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docProps/custom.xml" ContentType="application/vnd.openxmlformats-officedocument.custom-properties+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slides/slide89.xml" ContentType="application/vnd.openxmlformats-officedocument.presentationml.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tags/tag2.xml" ContentType="application/vnd.openxmlformats-officedocument.presentationml.tags+xml"/>
  <Override PartName="/ppt/slideLayouts/slideLayout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1" r:id="rId2"/>
  </p:sldMasterIdLst>
  <p:notesMasterIdLst>
    <p:notesMasterId r:id="rId101"/>
  </p:notesMasterIdLst>
  <p:handoutMasterIdLst>
    <p:handoutMasterId r:id="rId102"/>
  </p:handoutMasterIdLst>
  <p:sldIdLst>
    <p:sldId id="414" r:id="rId3"/>
    <p:sldId id="536" r:id="rId4"/>
    <p:sldId id="570" r:id="rId5"/>
    <p:sldId id="573" r:id="rId6"/>
    <p:sldId id="575" r:id="rId7"/>
    <p:sldId id="556" r:id="rId8"/>
    <p:sldId id="544" r:id="rId9"/>
    <p:sldId id="567" r:id="rId10"/>
    <p:sldId id="578" r:id="rId11"/>
    <p:sldId id="579" r:id="rId12"/>
    <p:sldId id="580" r:id="rId13"/>
    <p:sldId id="577" r:id="rId14"/>
    <p:sldId id="576" r:id="rId15"/>
    <p:sldId id="346" r:id="rId16"/>
    <p:sldId id="409" r:id="rId17"/>
    <p:sldId id="412" r:id="rId18"/>
    <p:sldId id="569" r:id="rId19"/>
    <p:sldId id="534" r:id="rId20"/>
    <p:sldId id="444" r:id="rId21"/>
    <p:sldId id="438" r:id="rId22"/>
    <p:sldId id="450" r:id="rId23"/>
    <p:sldId id="636" r:id="rId24"/>
    <p:sldId id="623" r:id="rId25"/>
    <p:sldId id="624" r:id="rId26"/>
    <p:sldId id="627" r:id="rId27"/>
    <p:sldId id="626" r:id="rId28"/>
    <p:sldId id="581" r:id="rId29"/>
    <p:sldId id="582" r:id="rId30"/>
    <p:sldId id="592" r:id="rId31"/>
    <p:sldId id="591" r:id="rId32"/>
    <p:sldId id="622" r:id="rId33"/>
    <p:sldId id="590" r:id="rId34"/>
    <p:sldId id="589" r:id="rId35"/>
    <p:sldId id="588" r:id="rId36"/>
    <p:sldId id="587" r:id="rId37"/>
    <p:sldId id="586" r:id="rId38"/>
    <p:sldId id="585" r:id="rId39"/>
    <p:sldId id="584" r:id="rId40"/>
    <p:sldId id="583" r:id="rId41"/>
    <p:sldId id="593" r:id="rId42"/>
    <p:sldId id="600" r:id="rId43"/>
    <p:sldId id="599" r:id="rId44"/>
    <p:sldId id="601" r:id="rId45"/>
    <p:sldId id="598" r:id="rId46"/>
    <p:sldId id="597" r:id="rId47"/>
    <p:sldId id="596" r:id="rId48"/>
    <p:sldId id="607" r:id="rId49"/>
    <p:sldId id="606" r:id="rId50"/>
    <p:sldId id="608" r:id="rId51"/>
    <p:sldId id="605" r:id="rId52"/>
    <p:sldId id="604" r:id="rId53"/>
    <p:sldId id="603" r:id="rId54"/>
    <p:sldId id="602" r:id="rId55"/>
    <p:sldId id="595" r:id="rId56"/>
    <p:sldId id="594" r:id="rId57"/>
    <p:sldId id="609" r:id="rId58"/>
    <p:sldId id="616" r:id="rId59"/>
    <p:sldId id="615" r:id="rId60"/>
    <p:sldId id="614" r:id="rId61"/>
    <p:sldId id="613" r:id="rId62"/>
    <p:sldId id="612" r:id="rId63"/>
    <p:sldId id="611" r:id="rId64"/>
    <p:sldId id="610" r:id="rId65"/>
    <p:sldId id="621" r:id="rId66"/>
    <p:sldId id="620" r:id="rId67"/>
    <p:sldId id="619" r:id="rId68"/>
    <p:sldId id="637" r:id="rId69"/>
    <p:sldId id="638" r:id="rId70"/>
    <p:sldId id="639" r:id="rId71"/>
    <p:sldId id="640" r:id="rId72"/>
    <p:sldId id="635" r:id="rId73"/>
    <p:sldId id="625" r:id="rId74"/>
    <p:sldId id="628" r:id="rId75"/>
    <p:sldId id="629" r:id="rId76"/>
    <p:sldId id="630" r:id="rId77"/>
    <p:sldId id="632" r:id="rId78"/>
    <p:sldId id="631" r:id="rId79"/>
    <p:sldId id="633" r:id="rId80"/>
    <p:sldId id="634" r:id="rId81"/>
    <p:sldId id="437" r:id="rId82"/>
    <p:sldId id="537" r:id="rId83"/>
    <p:sldId id="538" r:id="rId84"/>
    <p:sldId id="443" r:id="rId85"/>
    <p:sldId id="447" r:id="rId86"/>
    <p:sldId id="557" r:id="rId87"/>
    <p:sldId id="545" r:id="rId88"/>
    <p:sldId id="546" r:id="rId89"/>
    <p:sldId id="547" r:id="rId90"/>
    <p:sldId id="548" r:id="rId91"/>
    <p:sldId id="549" r:id="rId92"/>
    <p:sldId id="550" r:id="rId93"/>
    <p:sldId id="551" r:id="rId94"/>
    <p:sldId id="558" r:id="rId95"/>
    <p:sldId id="560" r:id="rId96"/>
    <p:sldId id="561" r:id="rId97"/>
    <p:sldId id="565" r:id="rId98"/>
    <p:sldId id="566" r:id="rId99"/>
    <p:sldId id="413" r:id="rId100"/>
  </p:sldIdLst>
  <p:sldSz cx="9144000" cy="5143500" type="screen16x9"/>
  <p:notesSz cx="6858000" cy="9144000"/>
  <p:defaultTextStyle>
    <a:defPPr>
      <a:defRPr lang="zh-CN"/>
    </a:defPPr>
    <a:lvl1pPr algn="l" rtl="0" fontAlgn="base">
      <a:spcBef>
        <a:spcPct val="0"/>
      </a:spcBef>
      <a:spcAft>
        <a:spcPct val="0"/>
      </a:spcAft>
      <a:defRPr kern="1200">
        <a:solidFill>
          <a:schemeClr val="tx1"/>
        </a:solidFill>
        <a:latin typeface="Arial" charset="0"/>
        <a:ea typeface="宋体" charset="-122"/>
        <a:cs typeface="华文中宋"/>
      </a:defRPr>
    </a:lvl1pPr>
    <a:lvl2pPr marL="457200" algn="l" rtl="0" fontAlgn="base">
      <a:spcBef>
        <a:spcPct val="0"/>
      </a:spcBef>
      <a:spcAft>
        <a:spcPct val="0"/>
      </a:spcAft>
      <a:defRPr kern="1200">
        <a:solidFill>
          <a:schemeClr val="tx1"/>
        </a:solidFill>
        <a:latin typeface="Arial" charset="0"/>
        <a:ea typeface="宋体" charset="-122"/>
        <a:cs typeface="华文中宋"/>
      </a:defRPr>
    </a:lvl2pPr>
    <a:lvl3pPr marL="914400" algn="l" rtl="0" fontAlgn="base">
      <a:spcBef>
        <a:spcPct val="0"/>
      </a:spcBef>
      <a:spcAft>
        <a:spcPct val="0"/>
      </a:spcAft>
      <a:defRPr kern="1200">
        <a:solidFill>
          <a:schemeClr val="tx1"/>
        </a:solidFill>
        <a:latin typeface="Arial" charset="0"/>
        <a:ea typeface="宋体" charset="-122"/>
        <a:cs typeface="华文中宋"/>
      </a:defRPr>
    </a:lvl3pPr>
    <a:lvl4pPr marL="1371600" algn="l" rtl="0" fontAlgn="base">
      <a:spcBef>
        <a:spcPct val="0"/>
      </a:spcBef>
      <a:spcAft>
        <a:spcPct val="0"/>
      </a:spcAft>
      <a:defRPr kern="1200">
        <a:solidFill>
          <a:schemeClr val="tx1"/>
        </a:solidFill>
        <a:latin typeface="Arial" charset="0"/>
        <a:ea typeface="宋体" charset="-122"/>
        <a:cs typeface="华文中宋"/>
      </a:defRPr>
    </a:lvl4pPr>
    <a:lvl5pPr marL="1828800" algn="l" rtl="0" fontAlgn="base">
      <a:spcBef>
        <a:spcPct val="0"/>
      </a:spcBef>
      <a:spcAft>
        <a:spcPct val="0"/>
      </a:spcAft>
      <a:defRPr kern="1200">
        <a:solidFill>
          <a:schemeClr val="tx1"/>
        </a:solidFill>
        <a:latin typeface="Arial" charset="0"/>
        <a:ea typeface="宋体" charset="-122"/>
        <a:cs typeface="华文中宋"/>
      </a:defRPr>
    </a:lvl5pPr>
    <a:lvl6pPr marL="2286000" algn="l" defTabSz="914400" rtl="0" eaLnBrk="1" latinLnBrk="0" hangingPunct="1">
      <a:defRPr kern="1200">
        <a:solidFill>
          <a:schemeClr val="tx1"/>
        </a:solidFill>
        <a:latin typeface="Arial" charset="0"/>
        <a:ea typeface="宋体" charset="-122"/>
        <a:cs typeface="华文中宋"/>
      </a:defRPr>
    </a:lvl6pPr>
    <a:lvl7pPr marL="2743200" algn="l" defTabSz="914400" rtl="0" eaLnBrk="1" latinLnBrk="0" hangingPunct="1">
      <a:defRPr kern="1200">
        <a:solidFill>
          <a:schemeClr val="tx1"/>
        </a:solidFill>
        <a:latin typeface="Arial" charset="0"/>
        <a:ea typeface="宋体" charset="-122"/>
        <a:cs typeface="华文中宋"/>
      </a:defRPr>
    </a:lvl7pPr>
    <a:lvl8pPr marL="3200400" algn="l" defTabSz="914400" rtl="0" eaLnBrk="1" latinLnBrk="0" hangingPunct="1">
      <a:defRPr kern="1200">
        <a:solidFill>
          <a:schemeClr val="tx1"/>
        </a:solidFill>
        <a:latin typeface="Arial" charset="0"/>
        <a:ea typeface="宋体" charset="-122"/>
        <a:cs typeface="华文中宋"/>
      </a:defRPr>
    </a:lvl8pPr>
    <a:lvl9pPr marL="3657600" algn="l" defTabSz="914400" rtl="0" eaLnBrk="1" latinLnBrk="0" hangingPunct="1">
      <a:defRPr kern="1200">
        <a:solidFill>
          <a:schemeClr val="tx1"/>
        </a:solidFill>
        <a:latin typeface="Arial" charset="0"/>
        <a:ea typeface="宋体" charset="-122"/>
        <a:cs typeface="华文中宋"/>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CC6600"/>
    <a:srgbClr val="996633"/>
  </p:clrMru>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384" autoAdjust="0"/>
    <p:restoredTop sz="86431" autoAdjust="0"/>
  </p:normalViewPr>
  <p:slideViewPr>
    <p:cSldViewPr>
      <p:cViewPr>
        <p:scale>
          <a:sx n="90" d="100"/>
          <a:sy n="90" d="100"/>
        </p:scale>
        <p:origin x="-1200" y="-40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p:cViewPr varScale="1">
        <p:scale>
          <a:sx n="72" d="100"/>
          <a:sy n="72" d="100"/>
        </p:scale>
        <p:origin x="-2484" y="-63"/>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F3FC49B9-9DF4-4479-BE56-7CBC792229CD}" type="doc">
      <dgm:prSet loTypeId="urn:microsoft.com/office/officeart/2005/8/layout/hierarchy2#1" loCatId="hierarchy" qsTypeId="urn:microsoft.com/office/officeart/2005/8/quickstyle/simple5#2" qsCatId="simple" csTypeId="urn:microsoft.com/office/officeart/2005/8/colors/accent1_2#3" csCatId="accent1" phldr="1"/>
      <dgm:spPr/>
      <dgm:t>
        <a:bodyPr/>
        <a:lstStyle/>
        <a:p>
          <a:endParaRPr lang="zh-CN" altLang="en-US"/>
        </a:p>
      </dgm:t>
    </dgm:pt>
    <dgm:pt modelId="{F533B3B0-E2FD-466C-B91C-A696BBFA184A}">
      <dgm:prSet phldrT="[文本]"/>
      <dgm:spPr>
        <a:solidFill>
          <a:srgbClr val="D60000"/>
        </a:solidFill>
      </dgm:spPr>
      <dgm:t>
        <a:bodyPr/>
        <a:lstStyle/>
        <a:p>
          <a:r>
            <a:rPr lang="zh-CN" altLang="en-US" dirty="0">
              <a:latin typeface="+mn-ea"/>
              <a:ea typeface="+mn-ea"/>
            </a:rPr>
            <a:t>金税工程</a:t>
          </a:r>
          <a:endParaRPr lang="zh-CN" altLang="en-US" dirty="0"/>
        </a:p>
      </dgm:t>
    </dgm:pt>
    <dgm:pt modelId="{A26583BA-E32E-4286-8E63-AA8BA5C757EB}" type="parTrans" cxnId="{A4E2FE73-FA26-4E97-B995-B586B8F2DAD2}">
      <dgm:prSet/>
      <dgm:spPr/>
      <dgm:t>
        <a:bodyPr/>
        <a:lstStyle/>
        <a:p>
          <a:endParaRPr lang="zh-CN" altLang="en-US"/>
        </a:p>
      </dgm:t>
    </dgm:pt>
    <dgm:pt modelId="{22BBB0BC-E5D5-4E52-85AA-CDD91C560D52}" type="sibTrans" cxnId="{A4E2FE73-FA26-4E97-B995-B586B8F2DAD2}">
      <dgm:prSet/>
      <dgm:spPr/>
      <dgm:t>
        <a:bodyPr/>
        <a:lstStyle/>
        <a:p>
          <a:endParaRPr lang="zh-CN" altLang="en-US"/>
        </a:p>
      </dgm:t>
    </dgm:pt>
    <dgm:pt modelId="{540FC06A-49BC-4663-87CC-D71AA3C1CC4B}">
      <dgm:prSet phldrT="[文本]"/>
      <dgm:spPr>
        <a:solidFill>
          <a:srgbClr val="0070C0"/>
        </a:solidFill>
      </dgm:spPr>
      <dgm:t>
        <a:bodyPr/>
        <a:lstStyle/>
        <a:p>
          <a:r>
            <a:rPr lang="zh-CN" altLang="en-US" dirty="0"/>
            <a:t>一个网络</a:t>
          </a:r>
        </a:p>
      </dgm:t>
    </dgm:pt>
    <dgm:pt modelId="{7698AD87-3CC0-466F-A47A-A99201B78714}" type="parTrans" cxnId="{DE33314F-5853-44B5-B629-916264273D57}">
      <dgm:prSet/>
      <dgm:spPr/>
      <dgm:t>
        <a:bodyPr/>
        <a:lstStyle/>
        <a:p>
          <a:endParaRPr lang="zh-CN" altLang="en-US"/>
        </a:p>
      </dgm:t>
    </dgm:pt>
    <dgm:pt modelId="{C1353589-724B-4C96-95EE-BE4368F2126F}" type="sibTrans" cxnId="{DE33314F-5853-44B5-B629-916264273D57}">
      <dgm:prSet/>
      <dgm:spPr/>
      <dgm:t>
        <a:bodyPr/>
        <a:lstStyle/>
        <a:p>
          <a:endParaRPr lang="zh-CN" altLang="en-US"/>
        </a:p>
      </dgm:t>
    </dgm:pt>
    <dgm:pt modelId="{0DF917E7-2C24-46F2-ACAE-200127957FA5}">
      <dgm:prSet phldrT="[文本]"/>
      <dgm:spPr>
        <a:solidFill>
          <a:srgbClr val="0070C0"/>
        </a:solidFill>
      </dgm:spPr>
      <dgm:t>
        <a:bodyPr/>
        <a:lstStyle/>
        <a:p>
          <a:r>
            <a:rPr lang="zh-CN" altLang="en-US" dirty="0"/>
            <a:t>四个系统</a:t>
          </a:r>
        </a:p>
      </dgm:t>
    </dgm:pt>
    <dgm:pt modelId="{8627E79D-ADD5-43D5-A62C-E5D798247899}" type="parTrans" cxnId="{9D3B5C2F-712C-43F8-88C4-F9E91B351A65}">
      <dgm:prSet/>
      <dgm:spPr/>
      <dgm:t>
        <a:bodyPr/>
        <a:lstStyle/>
        <a:p>
          <a:endParaRPr lang="zh-CN" altLang="en-US"/>
        </a:p>
      </dgm:t>
    </dgm:pt>
    <dgm:pt modelId="{777009A1-1BD2-4698-953E-59CF5DEE3BA4}" type="sibTrans" cxnId="{9D3B5C2F-712C-43F8-88C4-F9E91B351A65}">
      <dgm:prSet/>
      <dgm:spPr/>
      <dgm:t>
        <a:bodyPr/>
        <a:lstStyle/>
        <a:p>
          <a:endParaRPr lang="zh-CN" altLang="en-US"/>
        </a:p>
      </dgm:t>
    </dgm:pt>
    <dgm:pt modelId="{B1033642-932B-4459-B785-54B5A7DE83B6}">
      <dgm:prSet custT="1"/>
      <dgm:spPr/>
      <dgm:t>
        <a:bodyPr/>
        <a:lstStyle/>
        <a:p>
          <a:r>
            <a:rPr lang="zh-CN" altLang="en-US" sz="1400" b="1" cap="none" spc="0" dirty="0">
              <a:ln w="0"/>
              <a:solidFill>
                <a:schemeClr val="tx1"/>
              </a:solidFill>
              <a:effectLst/>
              <a:latin typeface="+mn-ea"/>
              <a:ea typeface="+mn-ea"/>
            </a:rPr>
            <a:t>从国家税务总局到省、地市、县四级统一的计算机主干网</a:t>
          </a:r>
        </a:p>
      </dgm:t>
    </dgm:pt>
    <dgm:pt modelId="{7A159D82-FD3D-494B-9E9A-FED42BD2175C}" type="parTrans" cxnId="{F7A1950D-D3C6-4BED-88C1-BB5F90F42520}">
      <dgm:prSet/>
      <dgm:spPr/>
      <dgm:t>
        <a:bodyPr/>
        <a:lstStyle/>
        <a:p>
          <a:endParaRPr lang="zh-CN" altLang="en-US"/>
        </a:p>
      </dgm:t>
    </dgm:pt>
    <dgm:pt modelId="{55C28262-4A29-4FD9-BF13-6029E58B72BD}" type="sibTrans" cxnId="{F7A1950D-D3C6-4BED-88C1-BB5F90F42520}">
      <dgm:prSet/>
      <dgm:spPr/>
      <dgm:t>
        <a:bodyPr/>
        <a:lstStyle/>
        <a:p>
          <a:endParaRPr lang="zh-CN" altLang="en-US"/>
        </a:p>
      </dgm:t>
    </dgm:pt>
    <dgm:pt modelId="{A5BE96F0-97CB-4CE2-A7F4-D78467AB71A0}">
      <dgm:prSet custT="1"/>
      <dgm:spPr>
        <a:solidFill>
          <a:srgbClr val="92D050"/>
        </a:solidFill>
      </dgm:spPr>
      <dgm:t>
        <a:bodyPr/>
        <a:lstStyle/>
        <a:p>
          <a:pPr indent="-457200" algn="l"/>
          <a:r>
            <a:rPr lang="zh-CN" altLang="en-US" sz="2000" b="1" cap="none" spc="0" dirty="0">
              <a:ln w="0"/>
              <a:solidFill>
                <a:schemeClr val="tx1"/>
              </a:solidFill>
              <a:effectLst/>
              <a:latin typeface="+mn-ea"/>
              <a:ea typeface="+mn-ea"/>
            </a:rPr>
            <a:t>  增值税防伪税控开票子系统</a:t>
          </a:r>
        </a:p>
      </dgm:t>
    </dgm:pt>
    <dgm:pt modelId="{98EF7D26-6050-4A1B-BE28-6B64CADDDE1A}" type="parTrans" cxnId="{D1728676-4084-4E3F-857A-9195F3914A81}">
      <dgm:prSet/>
      <dgm:spPr/>
      <dgm:t>
        <a:bodyPr/>
        <a:lstStyle/>
        <a:p>
          <a:endParaRPr lang="zh-CN" altLang="en-US"/>
        </a:p>
      </dgm:t>
    </dgm:pt>
    <dgm:pt modelId="{267495ED-D56E-477A-856A-45C77AA6A5F0}" type="sibTrans" cxnId="{D1728676-4084-4E3F-857A-9195F3914A81}">
      <dgm:prSet/>
      <dgm:spPr/>
      <dgm:t>
        <a:bodyPr/>
        <a:lstStyle/>
        <a:p>
          <a:endParaRPr lang="zh-CN" altLang="en-US"/>
        </a:p>
      </dgm:t>
    </dgm:pt>
    <dgm:pt modelId="{54A962BF-E376-49E5-AAFE-28ABC03852CA}">
      <dgm:prSet custT="1"/>
      <dgm:spPr/>
      <dgm:t>
        <a:bodyPr/>
        <a:lstStyle/>
        <a:p>
          <a:pPr algn="l"/>
          <a:r>
            <a:rPr lang="zh-CN" altLang="en-US" sz="2000" b="1" dirty="0">
              <a:solidFill>
                <a:schemeClr val="tx1"/>
              </a:solidFill>
              <a:latin typeface="+mn-ea"/>
              <a:ea typeface="+mn-ea"/>
            </a:rPr>
            <a:t>  增值税交叉稽核子系统</a:t>
          </a:r>
        </a:p>
      </dgm:t>
    </dgm:pt>
    <dgm:pt modelId="{F4EA504E-3231-4988-AFE7-6D17947B9A5E}" type="parTrans" cxnId="{83C3F5A4-A153-4120-859C-C28A5CD3F899}">
      <dgm:prSet/>
      <dgm:spPr/>
      <dgm:t>
        <a:bodyPr/>
        <a:lstStyle/>
        <a:p>
          <a:endParaRPr lang="zh-CN" altLang="en-US"/>
        </a:p>
      </dgm:t>
    </dgm:pt>
    <dgm:pt modelId="{E4802E65-ADA7-4994-8A7D-ED08CADB5678}" type="sibTrans" cxnId="{83C3F5A4-A153-4120-859C-C28A5CD3F899}">
      <dgm:prSet/>
      <dgm:spPr/>
      <dgm:t>
        <a:bodyPr/>
        <a:lstStyle/>
        <a:p>
          <a:endParaRPr lang="zh-CN" altLang="en-US"/>
        </a:p>
      </dgm:t>
    </dgm:pt>
    <dgm:pt modelId="{D1497584-AEEA-4732-8D5B-DF37D797E490}">
      <dgm:prSet custT="1"/>
      <dgm:spPr>
        <a:solidFill>
          <a:srgbClr val="92D050"/>
        </a:solidFill>
      </dgm:spPr>
      <dgm:t>
        <a:bodyPr/>
        <a:lstStyle/>
        <a:p>
          <a:pPr algn="l"/>
          <a:r>
            <a:rPr lang="zh-CN" altLang="en-US" sz="2400" b="1" cap="none" spc="0" dirty="0">
              <a:ln w="0"/>
              <a:solidFill>
                <a:schemeClr val="tx1"/>
              </a:solidFill>
              <a:effectLst/>
              <a:latin typeface="+mn-ea"/>
              <a:ea typeface="+mn-ea"/>
            </a:rPr>
            <a:t> </a:t>
          </a:r>
          <a:r>
            <a:rPr lang="zh-CN" altLang="en-US" sz="2400" b="1" cap="none" spc="0" dirty="0" smtClean="0">
              <a:ln w="0"/>
              <a:solidFill>
                <a:schemeClr val="tx1"/>
              </a:solidFill>
              <a:effectLst/>
              <a:latin typeface="+mn-ea"/>
              <a:ea typeface="+mn-ea"/>
            </a:rPr>
            <a:t> </a:t>
          </a:r>
          <a:r>
            <a:rPr lang="zh-CN" altLang="en-US" sz="2000" b="1" cap="none" spc="0" dirty="0" smtClean="0">
              <a:ln w="0"/>
              <a:solidFill>
                <a:schemeClr val="tx1"/>
              </a:solidFill>
              <a:effectLst/>
              <a:latin typeface="+mn-ea"/>
              <a:ea typeface="+mn-ea"/>
            </a:rPr>
            <a:t>防伪</a:t>
          </a:r>
          <a:r>
            <a:rPr lang="zh-CN" altLang="en-US" sz="2000" b="1" cap="none" spc="0" dirty="0">
              <a:ln w="0"/>
              <a:solidFill>
                <a:schemeClr val="tx1"/>
              </a:solidFill>
              <a:effectLst/>
              <a:latin typeface="+mn-ea"/>
              <a:ea typeface="+mn-ea"/>
            </a:rPr>
            <a:t>税控认证子系统</a:t>
          </a:r>
        </a:p>
      </dgm:t>
    </dgm:pt>
    <dgm:pt modelId="{E575D89D-47F8-49DB-AB06-8A101305A8B0}" type="parTrans" cxnId="{6B285229-31DA-4D43-AFA2-0B99D7007FE4}">
      <dgm:prSet/>
      <dgm:spPr/>
      <dgm:t>
        <a:bodyPr/>
        <a:lstStyle/>
        <a:p>
          <a:endParaRPr lang="zh-CN" altLang="en-US"/>
        </a:p>
      </dgm:t>
    </dgm:pt>
    <dgm:pt modelId="{C6357FB8-2D2D-47B1-86CC-263A9437CC77}" type="sibTrans" cxnId="{6B285229-31DA-4D43-AFA2-0B99D7007FE4}">
      <dgm:prSet/>
      <dgm:spPr/>
      <dgm:t>
        <a:bodyPr/>
        <a:lstStyle/>
        <a:p>
          <a:endParaRPr lang="zh-CN" altLang="en-US"/>
        </a:p>
      </dgm:t>
    </dgm:pt>
    <dgm:pt modelId="{2CFB2869-DC98-4C11-A522-09D635D6AB42}">
      <dgm:prSet custT="1"/>
      <dgm:spPr/>
      <dgm:t>
        <a:bodyPr/>
        <a:lstStyle/>
        <a:p>
          <a:pPr algn="l"/>
          <a:r>
            <a:rPr lang="zh-CN" altLang="en-US" sz="2000" b="1" dirty="0">
              <a:solidFill>
                <a:schemeClr val="tx1"/>
              </a:solidFill>
              <a:latin typeface="+mn-ea"/>
              <a:ea typeface="+mn-ea"/>
            </a:rPr>
            <a:t>  发票协查信息管理子系统</a:t>
          </a:r>
        </a:p>
      </dgm:t>
    </dgm:pt>
    <dgm:pt modelId="{719FD611-D338-498B-B03A-1C87C482BA57}" type="parTrans" cxnId="{C3423CF7-F514-4818-8A3A-3C7D73D6ECD6}">
      <dgm:prSet/>
      <dgm:spPr/>
      <dgm:t>
        <a:bodyPr/>
        <a:lstStyle/>
        <a:p>
          <a:endParaRPr lang="zh-CN" altLang="en-US"/>
        </a:p>
      </dgm:t>
    </dgm:pt>
    <dgm:pt modelId="{FDE53C13-E394-492B-A8C5-7B1267DDE8AC}" type="sibTrans" cxnId="{C3423CF7-F514-4818-8A3A-3C7D73D6ECD6}">
      <dgm:prSet/>
      <dgm:spPr/>
      <dgm:t>
        <a:bodyPr/>
        <a:lstStyle/>
        <a:p>
          <a:endParaRPr lang="zh-CN" altLang="en-US"/>
        </a:p>
      </dgm:t>
    </dgm:pt>
    <dgm:pt modelId="{8F3E8477-9AA9-47C5-89C3-4DDA70052D73}" type="pres">
      <dgm:prSet presAssocID="{F3FC49B9-9DF4-4479-BE56-7CBC792229CD}" presName="diagram" presStyleCnt="0">
        <dgm:presLayoutVars>
          <dgm:chPref val="1"/>
          <dgm:dir/>
          <dgm:animOne val="branch"/>
          <dgm:animLvl val="lvl"/>
          <dgm:resizeHandles val="exact"/>
        </dgm:presLayoutVars>
      </dgm:prSet>
      <dgm:spPr/>
      <dgm:t>
        <a:bodyPr/>
        <a:lstStyle/>
        <a:p>
          <a:endParaRPr lang="zh-CN" altLang="en-US"/>
        </a:p>
      </dgm:t>
    </dgm:pt>
    <dgm:pt modelId="{618FF467-790E-4868-8C1D-BA63EC567D3D}" type="pres">
      <dgm:prSet presAssocID="{F533B3B0-E2FD-466C-B91C-A696BBFA184A}" presName="root1" presStyleCnt="0"/>
      <dgm:spPr/>
    </dgm:pt>
    <dgm:pt modelId="{26322AA8-DD6B-4DA4-805F-EEAB4405963D}" type="pres">
      <dgm:prSet presAssocID="{F533B3B0-E2FD-466C-B91C-A696BBFA184A}" presName="LevelOneTextNode" presStyleLbl="node0" presStyleIdx="0" presStyleCnt="1">
        <dgm:presLayoutVars>
          <dgm:chPref val="3"/>
        </dgm:presLayoutVars>
      </dgm:prSet>
      <dgm:spPr/>
      <dgm:t>
        <a:bodyPr/>
        <a:lstStyle/>
        <a:p>
          <a:endParaRPr lang="zh-CN" altLang="en-US"/>
        </a:p>
      </dgm:t>
    </dgm:pt>
    <dgm:pt modelId="{F10CB1F2-7CDC-472B-A970-F61EF0513FCF}" type="pres">
      <dgm:prSet presAssocID="{F533B3B0-E2FD-466C-B91C-A696BBFA184A}" presName="level2hierChild" presStyleCnt="0"/>
      <dgm:spPr/>
    </dgm:pt>
    <dgm:pt modelId="{02C7F96B-69FD-41A8-AC8C-6409D026434A}" type="pres">
      <dgm:prSet presAssocID="{7698AD87-3CC0-466F-A47A-A99201B78714}" presName="conn2-1" presStyleLbl="parChTrans1D2" presStyleIdx="0" presStyleCnt="2"/>
      <dgm:spPr/>
      <dgm:t>
        <a:bodyPr/>
        <a:lstStyle/>
        <a:p>
          <a:endParaRPr lang="zh-CN" altLang="en-US"/>
        </a:p>
      </dgm:t>
    </dgm:pt>
    <dgm:pt modelId="{9FC8FB45-C0C7-40B2-864E-A0DE935E31BD}" type="pres">
      <dgm:prSet presAssocID="{7698AD87-3CC0-466F-A47A-A99201B78714}" presName="connTx" presStyleLbl="parChTrans1D2" presStyleIdx="0" presStyleCnt="2"/>
      <dgm:spPr/>
      <dgm:t>
        <a:bodyPr/>
        <a:lstStyle/>
        <a:p>
          <a:endParaRPr lang="zh-CN" altLang="en-US"/>
        </a:p>
      </dgm:t>
    </dgm:pt>
    <dgm:pt modelId="{6A4D024A-0003-49C1-BBEB-A782B8A1367D}" type="pres">
      <dgm:prSet presAssocID="{540FC06A-49BC-4663-87CC-D71AA3C1CC4B}" presName="root2" presStyleCnt="0"/>
      <dgm:spPr/>
    </dgm:pt>
    <dgm:pt modelId="{30A3F1F3-5CE6-4F76-B42F-6F857ED6E9ED}" type="pres">
      <dgm:prSet presAssocID="{540FC06A-49BC-4663-87CC-D71AA3C1CC4B}" presName="LevelTwoTextNode" presStyleLbl="node2" presStyleIdx="0" presStyleCnt="2" custLinFactNeighborX="3281" custLinFactNeighborY="-46135">
        <dgm:presLayoutVars>
          <dgm:chPref val="3"/>
        </dgm:presLayoutVars>
      </dgm:prSet>
      <dgm:spPr/>
      <dgm:t>
        <a:bodyPr/>
        <a:lstStyle/>
        <a:p>
          <a:endParaRPr lang="zh-CN" altLang="en-US"/>
        </a:p>
      </dgm:t>
    </dgm:pt>
    <dgm:pt modelId="{8D226B01-A1FE-46B0-8BE7-C4E3C36E5C3C}" type="pres">
      <dgm:prSet presAssocID="{540FC06A-49BC-4663-87CC-D71AA3C1CC4B}" presName="level3hierChild" presStyleCnt="0"/>
      <dgm:spPr/>
    </dgm:pt>
    <dgm:pt modelId="{07A4A812-A339-473F-86FC-412289E5B606}" type="pres">
      <dgm:prSet presAssocID="{7A159D82-FD3D-494B-9E9A-FED42BD2175C}" presName="conn2-1" presStyleLbl="parChTrans1D3" presStyleIdx="0" presStyleCnt="5"/>
      <dgm:spPr/>
      <dgm:t>
        <a:bodyPr/>
        <a:lstStyle/>
        <a:p>
          <a:endParaRPr lang="zh-CN" altLang="en-US"/>
        </a:p>
      </dgm:t>
    </dgm:pt>
    <dgm:pt modelId="{91F8BA48-A89F-44C5-B728-530CC074CBFA}" type="pres">
      <dgm:prSet presAssocID="{7A159D82-FD3D-494B-9E9A-FED42BD2175C}" presName="connTx" presStyleLbl="parChTrans1D3" presStyleIdx="0" presStyleCnt="5"/>
      <dgm:spPr/>
      <dgm:t>
        <a:bodyPr/>
        <a:lstStyle/>
        <a:p>
          <a:endParaRPr lang="zh-CN" altLang="en-US"/>
        </a:p>
      </dgm:t>
    </dgm:pt>
    <dgm:pt modelId="{77477278-A46E-4B18-BF87-62B1253BF413}" type="pres">
      <dgm:prSet presAssocID="{B1033642-932B-4459-B785-54B5A7DE83B6}" presName="root2" presStyleCnt="0"/>
      <dgm:spPr/>
    </dgm:pt>
    <dgm:pt modelId="{2D4BECAA-6B6B-4FE6-9399-64222631B039}" type="pres">
      <dgm:prSet presAssocID="{B1033642-932B-4459-B785-54B5A7DE83B6}" presName="LevelTwoTextNode" presStyleLbl="node3" presStyleIdx="0" presStyleCnt="5" custScaleX="470398" custLinFactNeighborX="472" custLinFactNeighborY="-46240">
        <dgm:presLayoutVars>
          <dgm:chPref val="3"/>
        </dgm:presLayoutVars>
      </dgm:prSet>
      <dgm:spPr/>
      <dgm:t>
        <a:bodyPr/>
        <a:lstStyle/>
        <a:p>
          <a:endParaRPr lang="zh-CN" altLang="en-US"/>
        </a:p>
      </dgm:t>
    </dgm:pt>
    <dgm:pt modelId="{2AC31311-F218-49C3-BE47-2F85E827EF42}" type="pres">
      <dgm:prSet presAssocID="{B1033642-932B-4459-B785-54B5A7DE83B6}" presName="level3hierChild" presStyleCnt="0"/>
      <dgm:spPr/>
    </dgm:pt>
    <dgm:pt modelId="{D7D47F44-CB7F-4200-8289-D91DD4958354}" type="pres">
      <dgm:prSet presAssocID="{8627E79D-ADD5-43D5-A62C-E5D798247899}" presName="conn2-1" presStyleLbl="parChTrans1D2" presStyleIdx="1" presStyleCnt="2"/>
      <dgm:spPr/>
      <dgm:t>
        <a:bodyPr/>
        <a:lstStyle/>
        <a:p>
          <a:endParaRPr lang="zh-CN" altLang="en-US"/>
        </a:p>
      </dgm:t>
    </dgm:pt>
    <dgm:pt modelId="{1EBF49B0-2D28-4957-A9DB-5E528134C05A}" type="pres">
      <dgm:prSet presAssocID="{8627E79D-ADD5-43D5-A62C-E5D798247899}" presName="connTx" presStyleLbl="parChTrans1D2" presStyleIdx="1" presStyleCnt="2"/>
      <dgm:spPr/>
      <dgm:t>
        <a:bodyPr/>
        <a:lstStyle/>
        <a:p>
          <a:endParaRPr lang="zh-CN" altLang="en-US"/>
        </a:p>
      </dgm:t>
    </dgm:pt>
    <dgm:pt modelId="{E5075EF8-DE29-4A73-AF97-F10303F77771}" type="pres">
      <dgm:prSet presAssocID="{0DF917E7-2C24-46F2-ACAE-200127957FA5}" presName="root2" presStyleCnt="0"/>
      <dgm:spPr/>
    </dgm:pt>
    <dgm:pt modelId="{2F68AE4E-F4F3-4402-89C1-45312A368877}" type="pres">
      <dgm:prSet presAssocID="{0DF917E7-2C24-46F2-ACAE-200127957FA5}" presName="LevelTwoTextNode" presStyleLbl="node2" presStyleIdx="1" presStyleCnt="2">
        <dgm:presLayoutVars>
          <dgm:chPref val="3"/>
        </dgm:presLayoutVars>
      </dgm:prSet>
      <dgm:spPr/>
      <dgm:t>
        <a:bodyPr/>
        <a:lstStyle/>
        <a:p>
          <a:endParaRPr lang="zh-CN" altLang="en-US"/>
        </a:p>
      </dgm:t>
    </dgm:pt>
    <dgm:pt modelId="{3DD42E60-1CEA-4CE5-8D7C-3DB58C503414}" type="pres">
      <dgm:prSet presAssocID="{0DF917E7-2C24-46F2-ACAE-200127957FA5}" presName="level3hierChild" presStyleCnt="0"/>
      <dgm:spPr/>
    </dgm:pt>
    <dgm:pt modelId="{B8C108E6-F50F-43F1-98B6-AA4D6120B159}" type="pres">
      <dgm:prSet presAssocID="{98EF7D26-6050-4A1B-BE28-6B64CADDDE1A}" presName="conn2-1" presStyleLbl="parChTrans1D3" presStyleIdx="1" presStyleCnt="5"/>
      <dgm:spPr/>
      <dgm:t>
        <a:bodyPr/>
        <a:lstStyle/>
        <a:p>
          <a:endParaRPr lang="zh-CN" altLang="en-US"/>
        </a:p>
      </dgm:t>
    </dgm:pt>
    <dgm:pt modelId="{5F4A5F9E-06F1-4DCC-8F7B-C341EDF065AE}" type="pres">
      <dgm:prSet presAssocID="{98EF7D26-6050-4A1B-BE28-6B64CADDDE1A}" presName="connTx" presStyleLbl="parChTrans1D3" presStyleIdx="1" presStyleCnt="5"/>
      <dgm:spPr/>
      <dgm:t>
        <a:bodyPr/>
        <a:lstStyle/>
        <a:p>
          <a:endParaRPr lang="zh-CN" altLang="en-US"/>
        </a:p>
      </dgm:t>
    </dgm:pt>
    <dgm:pt modelId="{C7BABF84-D496-467C-8089-2DA2C14030E1}" type="pres">
      <dgm:prSet presAssocID="{A5BE96F0-97CB-4CE2-A7F4-D78467AB71A0}" presName="root2" presStyleCnt="0"/>
      <dgm:spPr/>
    </dgm:pt>
    <dgm:pt modelId="{237E2864-A1CF-42A0-B4FB-3AB623AF6CEF}" type="pres">
      <dgm:prSet presAssocID="{A5BE96F0-97CB-4CE2-A7F4-D78467AB71A0}" presName="LevelTwoTextNode" presStyleLbl="node3" presStyleIdx="1" presStyleCnt="5" custScaleX="460211">
        <dgm:presLayoutVars>
          <dgm:chPref val="3"/>
        </dgm:presLayoutVars>
      </dgm:prSet>
      <dgm:spPr/>
      <dgm:t>
        <a:bodyPr/>
        <a:lstStyle/>
        <a:p>
          <a:endParaRPr lang="zh-CN" altLang="en-US"/>
        </a:p>
      </dgm:t>
    </dgm:pt>
    <dgm:pt modelId="{458E45A0-80B4-4D03-B716-0FB25EE40C81}" type="pres">
      <dgm:prSet presAssocID="{A5BE96F0-97CB-4CE2-A7F4-D78467AB71A0}" presName="level3hierChild" presStyleCnt="0"/>
      <dgm:spPr/>
    </dgm:pt>
    <dgm:pt modelId="{456CD8F3-F5B0-4D69-80EB-F4D6F220C350}" type="pres">
      <dgm:prSet presAssocID="{E575D89D-47F8-49DB-AB06-8A101305A8B0}" presName="conn2-1" presStyleLbl="parChTrans1D3" presStyleIdx="2" presStyleCnt="5"/>
      <dgm:spPr/>
      <dgm:t>
        <a:bodyPr/>
        <a:lstStyle/>
        <a:p>
          <a:endParaRPr lang="zh-CN" altLang="en-US"/>
        </a:p>
      </dgm:t>
    </dgm:pt>
    <dgm:pt modelId="{8184BF9B-2403-490D-8AE3-951E90A2D363}" type="pres">
      <dgm:prSet presAssocID="{E575D89D-47F8-49DB-AB06-8A101305A8B0}" presName="connTx" presStyleLbl="parChTrans1D3" presStyleIdx="2" presStyleCnt="5"/>
      <dgm:spPr/>
      <dgm:t>
        <a:bodyPr/>
        <a:lstStyle/>
        <a:p>
          <a:endParaRPr lang="zh-CN" altLang="en-US"/>
        </a:p>
      </dgm:t>
    </dgm:pt>
    <dgm:pt modelId="{70AB9955-7605-4801-B282-D1250A6A5359}" type="pres">
      <dgm:prSet presAssocID="{D1497584-AEEA-4732-8D5B-DF37D797E490}" presName="root2" presStyleCnt="0"/>
      <dgm:spPr/>
    </dgm:pt>
    <dgm:pt modelId="{DAB9977B-1436-4EAF-B4E7-EF00EC396B68}" type="pres">
      <dgm:prSet presAssocID="{D1497584-AEEA-4732-8D5B-DF37D797E490}" presName="LevelTwoTextNode" presStyleLbl="node3" presStyleIdx="2" presStyleCnt="5" custScaleX="460211">
        <dgm:presLayoutVars>
          <dgm:chPref val="3"/>
        </dgm:presLayoutVars>
      </dgm:prSet>
      <dgm:spPr/>
      <dgm:t>
        <a:bodyPr/>
        <a:lstStyle/>
        <a:p>
          <a:endParaRPr lang="zh-CN" altLang="en-US"/>
        </a:p>
      </dgm:t>
    </dgm:pt>
    <dgm:pt modelId="{D2841721-903F-4332-99AF-4267907E7F53}" type="pres">
      <dgm:prSet presAssocID="{D1497584-AEEA-4732-8D5B-DF37D797E490}" presName="level3hierChild" presStyleCnt="0"/>
      <dgm:spPr/>
    </dgm:pt>
    <dgm:pt modelId="{40837F47-2C4D-4E1D-84F6-EFF1E66B41E5}" type="pres">
      <dgm:prSet presAssocID="{F4EA504E-3231-4988-AFE7-6D17947B9A5E}" presName="conn2-1" presStyleLbl="parChTrans1D3" presStyleIdx="3" presStyleCnt="5"/>
      <dgm:spPr/>
      <dgm:t>
        <a:bodyPr/>
        <a:lstStyle/>
        <a:p>
          <a:endParaRPr lang="zh-CN" altLang="en-US"/>
        </a:p>
      </dgm:t>
    </dgm:pt>
    <dgm:pt modelId="{12255ACC-E6E9-4489-B81F-EDD8438C6B48}" type="pres">
      <dgm:prSet presAssocID="{F4EA504E-3231-4988-AFE7-6D17947B9A5E}" presName="connTx" presStyleLbl="parChTrans1D3" presStyleIdx="3" presStyleCnt="5"/>
      <dgm:spPr/>
      <dgm:t>
        <a:bodyPr/>
        <a:lstStyle/>
        <a:p>
          <a:endParaRPr lang="zh-CN" altLang="en-US"/>
        </a:p>
      </dgm:t>
    </dgm:pt>
    <dgm:pt modelId="{A1E409A0-C3DF-40BC-BF3D-FAC724DF1075}" type="pres">
      <dgm:prSet presAssocID="{54A962BF-E376-49E5-AAFE-28ABC03852CA}" presName="root2" presStyleCnt="0"/>
      <dgm:spPr/>
    </dgm:pt>
    <dgm:pt modelId="{117AA252-071E-40B3-92BC-707F5A6981A8}" type="pres">
      <dgm:prSet presAssocID="{54A962BF-E376-49E5-AAFE-28ABC03852CA}" presName="LevelTwoTextNode" presStyleLbl="node3" presStyleIdx="3" presStyleCnt="5" custScaleX="462774">
        <dgm:presLayoutVars>
          <dgm:chPref val="3"/>
        </dgm:presLayoutVars>
      </dgm:prSet>
      <dgm:spPr/>
      <dgm:t>
        <a:bodyPr/>
        <a:lstStyle/>
        <a:p>
          <a:endParaRPr lang="zh-CN" altLang="en-US"/>
        </a:p>
      </dgm:t>
    </dgm:pt>
    <dgm:pt modelId="{61CAF982-CBB4-4887-912E-E9041DF785CC}" type="pres">
      <dgm:prSet presAssocID="{54A962BF-E376-49E5-AAFE-28ABC03852CA}" presName="level3hierChild" presStyleCnt="0"/>
      <dgm:spPr/>
    </dgm:pt>
    <dgm:pt modelId="{F7C09003-9203-421E-9FE5-C997155DE92E}" type="pres">
      <dgm:prSet presAssocID="{719FD611-D338-498B-B03A-1C87C482BA57}" presName="conn2-1" presStyleLbl="parChTrans1D3" presStyleIdx="4" presStyleCnt="5"/>
      <dgm:spPr/>
      <dgm:t>
        <a:bodyPr/>
        <a:lstStyle/>
        <a:p>
          <a:endParaRPr lang="zh-CN" altLang="en-US"/>
        </a:p>
      </dgm:t>
    </dgm:pt>
    <dgm:pt modelId="{6C1F54C2-5575-4BE7-BAEA-DF545915F48B}" type="pres">
      <dgm:prSet presAssocID="{719FD611-D338-498B-B03A-1C87C482BA57}" presName="connTx" presStyleLbl="parChTrans1D3" presStyleIdx="4" presStyleCnt="5"/>
      <dgm:spPr/>
      <dgm:t>
        <a:bodyPr/>
        <a:lstStyle/>
        <a:p>
          <a:endParaRPr lang="zh-CN" altLang="en-US"/>
        </a:p>
      </dgm:t>
    </dgm:pt>
    <dgm:pt modelId="{9104EBAC-A6B1-4C3A-9BF8-09A9A2BE6BEB}" type="pres">
      <dgm:prSet presAssocID="{2CFB2869-DC98-4C11-A522-09D635D6AB42}" presName="root2" presStyleCnt="0"/>
      <dgm:spPr/>
    </dgm:pt>
    <dgm:pt modelId="{81D7868A-A3D5-4ED6-A1AD-827EBE71BF3E}" type="pres">
      <dgm:prSet presAssocID="{2CFB2869-DC98-4C11-A522-09D635D6AB42}" presName="LevelTwoTextNode" presStyleLbl="node3" presStyleIdx="4" presStyleCnt="5" custScaleX="462774">
        <dgm:presLayoutVars>
          <dgm:chPref val="3"/>
        </dgm:presLayoutVars>
      </dgm:prSet>
      <dgm:spPr/>
      <dgm:t>
        <a:bodyPr/>
        <a:lstStyle/>
        <a:p>
          <a:endParaRPr lang="zh-CN" altLang="en-US"/>
        </a:p>
      </dgm:t>
    </dgm:pt>
    <dgm:pt modelId="{7D9376BA-0F75-45FE-B139-A200DB7369A5}" type="pres">
      <dgm:prSet presAssocID="{2CFB2869-DC98-4C11-A522-09D635D6AB42}" presName="level3hierChild" presStyleCnt="0"/>
      <dgm:spPr/>
    </dgm:pt>
  </dgm:ptLst>
  <dgm:cxnLst>
    <dgm:cxn modelId="{FF8DA0BE-B50A-4259-84A2-F076AC9897FE}" type="presOf" srcId="{E575D89D-47F8-49DB-AB06-8A101305A8B0}" destId="{456CD8F3-F5B0-4D69-80EB-F4D6F220C350}" srcOrd="0" destOrd="0" presId="urn:microsoft.com/office/officeart/2005/8/layout/hierarchy2#1"/>
    <dgm:cxn modelId="{6B285229-31DA-4D43-AFA2-0B99D7007FE4}" srcId="{0DF917E7-2C24-46F2-ACAE-200127957FA5}" destId="{D1497584-AEEA-4732-8D5B-DF37D797E490}" srcOrd="1" destOrd="0" parTransId="{E575D89D-47F8-49DB-AB06-8A101305A8B0}" sibTransId="{C6357FB8-2D2D-47B1-86CC-263A9437CC77}"/>
    <dgm:cxn modelId="{E7424B20-756A-4C11-BF33-150A049BD325}" type="presOf" srcId="{D1497584-AEEA-4732-8D5B-DF37D797E490}" destId="{DAB9977B-1436-4EAF-B4E7-EF00EC396B68}" srcOrd="0" destOrd="0" presId="urn:microsoft.com/office/officeart/2005/8/layout/hierarchy2#1"/>
    <dgm:cxn modelId="{A509EEF2-D0B5-4C85-88BF-7283D1F83ACE}" type="presOf" srcId="{7698AD87-3CC0-466F-A47A-A99201B78714}" destId="{9FC8FB45-C0C7-40B2-864E-A0DE935E31BD}" srcOrd="1" destOrd="0" presId="urn:microsoft.com/office/officeart/2005/8/layout/hierarchy2#1"/>
    <dgm:cxn modelId="{A4E2FE73-FA26-4E97-B995-B586B8F2DAD2}" srcId="{F3FC49B9-9DF4-4479-BE56-7CBC792229CD}" destId="{F533B3B0-E2FD-466C-B91C-A696BBFA184A}" srcOrd="0" destOrd="0" parTransId="{A26583BA-E32E-4286-8E63-AA8BA5C757EB}" sibTransId="{22BBB0BC-E5D5-4E52-85AA-CDD91C560D52}"/>
    <dgm:cxn modelId="{262DA138-AAFD-47D9-A926-5A1F8692EFAC}" type="presOf" srcId="{B1033642-932B-4459-B785-54B5A7DE83B6}" destId="{2D4BECAA-6B6B-4FE6-9399-64222631B039}" srcOrd="0" destOrd="0" presId="urn:microsoft.com/office/officeart/2005/8/layout/hierarchy2#1"/>
    <dgm:cxn modelId="{30CA231F-026C-401E-A1C7-58C004C54B07}" type="presOf" srcId="{F3FC49B9-9DF4-4479-BE56-7CBC792229CD}" destId="{8F3E8477-9AA9-47C5-89C3-4DDA70052D73}" srcOrd="0" destOrd="0" presId="urn:microsoft.com/office/officeart/2005/8/layout/hierarchy2#1"/>
    <dgm:cxn modelId="{B21257DB-C695-4935-846A-91B0667E0B05}" type="presOf" srcId="{54A962BF-E376-49E5-AAFE-28ABC03852CA}" destId="{117AA252-071E-40B3-92BC-707F5A6981A8}" srcOrd="0" destOrd="0" presId="urn:microsoft.com/office/officeart/2005/8/layout/hierarchy2#1"/>
    <dgm:cxn modelId="{CFD37717-746F-4F6E-9386-DC19C8C88538}" type="presOf" srcId="{0DF917E7-2C24-46F2-ACAE-200127957FA5}" destId="{2F68AE4E-F4F3-4402-89C1-45312A368877}" srcOrd="0" destOrd="0" presId="urn:microsoft.com/office/officeart/2005/8/layout/hierarchy2#1"/>
    <dgm:cxn modelId="{02DDECF7-D5A2-4026-9FC1-12ACA6E1CC50}" type="presOf" srcId="{7A159D82-FD3D-494B-9E9A-FED42BD2175C}" destId="{91F8BA48-A89F-44C5-B728-530CC074CBFA}" srcOrd="1" destOrd="0" presId="urn:microsoft.com/office/officeart/2005/8/layout/hierarchy2#1"/>
    <dgm:cxn modelId="{DE33314F-5853-44B5-B629-916264273D57}" srcId="{F533B3B0-E2FD-466C-B91C-A696BBFA184A}" destId="{540FC06A-49BC-4663-87CC-D71AA3C1CC4B}" srcOrd="0" destOrd="0" parTransId="{7698AD87-3CC0-466F-A47A-A99201B78714}" sibTransId="{C1353589-724B-4C96-95EE-BE4368F2126F}"/>
    <dgm:cxn modelId="{9D3B5C2F-712C-43F8-88C4-F9E91B351A65}" srcId="{F533B3B0-E2FD-466C-B91C-A696BBFA184A}" destId="{0DF917E7-2C24-46F2-ACAE-200127957FA5}" srcOrd="1" destOrd="0" parTransId="{8627E79D-ADD5-43D5-A62C-E5D798247899}" sibTransId="{777009A1-1BD2-4698-953E-59CF5DEE3BA4}"/>
    <dgm:cxn modelId="{2FD3D0D2-0804-440B-9FCA-D44425784108}" type="presOf" srcId="{7A159D82-FD3D-494B-9E9A-FED42BD2175C}" destId="{07A4A812-A339-473F-86FC-412289E5B606}" srcOrd="0" destOrd="0" presId="urn:microsoft.com/office/officeart/2005/8/layout/hierarchy2#1"/>
    <dgm:cxn modelId="{C3423CF7-F514-4818-8A3A-3C7D73D6ECD6}" srcId="{0DF917E7-2C24-46F2-ACAE-200127957FA5}" destId="{2CFB2869-DC98-4C11-A522-09D635D6AB42}" srcOrd="3" destOrd="0" parTransId="{719FD611-D338-498B-B03A-1C87C482BA57}" sibTransId="{FDE53C13-E394-492B-A8C5-7B1267DDE8AC}"/>
    <dgm:cxn modelId="{3928355C-2D32-49C7-963D-66EC8975D64D}" type="presOf" srcId="{2CFB2869-DC98-4C11-A522-09D635D6AB42}" destId="{81D7868A-A3D5-4ED6-A1AD-827EBE71BF3E}" srcOrd="0" destOrd="0" presId="urn:microsoft.com/office/officeart/2005/8/layout/hierarchy2#1"/>
    <dgm:cxn modelId="{059B7CBD-B68F-4189-91F0-2910E25E41B6}" type="presOf" srcId="{A5BE96F0-97CB-4CE2-A7F4-D78467AB71A0}" destId="{237E2864-A1CF-42A0-B4FB-3AB623AF6CEF}" srcOrd="0" destOrd="0" presId="urn:microsoft.com/office/officeart/2005/8/layout/hierarchy2#1"/>
    <dgm:cxn modelId="{D1728676-4084-4E3F-857A-9195F3914A81}" srcId="{0DF917E7-2C24-46F2-ACAE-200127957FA5}" destId="{A5BE96F0-97CB-4CE2-A7F4-D78467AB71A0}" srcOrd="0" destOrd="0" parTransId="{98EF7D26-6050-4A1B-BE28-6B64CADDDE1A}" sibTransId="{267495ED-D56E-477A-856A-45C77AA6A5F0}"/>
    <dgm:cxn modelId="{8832A7F4-ABAD-4157-9C19-21B4024C1DEF}" type="presOf" srcId="{8627E79D-ADD5-43D5-A62C-E5D798247899}" destId="{D7D47F44-CB7F-4200-8289-D91DD4958354}" srcOrd="0" destOrd="0" presId="urn:microsoft.com/office/officeart/2005/8/layout/hierarchy2#1"/>
    <dgm:cxn modelId="{3557A4A0-FB6B-401F-8382-39459159642B}" type="presOf" srcId="{8627E79D-ADD5-43D5-A62C-E5D798247899}" destId="{1EBF49B0-2D28-4957-A9DB-5E528134C05A}" srcOrd="1" destOrd="0" presId="urn:microsoft.com/office/officeart/2005/8/layout/hierarchy2#1"/>
    <dgm:cxn modelId="{830D2DD0-B8F7-422A-8779-C7F28E9B750F}" type="presOf" srcId="{F533B3B0-E2FD-466C-B91C-A696BBFA184A}" destId="{26322AA8-DD6B-4DA4-805F-EEAB4405963D}" srcOrd="0" destOrd="0" presId="urn:microsoft.com/office/officeart/2005/8/layout/hierarchy2#1"/>
    <dgm:cxn modelId="{9398FC7A-47F6-475F-BA21-BFCA0416CCD4}" type="presOf" srcId="{F4EA504E-3231-4988-AFE7-6D17947B9A5E}" destId="{12255ACC-E6E9-4489-B81F-EDD8438C6B48}" srcOrd="1" destOrd="0" presId="urn:microsoft.com/office/officeart/2005/8/layout/hierarchy2#1"/>
    <dgm:cxn modelId="{448768E0-12CF-4768-945C-9C45E04BDE74}" type="presOf" srcId="{540FC06A-49BC-4663-87CC-D71AA3C1CC4B}" destId="{30A3F1F3-5CE6-4F76-B42F-6F857ED6E9ED}" srcOrd="0" destOrd="0" presId="urn:microsoft.com/office/officeart/2005/8/layout/hierarchy2#1"/>
    <dgm:cxn modelId="{FC0CEDC9-1C5C-4B9E-9F5E-CC259F5CD2DF}" type="presOf" srcId="{98EF7D26-6050-4A1B-BE28-6B64CADDDE1A}" destId="{B8C108E6-F50F-43F1-98B6-AA4D6120B159}" srcOrd="0" destOrd="0" presId="urn:microsoft.com/office/officeart/2005/8/layout/hierarchy2#1"/>
    <dgm:cxn modelId="{504E6D63-BAB2-4394-9B6D-0CDEF812C228}" type="presOf" srcId="{719FD611-D338-498B-B03A-1C87C482BA57}" destId="{F7C09003-9203-421E-9FE5-C997155DE92E}" srcOrd="0" destOrd="0" presId="urn:microsoft.com/office/officeart/2005/8/layout/hierarchy2#1"/>
    <dgm:cxn modelId="{496E4AB5-2762-4037-AE9E-B6F2D7D475F1}" type="presOf" srcId="{7698AD87-3CC0-466F-A47A-A99201B78714}" destId="{02C7F96B-69FD-41A8-AC8C-6409D026434A}" srcOrd="0" destOrd="0" presId="urn:microsoft.com/office/officeart/2005/8/layout/hierarchy2#1"/>
    <dgm:cxn modelId="{41A3C109-BB15-4F01-951D-2753638440A0}" type="presOf" srcId="{E575D89D-47F8-49DB-AB06-8A101305A8B0}" destId="{8184BF9B-2403-490D-8AE3-951E90A2D363}" srcOrd="1" destOrd="0" presId="urn:microsoft.com/office/officeart/2005/8/layout/hierarchy2#1"/>
    <dgm:cxn modelId="{DE63ED8F-06DB-42D9-A593-20B6D2E67662}" type="presOf" srcId="{719FD611-D338-498B-B03A-1C87C482BA57}" destId="{6C1F54C2-5575-4BE7-BAEA-DF545915F48B}" srcOrd="1" destOrd="0" presId="urn:microsoft.com/office/officeart/2005/8/layout/hierarchy2#1"/>
    <dgm:cxn modelId="{83C3F5A4-A153-4120-859C-C28A5CD3F899}" srcId="{0DF917E7-2C24-46F2-ACAE-200127957FA5}" destId="{54A962BF-E376-49E5-AAFE-28ABC03852CA}" srcOrd="2" destOrd="0" parTransId="{F4EA504E-3231-4988-AFE7-6D17947B9A5E}" sibTransId="{E4802E65-ADA7-4994-8A7D-ED08CADB5678}"/>
    <dgm:cxn modelId="{94D664AA-8D98-44E6-88A7-3D0F1F9F4811}" type="presOf" srcId="{F4EA504E-3231-4988-AFE7-6D17947B9A5E}" destId="{40837F47-2C4D-4E1D-84F6-EFF1E66B41E5}" srcOrd="0" destOrd="0" presId="urn:microsoft.com/office/officeart/2005/8/layout/hierarchy2#1"/>
    <dgm:cxn modelId="{D7330850-C33E-45BF-9B2A-BBDC2B9BF94D}" type="presOf" srcId="{98EF7D26-6050-4A1B-BE28-6B64CADDDE1A}" destId="{5F4A5F9E-06F1-4DCC-8F7B-C341EDF065AE}" srcOrd="1" destOrd="0" presId="urn:microsoft.com/office/officeart/2005/8/layout/hierarchy2#1"/>
    <dgm:cxn modelId="{F7A1950D-D3C6-4BED-88C1-BB5F90F42520}" srcId="{540FC06A-49BC-4663-87CC-D71AA3C1CC4B}" destId="{B1033642-932B-4459-B785-54B5A7DE83B6}" srcOrd="0" destOrd="0" parTransId="{7A159D82-FD3D-494B-9E9A-FED42BD2175C}" sibTransId="{55C28262-4A29-4FD9-BF13-6029E58B72BD}"/>
    <dgm:cxn modelId="{3156591A-6CBE-4A31-89C0-5A9956CE381B}" type="presParOf" srcId="{8F3E8477-9AA9-47C5-89C3-4DDA70052D73}" destId="{618FF467-790E-4868-8C1D-BA63EC567D3D}" srcOrd="0" destOrd="0" presId="urn:microsoft.com/office/officeart/2005/8/layout/hierarchy2#1"/>
    <dgm:cxn modelId="{91E41006-2396-412F-BA38-B0F83A70F9E7}" type="presParOf" srcId="{618FF467-790E-4868-8C1D-BA63EC567D3D}" destId="{26322AA8-DD6B-4DA4-805F-EEAB4405963D}" srcOrd="0" destOrd="0" presId="urn:microsoft.com/office/officeart/2005/8/layout/hierarchy2#1"/>
    <dgm:cxn modelId="{8785971E-A6C0-46A7-94A5-2864E0220C18}" type="presParOf" srcId="{618FF467-790E-4868-8C1D-BA63EC567D3D}" destId="{F10CB1F2-7CDC-472B-A970-F61EF0513FCF}" srcOrd="1" destOrd="0" presId="urn:microsoft.com/office/officeart/2005/8/layout/hierarchy2#1"/>
    <dgm:cxn modelId="{E4C50D6E-33FE-4E9B-96E3-DAE4F1BD266C}" type="presParOf" srcId="{F10CB1F2-7CDC-472B-A970-F61EF0513FCF}" destId="{02C7F96B-69FD-41A8-AC8C-6409D026434A}" srcOrd="0" destOrd="0" presId="urn:microsoft.com/office/officeart/2005/8/layout/hierarchy2#1"/>
    <dgm:cxn modelId="{509DCB4C-E895-42B0-822B-C6E13A96CC81}" type="presParOf" srcId="{02C7F96B-69FD-41A8-AC8C-6409D026434A}" destId="{9FC8FB45-C0C7-40B2-864E-A0DE935E31BD}" srcOrd="0" destOrd="0" presId="urn:microsoft.com/office/officeart/2005/8/layout/hierarchy2#1"/>
    <dgm:cxn modelId="{1C3119DF-CF4F-4E47-B98E-74D1BD30BD34}" type="presParOf" srcId="{F10CB1F2-7CDC-472B-A970-F61EF0513FCF}" destId="{6A4D024A-0003-49C1-BBEB-A782B8A1367D}" srcOrd="1" destOrd="0" presId="urn:microsoft.com/office/officeart/2005/8/layout/hierarchy2#1"/>
    <dgm:cxn modelId="{EF79ABEA-7761-4C3C-BB6A-4D5B46CBC740}" type="presParOf" srcId="{6A4D024A-0003-49C1-BBEB-A782B8A1367D}" destId="{30A3F1F3-5CE6-4F76-B42F-6F857ED6E9ED}" srcOrd="0" destOrd="0" presId="urn:microsoft.com/office/officeart/2005/8/layout/hierarchy2#1"/>
    <dgm:cxn modelId="{B4B4FF9B-DC4B-4DE0-A15C-938D06855193}" type="presParOf" srcId="{6A4D024A-0003-49C1-BBEB-A782B8A1367D}" destId="{8D226B01-A1FE-46B0-8BE7-C4E3C36E5C3C}" srcOrd="1" destOrd="0" presId="urn:microsoft.com/office/officeart/2005/8/layout/hierarchy2#1"/>
    <dgm:cxn modelId="{D8D31EFD-61F4-487D-A179-6387FC52D0EE}" type="presParOf" srcId="{8D226B01-A1FE-46B0-8BE7-C4E3C36E5C3C}" destId="{07A4A812-A339-473F-86FC-412289E5B606}" srcOrd="0" destOrd="0" presId="urn:microsoft.com/office/officeart/2005/8/layout/hierarchy2#1"/>
    <dgm:cxn modelId="{0C06A2A1-8E4D-4C26-82B2-AC5B025B431B}" type="presParOf" srcId="{07A4A812-A339-473F-86FC-412289E5B606}" destId="{91F8BA48-A89F-44C5-B728-530CC074CBFA}" srcOrd="0" destOrd="0" presId="urn:microsoft.com/office/officeart/2005/8/layout/hierarchy2#1"/>
    <dgm:cxn modelId="{6361CE3A-F56E-4B55-837F-9C305BECB9D7}" type="presParOf" srcId="{8D226B01-A1FE-46B0-8BE7-C4E3C36E5C3C}" destId="{77477278-A46E-4B18-BF87-62B1253BF413}" srcOrd="1" destOrd="0" presId="urn:microsoft.com/office/officeart/2005/8/layout/hierarchy2#1"/>
    <dgm:cxn modelId="{3C9CFD1C-C7B2-4E75-976C-1F6EAC4BA9E0}" type="presParOf" srcId="{77477278-A46E-4B18-BF87-62B1253BF413}" destId="{2D4BECAA-6B6B-4FE6-9399-64222631B039}" srcOrd="0" destOrd="0" presId="urn:microsoft.com/office/officeart/2005/8/layout/hierarchy2#1"/>
    <dgm:cxn modelId="{DD96C57E-5D91-4D87-941E-7A2D2EA82ABE}" type="presParOf" srcId="{77477278-A46E-4B18-BF87-62B1253BF413}" destId="{2AC31311-F218-49C3-BE47-2F85E827EF42}" srcOrd="1" destOrd="0" presId="urn:microsoft.com/office/officeart/2005/8/layout/hierarchy2#1"/>
    <dgm:cxn modelId="{082C02D6-49FE-4C7C-BB95-416E05184522}" type="presParOf" srcId="{F10CB1F2-7CDC-472B-A970-F61EF0513FCF}" destId="{D7D47F44-CB7F-4200-8289-D91DD4958354}" srcOrd="2" destOrd="0" presId="urn:microsoft.com/office/officeart/2005/8/layout/hierarchy2#1"/>
    <dgm:cxn modelId="{E1C41509-1D41-472E-AF17-DED46041DBCF}" type="presParOf" srcId="{D7D47F44-CB7F-4200-8289-D91DD4958354}" destId="{1EBF49B0-2D28-4957-A9DB-5E528134C05A}" srcOrd="0" destOrd="0" presId="urn:microsoft.com/office/officeart/2005/8/layout/hierarchy2#1"/>
    <dgm:cxn modelId="{0341CEC8-BB1E-475C-A7C9-3F4E10B705D8}" type="presParOf" srcId="{F10CB1F2-7CDC-472B-A970-F61EF0513FCF}" destId="{E5075EF8-DE29-4A73-AF97-F10303F77771}" srcOrd="3" destOrd="0" presId="urn:microsoft.com/office/officeart/2005/8/layout/hierarchy2#1"/>
    <dgm:cxn modelId="{0E28069F-5CBF-4C4F-8606-8ABB97BB6BF6}" type="presParOf" srcId="{E5075EF8-DE29-4A73-AF97-F10303F77771}" destId="{2F68AE4E-F4F3-4402-89C1-45312A368877}" srcOrd="0" destOrd="0" presId="urn:microsoft.com/office/officeart/2005/8/layout/hierarchy2#1"/>
    <dgm:cxn modelId="{D1FE13BF-9567-4678-B982-7A5E772AA5D2}" type="presParOf" srcId="{E5075EF8-DE29-4A73-AF97-F10303F77771}" destId="{3DD42E60-1CEA-4CE5-8D7C-3DB58C503414}" srcOrd="1" destOrd="0" presId="urn:microsoft.com/office/officeart/2005/8/layout/hierarchy2#1"/>
    <dgm:cxn modelId="{11D902C4-A8C2-41CB-8375-E421409F9E8A}" type="presParOf" srcId="{3DD42E60-1CEA-4CE5-8D7C-3DB58C503414}" destId="{B8C108E6-F50F-43F1-98B6-AA4D6120B159}" srcOrd="0" destOrd="0" presId="urn:microsoft.com/office/officeart/2005/8/layout/hierarchy2#1"/>
    <dgm:cxn modelId="{B1156A6B-B4C8-476C-A095-570DEF42602D}" type="presParOf" srcId="{B8C108E6-F50F-43F1-98B6-AA4D6120B159}" destId="{5F4A5F9E-06F1-4DCC-8F7B-C341EDF065AE}" srcOrd="0" destOrd="0" presId="urn:microsoft.com/office/officeart/2005/8/layout/hierarchy2#1"/>
    <dgm:cxn modelId="{CF224ACB-6449-43BB-8171-FFF5196FDF6A}" type="presParOf" srcId="{3DD42E60-1CEA-4CE5-8D7C-3DB58C503414}" destId="{C7BABF84-D496-467C-8089-2DA2C14030E1}" srcOrd="1" destOrd="0" presId="urn:microsoft.com/office/officeart/2005/8/layout/hierarchy2#1"/>
    <dgm:cxn modelId="{3480A0A8-46B8-4859-B237-BD84610D0BC8}" type="presParOf" srcId="{C7BABF84-D496-467C-8089-2DA2C14030E1}" destId="{237E2864-A1CF-42A0-B4FB-3AB623AF6CEF}" srcOrd="0" destOrd="0" presId="urn:microsoft.com/office/officeart/2005/8/layout/hierarchy2#1"/>
    <dgm:cxn modelId="{EECBF04B-D87A-4079-94B2-8B4F3FC5B6E6}" type="presParOf" srcId="{C7BABF84-D496-467C-8089-2DA2C14030E1}" destId="{458E45A0-80B4-4D03-B716-0FB25EE40C81}" srcOrd="1" destOrd="0" presId="urn:microsoft.com/office/officeart/2005/8/layout/hierarchy2#1"/>
    <dgm:cxn modelId="{86968466-4257-4928-8111-A68A935ED586}" type="presParOf" srcId="{3DD42E60-1CEA-4CE5-8D7C-3DB58C503414}" destId="{456CD8F3-F5B0-4D69-80EB-F4D6F220C350}" srcOrd="2" destOrd="0" presId="urn:microsoft.com/office/officeart/2005/8/layout/hierarchy2#1"/>
    <dgm:cxn modelId="{6D6329AF-2E4F-4757-BD11-1BEC65A805FF}" type="presParOf" srcId="{456CD8F3-F5B0-4D69-80EB-F4D6F220C350}" destId="{8184BF9B-2403-490D-8AE3-951E90A2D363}" srcOrd="0" destOrd="0" presId="urn:microsoft.com/office/officeart/2005/8/layout/hierarchy2#1"/>
    <dgm:cxn modelId="{38D43AF8-63DF-4527-85F8-1218E7A62C39}" type="presParOf" srcId="{3DD42E60-1CEA-4CE5-8D7C-3DB58C503414}" destId="{70AB9955-7605-4801-B282-D1250A6A5359}" srcOrd="3" destOrd="0" presId="urn:microsoft.com/office/officeart/2005/8/layout/hierarchy2#1"/>
    <dgm:cxn modelId="{19BCB0CA-8B28-408E-A44D-7A5C771FA34A}" type="presParOf" srcId="{70AB9955-7605-4801-B282-D1250A6A5359}" destId="{DAB9977B-1436-4EAF-B4E7-EF00EC396B68}" srcOrd="0" destOrd="0" presId="urn:microsoft.com/office/officeart/2005/8/layout/hierarchy2#1"/>
    <dgm:cxn modelId="{D2E89E83-F208-49E9-B4FC-6928F610EF8C}" type="presParOf" srcId="{70AB9955-7605-4801-B282-D1250A6A5359}" destId="{D2841721-903F-4332-99AF-4267907E7F53}" srcOrd="1" destOrd="0" presId="urn:microsoft.com/office/officeart/2005/8/layout/hierarchy2#1"/>
    <dgm:cxn modelId="{AADDF0CC-6506-4155-A9CA-C632368CCDF8}" type="presParOf" srcId="{3DD42E60-1CEA-4CE5-8D7C-3DB58C503414}" destId="{40837F47-2C4D-4E1D-84F6-EFF1E66B41E5}" srcOrd="4" destOrd="0" presId="urn:microsoft.com/office/officeart/2005/8/layout/hierarchy2#1"/>
    <dgm:cxn modelId="{8BF29E86-E89C-4492-9CEA-E09D4E234A26}" type="presParOf" srcId="{40837F47-2C4D-4E1D-84F6-EFF1E66B41E5}" destId="{12255ACC-E6E9-4489-B81F-EDD8438C6B48}" srcOrd="0" destOrd="0" presId="urn:microsoft.com/office/officeart/2005/8/layout/hierarchy2#1"/>
    <dgm:cxn modelId="{35F05483-5DB7-4217-B588-60E2D8BC6397}" type="presParOf" srcId="{3DD42E60-1CEA-4CE5-8D7C-3DB58C503414}" destId="{A1E409A0-C3DF-40BC-BF3D-FAC724DF1075}" srcOrd="5" destOrd="0" presId="urn:microsoft.com/office/officeart/2005/8/layout/hierarchy2#1"/>
    <dgm:cxn modelId="{0B207983-9898-4E53-8F8B-557A2AD9A072}" type="presParOf" srcId="{A1E409A0-C3DF-40BC-BF3D-FAC724DF1075}" destId="{117AA252-071E-40B3-92BC-707F5A6981A8}" srcOrd="0" destOrd="0" presId="urn:microsoft.com/office/officeart/2005/8/layout/hierarchy2#1"/>
    <dgm:cxn modelId="{25874464-4442-4AD8-B6E4-D32259C5AD58}" type="presParOf" srcId="{A1E409A0-C3DF-40BC-BF3D-FAC724DF1075}" destId="{61CAF982-CBB4-4887-912E-E9041DF785CC}" srcOrd="1" destOrd="0" presId="urn:microsoft.com/office/officeart/2005/8/layout/hierarchy2#1"/>
    <dgm:cxn modelId="{ED76993F-E035-4318-8A6C-D5E5114513B2}" type="presParOf" srcId="{3DD42E60-1CEA-4CE5-8D7C-3DB58C503414}" destId="{F7C09003-9203-421E-9FE5-C997155DE92E}" srcOrd="6" destOrd="0" presId="urn:microsoft.com/office/officeart/2005/8/layout/hierarchy2#1"/>
    <dgm:cxn modelId="{F63E87E8-6AE1-4601-A116-7501F0FA9D2A}" type="presParOf" srcId="{F7C09003-9203-421E-9FE5-C997155DE92E}" destId="{6C1F54C2-5575-4BE7-BAEA-DF545915F48B}" srcOrd="0" destOrd="0" presId="urn:microsoft.com/office/officeart/2005/8/layout/hierarchy2#1"/>
    <dgm:cxn modelId="{D22DE664-F6EA-4E0B-9096-A5517D58CECB}" type="presParOf" srcId="{3DD42E60-1CEA-4CE5-8D7C-3DB58C503414}" destId="{9104EBAC-A6B1-4C3A-9BF8-09A9A2BE6BEB}" srcOrd="7" destOrd="0" presId="urn:microsoft.com/office/officeart/2005/8/layout/hierarchy2#1"/>
    <dgm:cxn modelId="{6693D3D0-0B1C-4889-9941-3431041CFF3B}" type="presParOf" srcId="{9104EBAC-A6B1-4C3A-9BF8-09A9A2BE6BEB}" destId="{81D7868A-A3D5-4ED6-A1AD-827EBE71BF3E}" srcOrd="0" destOrd="0" presId="urn:microsoft.com/office/officeart/2005/8/layout/hierarchy2#1"/>
    <dgm:cxn modelId="{6CC7F540-C917-4F72-B1DC-5A8FBD977A3E}" type="presParOf" srcId="{9104EBAC-A6B1-4C3A-9BF8-09A9A2BE6BEB}" destId="{7D9376BA-0F75-45FE-B139-A200DB7369A5}" srcOrd="1" destOrd="0" presId="urn:microsoft.com/office/officeart/2005/8/layout/hierarchy2#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6322AA8-DD6B-4DA4-805F-EEAB4405963D}">
      <dsp:nvSpPr>
        <dsp:cNvPr id="0" name=""/>
        <dsp:cNvSpPr/>
      </dsp:nvSpPr>
      <dsp:spPr>
        <a:xfrm>
          <a:off x="4396" y="1152992"/>
          <a:ext cx="992011" cy="496005"/>
        </a:xfrm>
        <a:prstGeom prst="roundRect">
          <a:avLst>
            <a:gd name="adj" fmla="val 10000"/>
          </a:avLst>
        </a:prstGeom>
        <a:solidFill>
          <a:srgbClr val="D6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kern="1200" dirty="0">
              <a:latin typeface="+mn-ea"/>
              <a:ea typeface="+mn-ea"/>
            </a:rPr>
            <a:t>金税工程</a:t>
          </a:r>
          <a:endParaRPr lang="zh-CN" altLang="en-US" sz="1800" kern="1200" dirty="0"/>
        </a:p>
      </dsp:txBody>
      <dsp:txXfrm>
        <a:off x="4396" y="1152992"/>
        <a:ext cx="992011" cy="496005"/>
      </dsp:txXfrm>
    </dsp:sp>
    <dsp:sp modelId="{02C7F96B-69FD-41A8-AC8C-6409D026434A}">
      <dsp:nvSpPr>
        <dsp:cNvPr id="0" name=""/>
        <dsp:cNvSpPr/>
      </dsp:nvSpPr>
      <dsp:spPr>
        <a:xfrm rot="17670396">
          <a:off x="693540" y="917869"/>
          <a:ext cx="1035088" cy="24409"/>
        </a:xfrm>
        <a:custGeom>
          <a:avLst/>
          <a:gdLst/>
          <a:ahLst/>
          <a:cxnLst/>
          <a:rect l="0" t="0" r="0" b="0"/>
          <a:pathLst>
            <a:path>
              <a:moveTo>
                <a:pt x="0" y="12204"/>
              </a:moveTo>
              <a:lnTo>
                <a:pt x="1035088" y="1220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17670396">
        <a:off x="1185207" y="904197"/>
        <a:ext cx="51754" cy="51754"/>
      </dsp:txXfrm>
    </dsp:sp>
    <dsp:sp modelId="{30A3F1F3-5CE6-4F76-B42F-6F857ED6E9ED}">
      <dsp:nvSpPr>
        <dsp:cNvPr id="0" name=""/>
        <dsp:cNvSpPr/>
      </dsp:nvSpPr>
      <dsp:spPr>
        <a:xfrm>
          <a:off x="1425760" y="211151"/>
          <a:ext cx="992011" cy="496005"/>
        </a:xfrm>
        <a:prstGeom prst="roundRect">
          <a:avLst>
            <a:gd name="adj" fmla="val 10000"/>
          </a:avLst>
        </a:prstGeom>
        <a:solidFill>
          <a:srgbClr val="0070C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kern="1200" dirty="0"/>
            <a:t>一个网络</a:t>
          </a:r>
        </a:p>
      </dsp:txBody>
      <dsp:txXfrm>
        <a:off x="1425760" y="211151"/>
        <a:ext cx="992011" cy="496005"/>
      </dsp:txXfrm>
    </dsp:sp>
    <dsp:sp modelId="{07A4A812-A339-473F-86FC-412289E5B606}">
      <dsp:nvSpPr>
        <dsp:cNvPr id="0" name=""/>
        <dsp:cNvSpPr/>
      </dsp:nvSpPr>
      <dsp:spPr>
        <a:xfrm rot="21595143">
          <a:off x="2417772" y="446689"/>
          <a:ext cx="368653" cy="24409"/>
        </a:xfrm>
        <a:custGeom>
          <a:avLst/>
          <a:gdLst/>
          <a:ahLst/>
          <a:cxnLst/>
          <a:rect l="0" t="0" r="0" b="0"/>
          <a:pathLst>
            <a:path>
              <a:moveTo>
                <a:pt x="0" y="12204"/>
              </a:moveTo>
              <a:lnTo>
                <a:pt x="368653" y="1220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21595143">
        <a:off x="2592882" y="449677"/>
        <a:ext cx="18432" cy="18432"/>
      </dsp:txXfrm>
    </dsp:sp>
    <dsp:sp modelId="{2D4BECAA-6B6B-4FE6-9399-64222631B039}">
      <dsp:nvSpPr>
        <dsp:cNvPr id="0" name=""/>
        <dsp:cNvSpPr/>
      </dsp:nvSpPr>
      <dsp:spPr>
        <a:xfrm>
          <a:off x="2786425" y="210630"/>
          <a:ext cx="4666402" cy="49600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en-US" sz="1400" b="1" kern="1200" cap="none" spc="0" dirty="0">
              <a:ln w="0"/>
              <a:solidFill>
                <a:schemeClr val="tx1"/>
              </a:solidFill>
              <a:effectLst/>
              <a:latin typeface="+mn-ea"/>
              <a:ea typeface="+mn-ea"/>
            </a:rPr>
            <a:t>从国家税务总局到省、地市、县四级统一的计算机主干网</a:t>
          </a:r>
        </a:p>
      </dsp:txBody>
      <dsp:txXfrm>
        <a:off x="2786425" y="210630"/>
        <a:ext cx="4666402" cy="496005"/>
      </dsp:txXfrm>
    </dsp:sp>
    <dsp:sp modelId="{D7D47F44-CB7F-4200-8289-D91DD4958354}">
      <dsp:nvSpPr>
        <dsp:cNvPr id="0" name=""/>
        <dsp:cNvSpPr/>
      </dsp:nvSpPr>
      <dsp:spPr>
        <a:xfrm rot="3654187">
          <a:off x="786816" y="1745294"/>
          <a:ext cx="815986" cy="24409"/>
        </a:xfrm>
        <a:custGeom>
          <a:avLst/>
          <a:gdLst/>
          <a:ahLst/>
          <a:cxnLst/>
          <a:rect l="0" t="0" r="0" b="0"/>
          <a:pathLst>
            <a:path>
              <a:moveTo>
                <a:pt x="0" y="12204"/>
              </a:moveTo>
              <a:lnTo>
                <a:pt x="815986" y="1220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3654187">
        <a:off x="1174410" y="1737099"/>
        <a:ext cx="40799" cy="40799"/>
      </dsp:txXfrm>
    </dsp:sp>
    <dsp:sp modelId="{2F68AE4E-F4F3-4402-89C1-45312A368877}">
      <dsp:nvSpPr>
        <dsp:cNvPr id="0" name=""/>
        <dsp:cNvSpPr/>
      </dsp:nvSpPr>
      <dsp:spPr>
        <a:xfrm>
          <a:off x="1393212" y="1866000"/>
          <a:ext cx="992011" cy="496005"/>
        </a:xfrm>
        <a:prstGeom prst="roundRect">
          <a:avLst>
            <a:gd name="adj" fmla="val 10000"/>
          </a:avLst>
        </a:prstGeom>
        <a:solidFill>
          <a:srgbClr val="0070C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kern="1200" dirty="0"/>
            <a:t>四个系统</a:t>
          </a:r>
        </a:p>
      </dsp:txBody>
      <dsp:txXfrm>
        <a:off x="1393212" y="1866000"/>
        <a:ext cx="992011" cy="496005"/>
      </dsp:txXfrm>
    </dsp:sp>
    <dsp:sp modelId="{B8C108E6-F50F-43F1-98B6-AA4D6120B159}">
      <dsp:nvSpPr>
        <dsp:cNvPr id="0" name=""/>
        <dsp:cNvSpPr/>
      </dsp:nvSpPr>
      <dsp:spPr>
        <a:xfrm rot="17692822">
          <a:off x="2112054" y="1673993"/>
          <a:ext cx="943144" cy="24409"/>
        </a:xfrm>
        <a:custGeom>
          <a:avLst/>
          <a:gdLst/>
          <a:ahLst/>
          <a:cxnLst/>
          <a:rect l="0" t="0" r="0" b="0"/>
          <a:pathLst>
            <a:path>
              <a:moveTo>
                <a:pt x="0" y="12204"/>
              </a:moveTo>
              <a:lnTo>
                <a:pt x="943144" y="1220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17692822">
        <a:off x="2560048" y="1662619"/>
        <a:ext cx="47157" cy="47157"/>
      </dsp:txXfrm>
    </dsp:sp>
    <dsp:sp modelId="{237E2864-A1CF-42A0-B4FB-3AB623AF6CEF}">
      <dsp:nvSpPr>
        <dsp:cNvPr id="0" name=""/>
        <dsp:cNvSpPr/>
      </dsp:nvSpPr>
      <dsp:spPr>
        <a:xfrm>
          <a:off x="2782028" y="1010390"/>
          <a:ext cx="4565346" cy="496005"/>
        </a:xfrm>
        <a:prstGeom prst="roundRect">
          <a:avLst>
            <a:gd name="adj" fmla="val 10000"/>
          </a:avLst>
        </a:prstGeom>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indent="-457200" algn="l" defTabSz="889000">
            <a:lnSpc>
              <a:spcPct val="90000"/>
            </a:lnSpc>
            <a:spcBef>
              <a:spcPct val="0"/>
            </a:spcBef>
            <a:spcAft>
              <a:spcPct val="35000"/>
            </a:spcAft>
          </a:pPr>
          <a:r>
            <a:rPr lang="zh-CN" altLang="en-US" sz="2000" b="1" kern="1200" cap="none" spc="0" dirty="0">
              <a:ln w="0"/>
              <a:solidFill>
                <a:schemeClr val="tx1"/>
              </a:solidFill>
              <a:effectLst/>
              <a:latin typeface="+mn-ea"/>
              <a:ea typeface="+mn-ea"/>
            </a:rPr>
            <a:t>  增值税防伪税控开票子系统</a:t>
          </a:r>
        </a:p>
      </dsp:txBody>
      <dsp:txXfrm>
        <a:off x="2782028" y="1010390"/>
        <a:ext cx="4565346" cy="496005"/>
      </dsp:txXfrm>
    </dsp:sp>
    <dsp:sp modelId="{456CD8F3-F5B0-4D69-80EB-F4D6F220C350}">
      <dsp:nvSpPr>
        <dsp:cNvPr id="0" name=""/>
        <dsp:cNvSpPr/>
      </dsp:nvSpPr>
      <dsp:spPr>
        <a:xfrm rot="19457599">
          <a:off x="2339293" y="1959196"/>
          <a:ext cx="488666" cy="24409"/>
        </a:xfrm>
        <a:custGeom>
          <a:avLst/>
          <a:gdLst/>
          <a:ahLst/>
          <a:cxnLst/>
          <a:rect l="0" t="0" r="0" b="0"/>
          <a:pathLst>
            <a:path>
              <a:moveTo>
                <a:pt x="0" y="12204"/>
              </a:moveTo>
              <a:lnTo>
                <a:pt x="488666" y="1220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19457599">
        <a:off x="2571409" y="1959184"/>
        <a:ext cx="24433" cy="24433"/>
      </dsp:txXfrm>
    </dsp:sp>
    <dsp:sp modelId="{DAB9977B-1436-4EAF-B4E7-EF00EC396B68}">
      <dsp:nvSpPr>
        <dsp:cNvPr id="0" name=""/>
        <dsp:cNvSpPr/>
      </dsp:nvSpPr>
      <dsp:spPr>
        <a:xfrm>
          <a:off x="2782028" y="1580797"/>
          <a:ext cx="4565346" cy="496005"/>
        </a:xfrm>
        <a:prstGeom prst="roundRect">
          <a:avLst>
            <a:gd name="adj" fmla="val 10000"/>
          </a:avLst>
        </a:prstGeom>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l" defTabSz="1066800">
            <a:lnSpc>
              <a:spcPct val="90000"/>
            </a:lnSpc>
            <a:spcBef>
              <a:spcPct val="0"/>
            </a:spcBef>
            <a:spcAft>
              <a:spcPct val="35000"/>
            </a:spcAft>
          </a:pPr>
          <a:r>
            <a:rPr lang="zh-CN" altLang="en-US" sz="2400" b="1" kern="1200" cap="none" spc="0" dirty="0">
              <a:ln w="0"/>
              <a:solidFill>
                <a:schemeClr val="tx1"/>
              </a:solidFill>
              <a:effectLst/>
              <a:latin typeface="+mn-ea"/>
              <a:ea typeface="+mn-ea"/>
            </a:rPr>
            <a:t> </a:t>
          </a:r>
          <a:r>
            <a:rPr lang="zh-CN" altLang="en-US" sz="2400" b="1" kern="1200" cap="none" spc="0" dirty="0" smtClean="0">
              <a:ln w="0"/>
              <a:solidFill>
                <a:schemeClr val="tx1"/>
              </a:solidFill>
              <a:effectLst/>
              <a:latin typeface="+mn-ea"/>
              <a:ea typeface="+mn-ea"/>
            </a:rPr>
            <a:t> </a:t>
          </a:r>
          <a:r>
            <a:rPr lang="zh-CN" altLang="en-US" sz="2000" b="1" kern="1200" cap="none" spc="0" dirty="0" smtClean="0">
              <a:ln w="0"/>
              <a:solidFill>
                <a:schemeClr val="tx1"/>
              </a:solidFill>
              <a:effectLst/>
              <a:latin typeface="+mn-ea"/>
              <a:ea typeface="+mn-ea"/>
            </a:rPr>
            <a:t>防伪</a:t>
          </a:r>
          <a:r>
            <a:rPr lang="zh-CN" altLang="en-US" sz="2000" b="1" kern="1200" cap="none" spc="0" dirty="0">
              <a:ln w="0"/>
              <a:solidFill>
                <a:schemeClr val="tx1"/>
              </a:solidFill>
              <a:effectLst/>
              <a:latin typeface="+mn-ea"/>
              <a:ea typeface="+mn-ea"/>
            </a:rPr>
            <a:t>税控认证子系统</a:t>
          </a:r>
        </a:p>
      </dsp:txBody>
      <dsp:txXfrm>
        <a:off x="2782028" y="1580797"/>
        <a:ext cx="4565346" cy="496005"/>
      </dsp:txXfrm>
    </dsp:sp>
    <dsp:sp modelId="{40837F47-2C4D-4E1D-84F6-EFF1E66B41E5}">
      <dsp:nvSpPr>
        <dsp:cNvPr id="0" name=""/>
        <dsp:cNvSpPr/>
      </dsp:nvSpPr>
      <dsp:spPr>
        <a:xfrm rot="2142401">
          <a:off x="2339293" y="2244400"/>
          <a:ext cx="488666" cy="24409"/>
        </a:xfrm>
        <a:custGeom>
          <a:avLst/>
          <a:gdLst/>
          <a:ahLst/>
          <a:cxnLst/>
          <a:rect l="0" t="0" r="0" b="0"/>
          <a:pathLst>
            <a:path>
              <a:moveTo>
                <a:pt x="0" y="12204"/>
              </a:moveTo>
              <a:lnTo>
                <a:pt x="488666" y="1220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2142401">
        <a:off x="2571409" y="2244388"/>
        <a:ext cx="24433" cy="24433"/>
      </dsp:txXfrm>
    </dsp:sp>
    <dsp:sp modelId="{117AA252-071E-40B3-92BC-707F5A6981A8}">
      <dsp:nvSpPr>
        <dsp:cNvPr id="0" name=""/>
        <dsp:cNvSpPr/>
      </dsp:nvSpPr>
      <dsp:spPr>
        <a:xfrm>
          <a:off x="2782028" y="2151203"/>
          <a:ext cx="4590771" cy="49600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l" defTabSz="889000">
            <a:lnSpc>
              <a:spcPct val="90000"/>
            </a:lnSpc>
            <a:spcBef>
              <a:spcPct val="0"/>
            </a:spcBef>
            <a:spcAft>
              <a:spcPct val="35000"/>
            </a:spcAft>
          </a:pPr>
          <a:r>
            <a:rPr lang="zh-CN" altLang="en-US" sz="2000" b="1" kern="1200" dirty="0">
              <a:solidFill>
                <a:schemeClr val="tx1"/>
              </a:solidFill>
              <a:latin typeface="+mn-ea"/>
              <a:ea typeface="+mn-ea"/>
            </a:rPr>
            <a:t>  增值税交叉稽核子系统</a:t>
          </a:r>
        </a:p>
      </dsp:txBody>
      <dsp:txXfrm>
        <a:off x="2782028" y="2151203"/>
        <a:ext cx="4590771" cy="496005"/>
      </dsp:txXfrm>
    </dsp:sp>
    <dsp:sp modelId="{F7C09003-9203-421E-9FE5-C997155DE92E}">
      <dsp:nvSpPr>
        <dsp:cNvPr id="0" name=""/>
        <dsp:cNvSpPr/>
      </dsp:nvSpPr>
      <dsp:spPr>
        <a:xfrm rot="3907178">
          <a:off x="2112054" y="2529603"/>
          <a:ext cx="943144" cy="24409"/>
        </a:xfrm>
        <a:custGeom>
          <a:avLst/>
          <a:gdLst/>
          <a:ahLst/>
          <a:cxnLst/>
          <a:rect l="0" t="0" r="0" b="0"/>
          <a:pathLst>
            <a:path>
              <a:moveTo>
                <a:pt x="0" y="12204"/>
              </a:moveTo>
              <a:lnTo>
                <a:pt x="943144" y="1220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3907178">
        <a:off x="2560048" y="2518229"/>
        <a:ext cx="47157" cy="47157"/>
      </dsp:txXfrm>
    </dsp:sp>
    <dsp:sp modelId="{81D7868A-A3D5-4ED6-A1AD-827EBE71BF3E}">
      <dsp:nvSpPr>
        <dsp:cNvPr id="0" name=""/>
        <dsp:cNvSpPr/>
      </dsp:nvSpPr>
      <dsp:spPr>
        <a:xfrm>
          <a:off x="2782028" y="2721610"/>
          <a:ext cx="4590771" cy="49600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l" defTabSz="889000">
            <a:lnSpc>
              <a:spcPct val="90000"/>
            </a:lnSpc>
            <a:spcBef>
              <a:spcPct val="0"/>
            </a:spcBef>
            <a:spcAft>
              <a:spcPct val="35000"/>
            </a:spcAft>
          </a:pPr>
          <a:r>
            <a:rPr lang="zh-CN" altLang="en-US" sz="2000" b="1" kern="1200" dirty="0">
              <a:solidFill>
                <a:schemeClr val="tx1"/>
              </a:solidFill>
              <a:latin typeface="+mn-ea"/>
              <a:ea typeface="+mn-ea"/>
            </a:rPr>
            <a:t>  发票协查信息管理子系统</a:t>
          </a:r>
        </a:p>
      </dsp:txBody>
      <dsp:txXfrm>
        <a:off x="2782028" y="2721610"/>
        <a:ext cx="4590771" cy="49600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1">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endSty" val="noArr"/>
                        <dgm:param type="begPts" val="midR"/>
                        <dgm:param type="endPts" val="midL"/>
                      </dgm:alg>
                    </dgm:if>
                    <dgm:else name="Name14">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2">
  <dgm:title val=""/>
  <dgm:desc val=""/>
  <dgm:catLst>
    <dgm:cat type="simple" pri="105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ea typeface="+mn-ea"/>
                <a:cs typeface="+mn-cs"/>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DDEC01C2-E100-482D-8C34-FE254D70F5D1}" type="datetimeFigureOut">
              <a:rPr lang="zh-CN" altLang="en-US"/>
              <a:pPr>
                <a:defRPr/>
              </a:pPr>
              <a:t>2016/11/22</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5CDEC9F5-2A63-4475-BBC8-0691908483F0}"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6BFC92E3-62CA-498A-B805-69C252C5E2F3}" type="datetimeFigureOut">
              <a:rPr lang="zh-CN" altLang="en-US"/>
              <a:pPr>
                <a:defRPr/>
              </a:pPr>
              <a:t>2016/11/22</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4BE69BA3-4DA5-42B5-9789-88B0C524D4B4}"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幻灯片图像占位符 1"/>
          <p:cNvSpPr>
            <a:spLocks noGrp="1" noRot="1" noChangeAspect="1"/>
          </p:cNvSpPr>
          <p:nvPr>
            <p:ph type="sldImg"/>
          </p:nvPr>
        </p:nvSpPr>
        <p:spPr bwMode="auto">
          <a:noFill/>
          <a:ln>
            <a:solidFill>
              <a:srgbClr val="000000"/>
            </a:solidFill>
            <a:miter lim="800000"/>
            <a:headEnd/>
            <a:tailEnd/>
          </a:ln>
        </p:spPr>
      </p:sp>
      <p:sp>
        <p:nvSpPr>
          <p:cNvPr id="3277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3277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DF27895-9570-49D0-ACB6-38180F97D741}" type="slidenum">
              <a:rPr lang="zh-CN" altLang="en-US">
                <a:cs typeface="华文中宋"/>
              </a:rPr>
              <a:pPr fontAlgn="base">
                <a:spcBef>
                  <a:spcPct val="0"/>
                </a:spcBef>
                <a:spcAft>
                  <a:spcPct val="0"/>
                </a:spcAft>
              </a:pPr>
              <a:t>1</a:t>
            </a:fld>
            <a:endParaRPr lang="zh-CN" altLang="en-US">
              <a:cs typeface="华文中宋"/>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幻灯片图像占位符 1"/>
          <p:cNvSpPr>
            <a:spLocks noGrp="1" noRot="1" noChangeAspect="1"/>
          </p:cNvSpPr>
          <p:nvPr>
            <p:ph type="sldImg"/>
          </p:nvPr>
        </p:nvSpPr>
        <p:spPr bwMode="auto">
          <a:noFill/>
          <a:ln>
            <a:solidFill>
              <a:srgbClr val="000000"/>
            </a:solidFill>
            <a:miter lim="800000"/>
            <a:headEnd/>
            <a:tailEnd/>
          </a:ln>
        </p:spPr>
      </p:sp>
      <p:sp>
        <p:nvSpPr>
          <p:cNvPr id="61442"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zh-CN" altLang="en-US" smtClean="0"/>
              <a:t>（一）对企业组织及机构进行优化重组</a:t>
            </a:r>
            <a:endParaRPr lang="en-US" altLang="zh-CN" smtClean="0"/>
          </a:p>
          <a:p>
            <a:pPr>
              <a:spcBef>
                <a:spcPct val="0"/>
              </a:spcBef>
            </a:pPr>
            <a:r>
              <a:rPr lang="zh-CN" altLang="en-US" smtClean="0"/>
              <a:t>梳理：各子、分公司及项目机构的经营定位；各子、分公司及项目机构的管理职能；下属子公司拥有资质的情况。</a:t>
            </a:r>
          </a:p>
          <a:p>
            <a:pPr>
              <a:spcBef>
                <a:spcPct val="0"/>
              </a:spcBef>
            </a:pPr>
            <a:r>
              <a:rPr lang="zh-CN" altLang="en-US" smtClean="0"/>
              <a:t>优化：组织结构。</a:t>
            </a:r>
          </a:p>
          <a:p>
            <a:pPr>
              <a:spcBef>
                <a:spcPct val="0"/>
              </a:spcBef>
            </a:pPr>
            <a:r>
              <a:rPr lang="zh-CN" altLang="en-US" smtClean="0"/>
              <a:t>撤销：规模较小或没有实际经营业务的单位；不必要的中间管理层级。</a:t>
            </a:r>
          </a:p>
          <a:p>
            <a:pPr>
              <a:spcBef>
                <a:spcPct val="0"/>
              </a:spcBef>
            </a:pPr>
            <a:r>
              <a:rPr lang="zh-CN" altLang="en-US" smtClean="0"/>
              <a:t>合并：资质较低或没有资质的子公司；管理职能相关或业务雷同的单位。</a:t>
            </a:r>
          </a:p>
          <a:p>
            <a:pPr>
              <a:spcBef>
                <a:spcPct val="0"/>
              </a:spcBef>
            </a:pPr>
            <a:r>
              <a:rPr lang="zh-CN" altLang="en-US" b="1" smtClean="0"/>
              <a:t>达到目标：</a:t>
            </a:r>
            <a:r>
              <a:rPr lang="zh-CN" altLang="en-US" smtClean="0"/>
              <a:t>压缩子公司个数，壮大子公司实力。</a:t>
            </a:r>
            <a:endParaRPr lang="zh-CN" altLang="en-US" b="1" smtClean="0"/>
          </a:p>
          <a:p>
            <a:pPr>
              <a:spcBef>
                <a:spcPct val="0"/>
              </a:spcBef>
            </a:pPr>
            <a:r>
              <a:rPr lang="zh-CN" altLang="en-US" smtClean="0"/>
              <a:t>（二）加强企业专业化分工，设立专业化公司</a:t>
            </a:r>
          </a:p>
          <a:p>
            <a:pPr>
              <a:spcBef>
                <a:spcPct val="0"/>
              </a:spcBef>
            </a:pPr>
            <a:r>
              <a:rPr lang="zh-CN" altLang="en-US" smtClean="0"/>
              <a:t>解决建筑业“营改增”后相关成本费用取得增值税专用发票困难的问题；</a:t>
            </a:r>
          </a:p>
          <a:p>
            <a:pPr>
              <a:spcBef>
                <a:spcPct val="0"/>
              </a:spcBef>
            </a:pPr>
            <a:r>
              <a:rPr lang="zh-CN" altLang="en-US" smtClean="0"/>
              <a:t>分离不同税率、不同纳税申报方式的业务，以降低企业管理难度，避免从高适用税率纳税的风险；</a:t>
            </a:r>
          </a:p>
          <a:p>
            <a:pPr>
              <a:spcBef>
                <a:spcPct val="0"/>
              </a:spcBef>
            </a:pPr>
            <a:r>
              <a:rPr lang="zh-CN" altLang="en-US" smtClean="0"/>
              <a:t>增强企业的设计、研发等专业能力，通过延伸产业链和价值链，使设计、采购、施工等工作有机地组织在一起；</a:t>
            </a:r>
            <a:endParaRPr lang="zh-CN" altLang="en-US" b="1" smtClean="0"/>
          </a:p>
          <a:p>
            <a:pPr>
              <a:spcBef>
                <a:spcPct val="0"/>
              </a:spcBef>
            </a:pPr>
            <a:r>
              <a:rPr lang="zh-CN" altLang="en-US" smtClean="0"/>
              <a:t>（三）加强各基层单位税务管理的力量</a:t>
            </a:r>
          </a:p>
          <a:p>
            <a:pPr>
              <a:spcBef>
                <a:spcPct val="0"/>
              </a:spcBef>
            </a:pPr>
            <a:r>
              <a:rPr lang="zh-CN" altLang="en-US" b="1" smtClean="0"/>
              <a:t>  </a:t>
            </a:r>
            <a:r>
              <a:rPr lang="zh-CN" altLang="en-US" smtClean="0"/>
              <a:t>成立专门的税务管理部门，设置纳税筹划、风险控制、税务业务管理、档案管理、发票管理、纳税申报、内部稽查等岗位。</a:t>
            </a:r>
            <a:endParaRPr lang="zh-CN" altLang="en-US" b="1" smtClean="0"/>
          </a:p>
          <a:p>
            <a:pPr>
              <a:spcBef>
                <a:spcPct val="0"/>
              </a:spcBef>
            </a:pPr>
            <a:endParaRPr lang="en-US" altLang="zh-CN" smtClean="0"/>
          </a:p>
          <a:p>
            <a:pPr>
              <a:spcBef>
                <a:spcPct val="0"/>
              </a:spcBef>
            </a:pPr>
            <a:r>
              <a:rPr lang="zh-CN" altLang="en-US" smtClean="0"/>
              <a:t>（一）规范企业资质管理</a:t>
            </a:r>
          </a:p>
          <a:p>
            <a:pPr>
              <a:spcBef>
                <a:spcPct val="0"/>
              </a:spcBef>
            </a:pPr>
            <a:r>
              <a:rPr lang="zh-CN" altLang="en-US" b="1" smtClean="0"/>
              <a:t>  </a:t>
            </a:r>
            <a:r>
              <a:rPr lang="zh-CN" altLang="en-US" smtClean="0"/>
              <a:t>资质管理办法进行梳理，加以完善；限制集团内资质共享；严禁企业向无资质（个人）、系统外部挂靠单位出借资质；严禁将工程项目提点大包或非法转包。</a:t>
            </a:r>
            <a:endParaRPr lang="zh-CN" altLang="en-US" b="1" smtClean="0"/>
          </a:p>
          <a:p>
            <a:pPr>
              <a:spcBef>
                <a:spcPct val="0"/>
              </a:spcBef>
            </a:pPr>
            <a:r>
              <a:rPr lang="zh-CN" altLang="en-US" smtClean="0"/>
              <a:t>（二）做强做大子公司</a:t>
            </a:r>
          </a:p>
          <a:p>
            <a:pPr>
              <a:spcBef>
                <a:spcPct val="0"/>
              </a:spcBef>
            </a:pPr>
            <a:r>
              <a:rPr lang="zh-CN" altLang="en-US" b="1" smtClean="0"/>
              <a:t>  </a:t>
            </a:r>
            <a:r>
              <a:rPr lang="zh-CN" altLang="en-US" smtClean="0"/>
              <a:t>自揽能力强，管理水平高，施工能力强的子公司；</a:t>
            </a:r>
          </a:p>
          <a:p>
            <a:pPr>
              <a:spcBef>
                <a:spcPct val="0"/>
              </a:spcBef>
            </a:pPr>
            <a:r>
              <a:rPr lang="zh-CN" altLang="en-US" b="1" smtClean="0"/>
              <a:t>  </a:t>
            </a:r>
            <a:r>
              <a:rPr lang="zh-CN" altLang="en-US" smtClean="0"/>
              <a:t>能达到条件的及时提升申报资质；</a:t>
            </a:r>
          </a:p>
          <a:p>
            <a:pPr>
              <a:spcBef>
                <a:spcPct val="0"/>
              </a:spcBef>
            </a:pPr>
            <a:r>
              <a:rPr lang="zh-CN" altLang="en-US" b="1" smtClean="0"/>
              <a:t>  </a:t>
            </a:r>
            <a:r>
              <a:rPr lang="zh-CN" altLang="en-US" smtClean="0"/>
              <a:t>积极稳妥地加大海外市场的开发力度，提高海外市场份额。</a:t>
            </a:r>
            <a:endParaRPr lang="zh-CN" altLang="en-US" b="1" smtClean="0"/>
          </a:p>
          <a:p>
            <a:pPr>
              <a:spcBef>
                <a:spcPct val="0"/>
              </a:spcBef>
            </a:pPr>
            <a:r>
              <a:rPr lang="zh-CN" altLang="en-US" smtClean="0"/>
              <a:t>（三）优化现有施工项目的组织模式</a:t>
            </a:r>
          </a:p>
          <a:p>
            <a:pPr>
              <a:spcBef>
                <a:spcPct val="0"/>
              </a:spcBef>
            </a:pPr>
            <a:r>
              <a:rPr lang="zh-CN" altLang="en-US" b="1" smtClean="0"/>
              <a:t>  </a:t>
            </a:r>
            <a:r>
              <a:rPr lang="en-US" altLang="zh-CN" b="1" smtClean="0"/>
              <a:t>1.</a:t>
            </a:r>
            <a:r>
              <a:rPr lang="zh-CN" altLang="en-US" smtClean="0"/>
              <a:t>优化标准分包模式：</a:t>
            </a:r>
          </a:p>
          <a:p>
            <a:pPr>
              <a:spcBef>
                <a:spcPct val="0"/>
              </a:spcBef>
            </a:pPr>
            <a:r>
              <a:rPr lang="zh-CN" altLang="en-US" b="1" smtClean="0"/>
              <a:t>    </a:t>
            </a:r>
            <a:r>
              <a:rPr lang="zh-CN" altLang="en-US" smtClean="0"/>
              <a:t>完善分包关系，签订内部分包合同；</a:t>
            </a:r>
          </a:p>
          <a:p>
            <a:pPr>
              <a:spcBef>
                <a:spcPct val="0"/>
              </a:spcBef>
            </a:pPr>
            <a:r>
              <a:rPr lang="zh-CN" altLang="en-US" b="1" smtClean="0"/>
              <a:t>    </a:t>
            </a:r>
            <a:r>
              <a:rPr lang="zh-CN" altLang="en-US" smtClean="0"/>
              <a:t>总分包单位分别设置项目部；</a:t>
            </a:r>
          </a:p>
          <a:p>
            <a:pPr>
              <a:spcBef>
                <a:spcPct val="0"/>
              </a:spcBef>
            </a:pPr>
            <a:r>
              <a:rPr lang="zh-CN" altLang="en-US" b="1" smtClean="0"/>
              <a:t>    </a:t>
            </a:r>
            <a:r>
              <a:rPr lang="zh-CN" altLang="en-US" smtClean="0"/>
              <a:t>托管的项目也需要虚拟局指账套进行核算，</a:t>
            </a:r>
          </a:p>
          <a:p>
            <a:pPr>
              <a:spcBef>
                <a:spcPct val="0"/>
              </a:spcBef>
            </a:pPr>
            <a:r>
              <a:rPr lang="zh-CN" altLang="en-US" b="1" smtClean="0"/>
              <a:t>    </a:t>
            </a:r>
            <a:r>
              <a:rPr lang="zh-CN" altLang="en-US" smtClean="0"/>
              <a:t>总包单位的项目部账务全权委托分包单位进行管理。</a:t>
            </a:r>
          </a:p>
          <a:p>
            <a:pPr>
              <a:spcBef>
                <a:spcPct val="0"/>
              </a:spcBef>
            </a:pPr>
            <a:r>
              <a:rPr lang="zh-CN" altLang="en-US" b="1" smtClean="0"/>
              <a:t> </a:t>
            </a:r>
            <a:r>
              <a:rPr lang="en-US" altLang="zh-CN" b="1" smtClean="0"/>
              <a:t>2.</a:t>
            </a:r>
            <a:r>
              <a:rPr lang="zh-CN" altLang="en-US" b="1" smtClean="0"/>
              <a:t> </a:t>
            </a:r>
            <a:r>
              <a:rPr lang="zh-CN" altLang="en-US" smtClean="0"/>
              <a:t>优化隐性分包模式；</a:t>
            </a:r>
          </a:p>
          <a:p>
            <a:pPr>
              <a:spcBef>
                <a:spcPct val="0"/>
              </a:spcBef>
            </a:pPr>
            <a:r>
              <a:rPr lang="zh-CN" altLang="en-US" b="1" smtClean="0"/>
              <a:t>    </a:t>
            </a:r>
            <a:r>
              <a:rPr lang="zh-CN" altLang="en-US" smtClean="0"/>
              <a:t>集团公司局指带领着工程公司派出的工区队伍进行施工，所有工区对外采购的发票抬头必须为相应集团公司名称；</a:t>
            </a:r>
          </a:p>
          <a:p>
            <a:pPr>
              <a:spcBef>
                <a:spcPct val="0"/>
              </a:spcBef>
            </a:pPr>
            <a:r>
              <a:rPr lang="zh-CN" altLang="en-US" b="1" smtClean="0"/>
              <a:t>    </a:t>
            </a:r>
            <a:r>
              <a:rPr lang="zh-CN" altLang="en-US" smtClean="0"/>
              <a:t>工区依据总包合同开具金融账户，工区无对外签订合同的权力，工区签订的所有采购合同一律使用集团公司的名称，各工区的合同评审由各自子公司履行，局指履行相应的内控手续；</a:t>
            </a:r>
          </a:p>
          <a:p>
            <a:pPr>
              <a:spcBef>
                <a:spcPct val="0"/>
              </a:spcBef>
            </a:pPr>
            <a:r>
              <a:rPr lang="zh-CN" altLang="en-US" b="1" smtClean="0"/>
              <a:t>    </a:t>
            </a:r>
            <a:r>
              <a:rPr lang="zh-CN" altLang="en-US" smtClean="0"/>
              <a:t>跨法人调拨、使用机械设备、周转材料一般情况下需按租赁形式处理。</a:t>
            </a:r>
          </a:p>
          <a:p>
            <a:pPr>
              <a:spcBef>
                <a:spcPct val="0"/>
              </a:spcBef>
            </a:pPr>
            <a:r>
              <a:rPr lang="en-US" altLang="zh-CN" b="1" smtClean="0"/>
              <a:t>3.</a:t>
            </a:r>
            <a:r>
              <a:rPr lang="zh-CN" altLang="en-US" b="1" smtClean="0"/>
              <a:t>  </a:t>
            </a:r>
            <a:r>
              <a:rPr lang="zh-CN" altLang="en-US" smtClean="0"/>
              <a:t>优化联合体投标模式</a:t>
            </a:r>
          </a:p>
          <a:p>
            <a:pPr>
              <a:spcBef>
                <a:spcPct val="0"/>
              </a:spcBef>
            </a:pPr>
            <a:r>
              <a:rPr lang="zh-CN" altLang="en-US" b="1" smtClean="0"/>
              <a:t>    </a:t>
            </a:r>
            <a:r>
              <a:rPr lang="zh-CN" altLang="en-US" smtClean="0"/>
              <a:t>由主要资质拥有方与实际施工单位组成联合体投标，中标后如果业主可以和联合体各方单独签订合同的，建议单独签订合同；</a:t>
            </a:r>
          </a:p>
          <a:p>
            <a:pPr>
              <a:spcBef>
                <a:spcPct val="0"/>
              </a:spcBef>
            </a:pPr>
            <a:r>
              <a:rPr lang="zh-CN" altLang="en-US" b="1" smtClean="0"/>
              <a:t>    </a:t>
            </a:r>
            <a:r>
              <a:rPr lang="zh-CN" altLang="en-US" smtClean="0"/>
              <a:t>如果是业主不能和成员方单独签订合同的，可以和总包方签订合同后，经业主书面同意再由总包方和成员方签订分包合同。</a:t>
            </a:r>
          </a:p>
          <a:p>
            <a:pPr>
              <a:spcBef>
                <a:spcPct val="0"/>
              </a:spcBef>
            </a:pPr>
            <a:r>
              <a:rPr lang="en-US" altLang="zh-CN" b="1" smtClean="0"/>
              <a:t>4.</a:t>
            </a:r>
            <a:r>
              <a:rPr lang="zh-CN" altLang="en-US" b="1" smtClean="0"/>
              <a:t>  </a:t>
            </a:r>
            <a:r>
              <a:rPr lang="zh-CN" altLang="en-US" smtClean="0"/>
              <a:t>优化由分公司参建或代管模式</a:t>
            </a:r>
          </a:p>
          <a:p>
            <a:pPr>
              <a:spcBef>
                <a:spcPct val="0"/>
              </a:spcBef>
            </a:pPr>
            <a:r>
              <a:rPr lang="zh-CN" altLang="en-US" b="1" smtClean="0"/>
              <a:t>    </a:t>
            </a:r>
            <a:r>
              <a:rPr lang="zh-CN" altLang="en-US" smtClean="0"/>
              <a:t>法人公司、分公司之间签订内部分包合同，并由分公司向法人公司开具发票。</a:t>
            </a:r>
          </a:p>
          <a:p>
            <a:pPr>
              <a:spcBef>
                <a:spcPct val="0"/>
              </a:spcBef>
            </a:pPr>
            <a:r>
              <a:rPr lang="zh-CN" altLang="en-US" b="1" smtClean="0"/>
              <a:t>    </a:t>
            </a:r>
            <a:r>
              <a:rPr lang="zh-CN" altLang="en-US" smtClean="0"/>
              <a:t>以分公司作为施工主体，在建立增值税抵扣链条的同时，避免了总分包模式下可能被认定为转包的法律风险。</a:t>
            </a:r>
            <a:endParaRPr lang="zh-CN" altLang="en-US" b="1" smtClean="0"/>
          </a:p>
          <a:p>
            <a:pPr>
              <a:spcBef>
                <a:spcPct val="0"/>
              </a:spcBef>
            </a:pPr>
            <a:endParaRPr lang="zh-CN" altLang="en-US" smtClean="0"/>
          </a:p>
        </p:txBody>
      </p:sp>
      <p:sp>
        <p:nvSpPr>
          <p:cNvPr id="61443"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4773BDA-AC7B-4EC1-82C3-EEC8445B9EAC}" type="slidenum">
              <a:rPr lang="zh-CN" altLang="en-US">
                <a:cs typeface="华文中宋"/>
              </a:rPr>
              <a:pPr fontAlgn="base">
                <a:spcBef>
                  <a:spcPct val="0"/>
                </a:spcBef>
                <a:spcAft>
                  <a:spcPct val="0"/>
                </a:spcAft>
              </a:pPr>
              <a:t>20</a:t>
            </a:fld>
            <a:endParaRPr lang="zh-CN" altLang="en-US">
              <a:cs typeface="华文中宋"/>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幻灯片图像占位符 1"/>
          <p:cNvSpPr>
            <a:spLocks noGrp="1" noRot="1" noChangeAspect="1"/>
          </p:cNvSpPr>
          <p:nvPr>
            <p:ph type="sldImg"/>
          </p:nvPr>
        </p:nvSpPr>
        <p:spPr bwMode="auto">
          <a:noFill/>
          <a:ln>
            <a:solidFill>
              <a:srgbClr val="000000"/>
            </a:solidFill>
            <a:miter lim="800000"/>
            <a:headEnd/>
            <a:tailEnd/>
          </a:ln>
        </p:spPr>
      </p:sp>
      <p:sp>
        <p:nvSpPr>
          <p:cNvPr id="6349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zh-CN" altLang="en-US" smtClean="0"/>
              <a:t>接受投资、捐赠或分配的货物</a:t>
            </a:r>
          </a:p>
          <a:p>
            <a:pPr>
              <a:spcBef>
                <a:spcPct val="0"/>
              </a:spcBef>
            </a:pPr>
            <a:r>
              <a:rPr lang="zh-CN" altLang="en-US" smtClean="0"/>
              <a:t>    申报抵扣时，应提供投资、捐赠或分配货物的合同或证明材料</a:t>
            </a:r>
          </a:p>
          <a:p>
            <a:pPr>
              <a:spcBef>
                <a:spcPct val="0"/>
              </a:spcBef>
            </a:pPr>
            <a:r>
              <a:rPr lang="zh-CN" altLang="en-US" smtClean="0"/>
              <a:t>   采购的免税物品</a:t>
            </a:r>
          </a:p>
          <a:p>
            <a:pPr>
              <a:spcBef>
                <a:spcPct val="0"/>
              </a:spcBef>
            </a:pPr>
            <a:r>
              <a:rPr lang="zh-CN" altLang="en-US" smtClean="0"/>
              <a:t>    购进免税农产品</a:t>
            </a:r>
          </a:p>
          <a:p>
            <a:pPr>
              <a:spcBef>
                <a:spcPct val="0"/>
              </a:spcBef>
            </a:pPr>
            <a:r>
              <a:rPr lang="zh-CN" altLang="en-US" smtClean="0"/>
              <a:t>      按买价依</a:t>
            </a:r>
            <a:r>
              <a:rPr lang="en-US" altLang="zh-CN" smtClean="0"/>
              <a:t>13%</a:t>
            </a:r>
            <a:r>
              <a:rPr lang="zh-CN" altLang="en-US" smtClean="0"/>
              <a:t>的扣除率计算进项税额</a:t>
            </a:r>
          </a:p>
          <a:p>
            <a:pPr>
              <a:spcBef>
                <a:spcPct val="0"/>
              </a:spcBef>
            </a:pPr>
            <a:r>
              <a:rPr lang="zh-CN" altLang="en-US" smtClean="0"/>
              <a:t>  </a:t>
            </a:r>
            <a:r>
              <a:rPr lang="en-US" altLang="zh-CN" smtClean="0"/>
              <a:t>1. </a:t>
            </a:r>
            <a:r>
              <a:rPr lang="zh-CN" altLang="en-US" smtClean="0"/>
              <a:t>从小规模纳税人采购的货物</a:t>
            </a:r>
          </a:p>
          <a:p>
            <a:pPr>
              <a:spcBef>
                <a:spcPct val="0"/>
              </a:spcBef>
            </a:pPr>
            <a:r>
              <a:rPr lang="zh-CN" altLang="en-US" smtClean="0"/>
              <a:t>    小规模纳税人能够申请由国家税务机关代开可以抵扣</a:t>
            </a:r>
            <a:r>
              <a:rPr lang="en-US" altLang="zh-CN" smtClean="0"/>
              <a:t>3%</a:t>
            </a:r>
            <a:r>
              <a:rPr lang="zh-CN" altLang="en-US" smtClean="0"/>
              <a:t>进项税额的专用发票</a:t>
            </a:r>
          </a:p>
          <a:p>
            <a:pPr>
              <a:spcBef>
                <a:spcPct val="0"/>
              </a:spcBef>
            </a:pPr>
            <a:r>
              <a:rPr lang="zh-CN" altLang="en-US" smtClean="0"/>
              <a:t>  </a:t>
            </a:r>
            <a:r>
              <a:rPr lang="en-US" altLang="zh-CN" smtClean="0"/>
              <a:t>1. </a:t>
            </a:r>
            <a:r>
              <a:rPr lang="zh-CN" altLang="en-US" smtClean="0"/>
              <a:t>用于企业内部管理购进的货物或应税劳务</a:t>
            </a:r>
          </a:p>
          <a:p>
            <a:pPr>
              <a:spcBef>
                <a:spcPct val="0"/>
              </a:spcBef>
            </a:pPr>
            <a:r>
              <a:rPr lang="zh-CN" altLang="en-US" smtClean="0"/>
              <a:t>    一般情况下，购进的货物用于企业内部使用，由于没有用于连续生产应税货物而是内部耗用，终止了增值税的计算链条而需做进项税额做转出处理。</a:t>
            </a:r>
          </a:p>
          <a:p>
            <a:pPr>
              <a:spcBef>
                <a:spcPct val="0"/>
              </a:spcBef>
            </a:pPr>
            <a:r>
              <a:rPr lang="zh-CN" altLang="en-US" smtClean="0"/>
              <a:t>  </a:t>
            </a:r>
            <a:r>
              <a:rPr lang="en-US" altLang="zh-CN" smtClean="0"/>
              <a:t>1. </a:t>
            </a:r>
            <a:r>
              <a:rPr lang="zh-CN" altLang="en-US" smtClean="0"/>
              <a:t>技术部门用外购货物进行实验</a:t>
            </a:r>
          </a:p>
          <a:p>
            <a:pPr>
              <a:spcBef>
                <a:spcPct val="0"/>
              </a:spcBef>
            </a:pPr>
            <a:r>
              <a:rPr lang="zh-CN" altLang="en-US" smtClean="0"/>
              <a:t>    技术部门的实验行为不符合将购入货物直接用于增值税应税货物生产的要求，因此这类购入货物一般应做进项税额转出处理</a:t>
            </a:r>
          </a:p>
          <a:p>
            <a:pPr>
              <a:spcBef>
                <a:spcPct val="0"/>
              </a:spcBef>
            </a:pPr>
            <a:r>
              <a:rPr lang="zh-CN" altLang="en-US" smtClean="0"/>
              <a:t>  非正常损失的在产品、产成品所耗用的购进货物或者应税劳务的进项税额不得从销项税额中抵扣。</a:t>
            </a:r>
          </a:p>
          <a:p>
            <a:pPr>
              <a:spcBef>
                <a:spcPct val="0"/>
              </a:spcBef>
            </a:pPr>
            <a:r>
              <a:rPr lang="zh-CN" altLang="en-US" smtClean="0"/>
              <a:t>  项目运营方利用信托资金融资过程中的增值税进项税额</a:t>
            </a:r>
          </a:p>
          <a:p>
            <a:pPr>
              <a:spcBef>
                <a:spcPct val="0"/>
              </a:spcBef>
            </a:pPr>
            <a:r>
              <a:rPr lang="zh-CN" altLang="en-US" smtClean="0"/>
              <a:t>    该经营模式下项目运营方在项目建设期内取得的增值税专用发票和其他抵扣凭证，允许其按现行增值税有关规定予以抵扣。</a:t>
            </a:r>
          </a:p>
          <a:p>
            <a:pPr>
              <a:spcBef>
                <a:spcPct val="0"/>
              </a:spcBef>
            </a:pPr>
            <a:r>
              <a:rPr lang="zh-CN" altLang="en-US" smtClean="0"/>
              <a:t>  </a:t>
            </a:r>
            <a:r>
              <a:rPr lang="en-US" altLang="zh-CN" smtClean="0"/>
              <a:t>1. </a:t>
            </a:r>
            <a:r>
              <a:rPr lang="zh-CN" altLang="en-US" smtClean="0"/>
              <a:t>期货交易</a:t>
            </a:r>
          </a:p>
          <a:p>
            <a:pPr>
              <a:spcBef>
                <a:spcPct val="0"/>
              </a:spcBef>
            </a:pPr>
            <a:r>
              <a:rPr lang="zh-CN" altLang="en-US" smtClean="0"/>
              <a:t>    对增值税一般纳税人在商品交易所通过期货交易购进货物，其通过商品交易所转付货款可视同向销货单位支付货款，对其取得的合法增值税专用发票允许抵扣。</a:t>
            </a:r>
          </a:p>
          <a:p>
            <a:pPr>
              <a:spcBef>
                <a:spcPct val="0"/>
              </a:spcBef>
            </a:pPr>
            <a:r>
              <a:rPr lang="zh-CN" altLang="en-US" smtClean="0"/>
              <a:t>  </a:t>
            </a:r>
            <a:r>
              <a:rPr lang="en-US" altLang="zh-CN" smtClean="0"/>
              <a:t>1. </a:t>
            </a:r>
            <a:r>
              <a:rPr lang="zh-CN" altLang="en-US" smtClean="0"/>
              <a:t>视同销售行为下，购进货物或应税劳务的进项税额</a:t>
            </a:r>
          </a:p>
          <a:p>
            <a:pPr>
              <a:spcBef>
                <a:spcPct val="0"/>
              </a:spcBef>
            </a:pPr>
            <a:r>
              <a:rPr lang="zh-CN" altLang="en-US" smtClean="0"/>
              <a:t>    在此情况下涉及的购进货物的进项税额允许抵扣，但要有增值税专用发票，进口货物要有海关进口增值税专用缴款书等。</a:t>
            </a:r>
          </a:p>
          <a:p>
            <a:pPr>
              <a:spcBef>
                <a:spcPct val="0"/>
              </a:spcBef>
            </a:pPr>
            <a:r>
              <a:rPr lang="zh-CN" altLang="en-US" smtClean="0"/>
              <a:t>  购进货物抵扣后发生退货</a:t>
            </a:r>
          </a:p>
          <a:p>
            <a:pPr>
              <a:spcBef>
                <a:spcPct val="0"/>
              </a:spcBef>
            </a:pPr>
            <a:r>
              <a:rPr lang="zh-CN" altLang="en-US" smtClean="0"/>
              <a:t>    一般纳税人因销货退回或折让而退还给购买方的增值税额，应从发生销售货物退回或折让当期的销项税额中扣减；因购进货物退出或折让而收回的增值税额应从发生购进货物退出或折让当期进项税额中扣减。</a:t>
            </a:r>
          </a:p>
          <a:p>
            <a:pPr>
              <a:spcBef>
                <a:spcPct val="0"/>
              </a:spcBef>
            </a:pPr>
            <a:r>
              <a:rPr lang="zh-CN" altLang="en-US" smtClean="0"/>
              <a:t>  不允许抵扣的进项税在抵扣后如何处理</a:t>
            </a:r>
          </a:p>
          <a:p>
            <a:pPr>
              <a:spcBef>
                <a:spcPct val="0"/>
              </a:spcBef>
            </a:pPr>
            <a:r>
              <a:rPr lang="zh-CN" altLang="en-US" smtClean="0"/>
              <a:t>    纳税人购进货物或应税劳务，支付运输费用，所支付款项的单位，必须与开具抵扣凭证的销货单位、提供劳务的单位一致，才能申报抵扣进项税额，否则不予抵扣。</a:t>
            </a:r>
          </a:p>
          <a:p>
            <a:pPr>
              <a:spcBef>
                <a:spcPct val="0"/>
              </a:spcBef>
            </a:pPr>
            <a:r>
              <a:rPr lang="zh-CN" altLang="en-US" smtClean="0"/>
              <a:t>  </a:t>
            </a:r>
            <a:r>
              <a:rPr lang="en-US" altLang="zh-CN" smtClean="0"/>
              <a:t>1. </a:t>
            </a:r>
            <a:r>
              <a:rPr lang="zh-CN" altLang="en-US" smtClean="0"/>
              <a:t>地区间增值税适用税率执行不一致时的处理</a:t>
            </a:r>
          </a:p>
          <a:p>
            <a:pPr>
              <a:spcBef>
                <a:spcPct val="0"/>
              </a:spcBef>
            </a:pPr>
            <a:r>
              <a:rPr lang="zh-CN" altLang="en-US" smtClean="0"/>
              <a:t>    对在进口环节与国内环节，以及国内地区间个别货物（如初级农产品、矿产品等）增值税适用税率执行不一致的，纳税人应按其取得的增值税专用发票和海关进口增值税专用缴款书上注明的增值税额抵扣进项税额。</a:t>
            </a:r>
          </a:p>
          <a:p>
            <a:pPr>
              <a:spcBef>
                <a:spcPct val="0"/>
              </a:spcBef>
            </a:pPr>
            <a:r>
              <a:rPr lang="zh-CN" altLang="en-US" smtClean="0"/>
              <a:t>  增值税一般纳税人可否将增值税进项留抵税额抵减查补税款欠款</a:t>
            </a:r>
          </a:p>
          <a:p>
            <a:pPr>
              <a:spcBef>
                <a:spcPct val="0"/>
              </a:spcBef>
            </a:pPr>
            <a:r>
              <a:rPr lang="zh-CN" altLang="en-US" smtClean="0"/>
              <a:t>    对纳税人因销项税额小于进项税额而产生期末留抵税额的，应以期末留抵税额抵减增值税欠税</a:t>
            </a:r>
          </a:p>
          <a:p>
            <a:pPr>
              <a:spcBef>
                <a:spcPct val="0"/>
              </a:spcBef>
            </a:pPr>
            <a:r>
              <a:rPr lang="zh-CN" altLang="en-US" smtClean="0"/>
              <a:t>  一般纳税人迁移有关增值税问题</a:t>
            </a:r>
          </a:p>
          <a:p>
            <a:pPr>
              <a:spcBef>
                <a:spcPct val="0"/>
              </a:spcBef>
            </a:pPr>
            <a:r>
              <a:rPr lang="zh-CN" altLang="en-US" smtClean="0"/>
              <a:t>    在迁达地重新办理税务登记后，其增值税一般纳税人资格予以保留，办理注销税务登记前尚未抵扣的进项税额允许继续抵扣。</a:t>
            </a:r>
          </a:p>
          <a:p>
            <a:pPr>
              <a:spcBef>
                <a:spcPct val="0"/>
              </a:spcBef>
            </a:pPr>
            <a:endParaRPr lang="zh-CN" altLang="en-US" smtClean="0"/>
          </a:p>
        </p:txBody>
      </p:sp>
      <p:sp>
        <p:nvSpPr>
          <p:cNvPr id="6349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A146433-610A-4A16-AF1B-0DC3F45E6B36}" type="slidenum">
              <a:rPr lang="zh-CN" altLang="en-US">
                <a:cs typeface="华文中宋"/>
              </a:rPr>
              <a:pPr fontAlgn="base">
                <a:spcBef>
                  <a:spcPct val="0"/>
                </a:spcBef>
                <a:spcAft>
                  <a:spcPct val="0"/>
                </a:spcAft>
              </a:pPr>
              <a:t>21</a:t>
            </a:fld>
            <a:endParaRPr lang="zh-CN" altLang="en-US">
              <a:cs typeface="华文中宋"/>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幻灯片图像占位符 1"/>
          <p:cNvSpPr>
            <a:spLocks noGrp="1" noRot="1" noChangeAspect="1" noTextEdit="1"/>
          </p:cNvSpPr>
          <p:nvPr>
            <p:ph type="sldImg"/>
          </p:nvPr>
        </p:nvSpPr>
        <p:spPr bwMode="auto">
          <a:noFill/>
          <a:ln>
            <a:solidFill>
              <a:srgbClr val="000000"/>
            </a:solidFill>
            <a:miter lim="800000"/>
            <a:headEnd/>
            <a:tailEnd/>
          </a:ln>
        </p:spPr>
      </p:sp>
      <p:sp>
        <p:nvSpPr>
          <p:cNvPr id="66562"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66563"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135EC0A-5D01-4A49-A1DD-515D232BBCDC}" type="slidenum">
              <a:rPr lang="zh-CN" altLang="en-US">
                <a:cs typeface="华文中宋"/>
              </a:rPr>
              <a:pPr fontAlgn="base">
                <a:spcBef>
                  <a:spcPct val="0"/>
                </a:spcBef>
                <a:spcAft>
                  <a:spcPct val="0"/>
                </a:spcAft>
              </a:pPr>
              <a:t>81</a:t>
            </a:fld>
            <a:endParaRPr lang="en-US" altLang="zh-CN">
              <a:cs typeface="华文中宋"/>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幻灯片图像占位符 1"/>
          <p:cNvSpPr>
            <a:spLocks noGrp="1" noRot="1" noChangeAspect="1" noTextEdit="1"/>
          </p:cNvSpPr>
          <p:nvPr>
            <p:ph type="sldImg"/>
          </p:nvPr>
        </p:nvSpPr>
        <p:spPr bwMode="auto">
          <a:noFill/>
          <a:ln>
            <a:solidFill>
              <a:srgbClr val="000000"/>
            </a:solidFill>
            <a:miter lim="800000"/>
            <a:headEnd/>
            <a:tailEnd/>
          </a:ln>
        </p:spPr>
      </p:sp>
      <p:sp>
        <p:nvSpPr>
          <p:cNvPr id="6861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68611" name="灯片编号占位符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931D642B-D267-4186-B08F-1E2CEF87382A}" type="slidenum">
              <a:rPr lang="zh-CN" altLang="en-US" sz="1200"/>
              <a:pPr algn="r"/>
              <a:t>82</a:t>
            </a:fld>
            <a:endParaRPr lang="en-US" altLang="zh-CN"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幻灯片图像占位符 1"/>
          <p:cNvSpPr>
            <a:spLocks noGrp="1" noRot="1" noChangeAspect="1" noTextEdit="1"/>
          </p:cNvSpPr>
          <p:nvPr>
            <p:ph type="sldImg"/>
          </p:nvPr>
        </p:nvSpPr>
        <p:spPr bwMode="auto">
          <a:noFill/>
          <a:ln>
            <a:solidFill>
              <a:srgbClr val="000000"/>
            </a:solidFill>
            <a:miter lim="800000"/>
            <a:headEnd/>
            <a:tailEnd/>
          </a:ln>
        </p:spPr>
      </p:sp>
      <p:sp>
        <p:nvSpPr>
          <p:cNvPr id="72706"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72707" name="灯片编号占位符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FFE9A87A-2F8C-47D7-8761-2B9FBD501C45}" type="slidenum">
              <a:rPr lang="zh-CN" altLang="en-US" sz="1200"/>
              <a:pPr algn="r"/>
              <a:t>85</a:t>
            </a:fld>
            <a:endParaRPr lang="en-US" altLang="zh-CN"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幻灯片图像占位符 1"/>
          <p:cNvSpPr>
            <a:spLocks noGrp="1" noRot="1" noChangeAspect="1" noTextEdit="1"/>
          </p:cNvSpPr>
          <p:nvPr>
            <p:ph type="sldImg"/>
          </p:nvPr>
        </p:nvSpPr>
        <p:spPr bwMode="auto">
          <a:noFill/>
          <a:ln>
            <a:solidFill>
              <a:srgbClr val="000000"/>
            </a:solidFill>
            <a:miter lim="800000"/>
            <a:headEnd/>
            <a:tailEnd/>
          </a:ln>
        </p:spPr>
      </p:sp>
      <p:sp>
        <p:nvSpPr>
          <p:cNvPr id="74754"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ltLang="zh-CN" smtClean="0"/>
              <a:t>A</a:t>
            </a:r>
            <a:r>
              <a:rPr lang="zh-CN" altLang="en-US" smtClean="0"/>
              <a:t>系下三家上市公司（</a:t>
            </a:r>
            <a:r>
              <a:rPr lang="en-US" altLang="zh-CN" smtClean="0"/>
              <a:t>A</a:t>
            </a:r>
            <a:r>
              <a:rPr lang="zh-CN" altLang="en-US" smtClean="0"/>
              <a:t>集团、</a:t>
            </a:r>
            <a:r>
              <a:rPr lang="en-US" altLang="zh-CN" smtClean="0"/>
              <a:t>C</a:t>
            </a:r>
            <a:r>
              <a:rPr lang="zh-CN" altLang="en-US" smtClean="0"/>
              <a:t>股份、桐君阁），市政府主导，清理</a:t>
            </a:r>
            <a:r>
              <a:rPr lang="en-US" altLang="zh-CN" smtClean="0"/>
              <a:t>A</a:t>
            </a:r>
            <a:r>
              <a:rPr lang="zh-CN" altLang="en-US" smtClean="0"/>
              <a:t>系上市公司，卖掉两个壳（</a:t>
            </a:r>
            <a:r>
              <a:rPr lang="en-US" altLang="zh-CN" smtClean="0"/>
              <a:t>C</a:t>
            </a:r>
            <a:r>
              <a:rPr lang="zh-CN" altLang="en-US" smtClean="0"/>
              <a:t>股份、桐君阁脱壳重组）；</a:t>
            </a:r>
            <a:r>
              <a:rPr lang="en-US" altLang="zh-CN" smtClean="0"/>
              <a:t>B</a:t>
            </a:r>
            <a:r>
              <a:rPr lang="zh-CN" altLang="en-US" smtClean="0"/>
              <a:t>光电（从事蓝宝石晶体材料、蓝宝石制品的研发、生产和销售）为借力资本市场平台，打造全球蓝宝石单晶产业的引领者，拟借壳上市。双方一拍即合，接触仅两天，</a:t>
            </a:r>
            <a:r>
              <a:rPr lang="en-US" altLang="zh-CN" smtClean="0"/>
              <a:t>C</a:t>
            </a:r>
            <a:r>
              <a:rPr lang="zh-CN" altLang="en-US" smtClean="0"/>
              <a:t>股份即停牌公告拟重大资产重组。</a:t>
            </a:r>
            <a:endParaRPr lang="en-US" altLang="zh-CN" smtClean="0"/>
          </a:p>
          <a:p>
            <a:pPr>
              <a:spcBef>
                <a:spcPct val="0"/>
              </a:spcBef>
            </a:pPr>
            <a:endParaRPr lang="en-US" altLang="zh-CN" smtClean="0"/>
          </a:p>
          <a:p>
            <a:pPr>
              <a:spcBef>
                <a:spcPct val="0"/>
              </a:spcBef>
            </a:pPr>
            <a:r>
              <a:rPr lang="en-US" altLang="zh-CN" smtClean="0"/>
              <a:t>A</a:t>
            </a:r>
            <a:r>
              <a:rPr lang="zh-CN" altLang="en-US" smtClean="0"/>
              <a:t>集团与</a:t>
            </a:r>
            <a:r>
              <a:rPr lang="en-US" altLang="zh-CN" smtClean="0"/>
              <a:t>C</a:t>
            </a:r>
            <a:r>
              <a:rPr lang="zh-CN" altLang="en-US" smtClean="0"/>
              <a:t>股份业务均为医药板块，存在同业竞争。</a:t>
            </a:r>
            <a:endParaRPr lang="en-US" altLang="zh-CN" smtClean="0"/>
          </a:p>
          <a:p>
            <a:pPr>
              <a:spcBef>
                <a:spcPct val="0"/>
              </a:spcBef>
            </a:pPr>
            <a:endParaRPr lang="en-US" altLang="zh-CN" smtClean="0"/>
          </a:p>
          <a:p>
            <a:pPr>
              <a:spcBef>
                <a:spcPct val="0"/>
              </a:spcBef>
            </a:pPr>
            <a:r>
              <a:rPr lang="zh-CN" altLang="en-US" smtClean="0"/>
              <a:t>重组后，将原</a:t>
            </a:r>
            <a:r>
              <a:rPr lang="en-US" altLang="zh-CN" smtClean="0"/>
              <a:t>C</a:t>
            </a:r>
            <a:r>
              <a:rPr lang="zh-CN" altLang="en-US" smtClean="0"/>
              <a:t>股份控制的医药生产资质</a:t>
            </a:r>
            <a:r>
              <a:rPr lang="en-US" altLang="zh-CN" smtClean="0"/>
              <a:t>/</a:t>
            </a:r>
            <a:r>
              <a:rPr lang="zh-CN" altLang="en-US" smtClean="0"/>
              <a:t>资源整合至</a:t>
            </a:r>
            <a:r>
              <a:rPr lang="en-US" altLang="zh-CN" smtClean="0"/>
              <a:t>A</a:t>
            </a:r>
            <a:r>
              <a:rPr lang="zh-CN" altLang="en-US" smtClean="0"/>
              <a:t>集团直接控制下。</a:t>
            </a:r>
            <a:endParaRPr lang="en-US" altLang="zh-CN" smtClean="0"/>
          </a:p>
          <a:p>
            <a:pPr>
              <a:spcBef>
                <a:spcPct val="0"/>
              </a:spcBef>
            </a:pPr>
            <a:endParaRPr lang="zh-CN" altLang="en-US" smtClean="0"/>
          </a:p>
        </p:txBody>
      </p:sp>
      <p:sp>
        <p:nvSpPr>
          <p:cNvPr id="74755" name="日期占位符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4FD0A4F0-CFCB-4796-B40D-96797A50804E}" type="datetime1">
              <a:rPr lang="zh-CN" altLang="en-US">
                <a:latin typeface="Arial" charset="0"/>
                <a:cs typeface="华文中宋"/>
              </a:rPr>
              <a:pPr fontAlgn="base">
                <a:spcBef>
                  <a:spcPct val="0"/>
                </a:spcBef>
                <a:spcAft>
                  <a:spcPct val="0"/>
                </a:spcAft>
              </a:pPr>
              <a:t>2016/11/22</a:t>
            </a:fld>
            <a:endParaRPr lang="zh-CN" altLang="en-US">
              <a:latin typeface="Arial" charset="0"/>
              <a:cs typeface="华文中宋"/>
            </a:endParaRPr>
          </a:p>
        </p:txBody>
      </p:sp>
      <p:sp>
        <p:nvSpPr>
          <p:cNvPr id="74756" name="灯片编号占位符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DA195DC-4498-44D3-87A6-0E2EF3B5C4F1}" type="slidenum">
              <a:rPr lang="zh-CN" altLang="en-US">
                <a:latin typeface="Arial" charset="0"/>
                <a:cs typeface="华文中宋"/>
              </a:rPr>
              <a:pPr fontAlgn="base">
                <a:spcBef>
                  <a:spcPct val="0"/>
                </a:spcBef>
                <a:spcAft>
                  <a:spcPct val="0"/>
                </a:spcAft>
              </a:pPr>
              <a:t>86</a:t>
            </a:fld>
            <a:endParaRPr lang="zh-CN" altLang="en-US">
              <a:latin typeface="Arial" charset="0"/>
              <a:cs typeface="华文中宋"/>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幻灯片图像占位符 1"/>
          <p:cNvSpPr>
            <a:spLocks noGrp="1" noRot="1" noChangeAspect="1" noTextEdit="1"/>
          </p:cNvSpPr>
          <p:nvPr>
            <p:ph type="sldImg"/>
          </p:nvPr>
        </p:nvSpPr>
        <p:spPr bwMode="auto">
          <a:noFill/>
          <a:ln>
            <a:solidFill>
              <a:srgbClr val="000000"/>
            </a:solidFill>
            <a:miter lim="800000"/>
            <a:headEnd/>
            <a:tailEnd/>
          </a:ln>
        </p:spPr>
      </p:sp>
      <p:sp>
        <p:nvSpPr>
          <p:cNvPr id="82946"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82947" name="灯片编号占位符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97A784B-4A43-4438-B55B-A546C2C79B07}" type="slidenum">
              <a:rPr lang="zh-CN" altLang="en-US" sz="1200"/>
              <a:pPr algn="r"/>
              <a:t>93</a:t>
            </a:fld>
            <a:endParaRPr lang="en-US" altLang="zh-CN"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幻灯片图像占位符 1"/>
          <p:cNvSpPr>
            <a:spLocks noGrp="1" noRot="1" noChangeAspect="1"/>
          </p:cNvSpPr>
          <p:nvPr>
            <p:ph type="sldImg"/>
          </p:nvPr>
        </p:nvSpPr>
        <p:spPr bwMode="auto">
          <a:noFill/>
          <a:ln>
            <a:solidFill>
              <a:srgbClr val="000000"/>
            </a:solidFill>
            <a:miter lim="800000"/>
            <a:headEnd/>
            <a:tailEnd/>
          </a:ln>
        </p:spPr>
      </p:sp>
      <p:sp>
        <p:nvSpPr>
          <p:cNvPr id="8909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8909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B350A0F-0F59-419E-B815-2EC1DC99B54F}" type="slidenum">
              <a:rPr lang="zh-CN" altLang="en-US">
                <a:cs typeface="华文中宋"/>
              </a:rPr>
              <a:pPr fontAlgn="base">
                <a:spcBef>
                  <a:spcPct val="0"/>
                </a:spcBef>
                <a:spcAft>
                  <a:spcPct val="0"/>
                </a:spcAft>
              </a:pPr>
              <a:t>98</a:t>
            </a:fld>
            <a:endParaRPr lang="en-US" altLang="zh-CN">
              <a:cs typeface="华文中宋"/>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幻灯片图像占位符 1"/>
          <p:cNvSpPr>
            <a:spLocks noGrp="1" noRot="1" noChangeAspect="1"/>
          </p:cNvSpPr>
          <p:nvPr>
            <p:ph type="sldImg"/>
          </p:nvPr>
        </p:nvSpPr>
        <p:spPr bwMode="auto">
          <a:noFill/>
          <a:ln>
            <a:solidFill>
              <a:srgbClr val="000000"/>
            </a:solidFill>
            <a:miter lim="800000"/>
            <a:headEnd/>
            <a:tailEnd/>
          </a:ln>
        </p:spPr>
      </p:sp>
      <p:sp>
        <p:nvSpPr>
          <p:cNvPr id="39938"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zh-CN" altLang="en-US" smtClean="0"/>
              <a:t>（一）加强对业主的结算管理</a:t>
            </a:r>
          </a:p>
          <a:p>
            <a:pPr>
              <a:spcBef>
                <a:spcPct val="0"/>
              </a:spcBef>
            </a:pPr>
            <a:r>
              <a:rPr lang="zh-CN" altLang="en-US" b="1" smtClean="0"/>
              <a:t>  </a:t>
            </a:r>
            <a:r>
              <a:rPr lang="zh-CN" altLang="en-US" smtClean="0"/>
              <a:t>与业主协商提高预付款的比例，并要求业主在确认验工计价后一定时间内及时支付工程款。</a:t>
            </a:r>
          </a:p>
          <a:p>
            <a:pPr>
              <a:spcBef>
                <a:spcPct val="0"/>
              </a:spcBef>
            </a:pPr>
            <a:r>
              <a:rPr lang="zh-CN" altLang="en-US" b="1" smtClean="0"/>
              <a:t>  </a:t>
            </a:r>
            <a:r>
              <a:rPr lang="zh-CN" altLang="en-US" smtClean="0"/>
              <a:t>与业主协商采取以保函形式提供保证金，或降低质保金扣款比例。</a:t>
            </a:r>
          </a:p>
          <a:p>
            <a:pPr>
              <a:spcBef>
                <a:spcPct val="0"/>
              </a:spcBef>
            </a:pPr>
            <a:r>
              <a:rPr lang="zh-CN" altLang="en-US" b="1" smtClean="0"/>
              <a:t>  </a:t>
            </a:r>
            <a:r>
              <a:rPr lang="zh-CN" altLang="en-US" smtClean="0"/>
              <a:t>采取适当的措施加大对业主的收款力度。</a:t>
            </a:r>
            <a:endParaRPr lang="zh-CN" altLang="en-US" b="1" smtClean="0"/>
          </a:p>
          <a:p>
            <a:pPr>
              <a:spcBef>
                <a:spcPct val="0"/>
              </a:spcBef>
            </a:pPr>
            <a:r>
              <a:rPr lang="zh-CN" altLang="en-US" smtClean="0"/>
              <a:t>（二）加强对分包商、供应商的结算管理</a:t>
            </a:r>
          </a:p>
          <a:p>
            <a:pPr>
              <a:spcBef>
                <a:spcPct val="0"/>
              </a:spcBef>
            </a:pPr>
            <a:r>
              <a:rPr lang="zh-CN" altLang="en-US" b="1" smtClean="0"/>
              <a:t>  </a:t>
            </a:r>
            <a:r>
              <a:rPr lang="zh-CN" altLang="en-US" smtClean="0"/>
              <a:t>严格与分包商、供应商的结算管理要求，坚持“先开票、后付款”原则，</a:t>
            </a:r>
            <a:endParaRPr lang="zh-CN" altLang="en-US" b="1" smtClean="0"/>
          </a:p>
          <a:p>
            <a:pPr>
              <a:spcBef>
                <a:spcPct val="0"/>
              </a:spcBef>
            </a:pPr>
            <a:endParaRPr lang="zh-CN" altLang="en-US" smtClean="0"/>
          </a:p>
        </p:txBody>
      </p:sp>
      <p:sp>
        <p:nvSpPr>
          <p:cNvPr id="39939"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E683D26-D482-424F-A1CA-3C6A28D82A59}" type="slidenum">
              <a:rPr lang="zh-CN" altLang="en-US">
                <a:cs typeface="华文中宋"/>
              </a:rPr>
              <a:pPr fontAlgn="base">
                <a:spcBef>
                  <a:spcPct val="0"/>
                </a:spcBef>
                <a:spcAft>
                  <a:spcPct val="0"/>
                </a:spcAft>
              </a:pPr>
              <a:t>7</a:t>
            </a:fld>
            <a:endParaRPr lang="zh-CN" altLang="en-US">
              <a:cs typeface="华文中宋"/>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幻灯片图像占位符 1"/>
          <p:cNvSpPr>
            <a:spLocks noGrp="1" noRot="1" noChangeAspect="1"/>
          </p:cNvSpPr>
          <p:nvPr>
            <p:ph type="sldImg"/>
          </p:nvPr>
        </p:nvSpPr>
        <p:spPr bwMode="auto">
          <a:noFill/>
          <a:ln>
            <a:solidFill>
              <a:srgbClr val="000000"/>
            </a:solidFill>
            <a:miter lim="800000"/>
            <a:headEnd/>
            <a:tailEnd/>
          </a:ln>
        </p:spPr>
      </p:sp>
      <p:sp>
        <p:nvSpPr>
          <p:cNvPr id="41986"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zh-CN" altLang="en-US" smtClean="0"/>
              <a:t>（一）加强对业主的结算管理</a:t>
            </a:r>
          </a:p>
          <a:p>
            <a:pPr>
              <a:spcBef>
                <a:spcPct val="0"/>
              </a:spcBef>
            </a:pPr>
            <a:r>
              <a:rPr lang="zh-CN" altLang="en-US" b="1" smtClean="0"/>
              <a:t>  </a:t>
            </a:r>
            <a:r>
              <a:rPr lang="zh-CN" altLang="en-US" smtClean="0"/>
              <a:t>与业主协商提高预付款的比例，并要求业主在确认验工计价后一定时间内及时支付工程款。</a:t>
            </a:r>
          </a:p>
          <a:p>
            <a:pPr>
              <a:spcBef>
                <a:spcPct val="0"/>
              </a:spcBef>
            </a:pPr>
            <a:r>
              <a:rPr lang="zh-CN" altLang="en-US" b="1" smtClean="0"/>
              <a:t>  </a:t>
            </a:r>
            <a:r>
              <a:rPr lang="zh-CN" altLang="en-US" smtClean="0"/>
              <a:t>与业主协商采取以保函形式提供保证金，或降低质保金扣款比例。</a:t>
            </a:r>
          </a:p>
          <a:p>
            <a:pPr>
              <a:spcBef>
                <a:spcPct val="0"/>
              </a:spcBef>
            </a:pPr>
            <a:r>
              <a:rPr lang="zh-CN" altLang="en-US" b="1" smtClean="0"/>
              <a:t>  </a:t>
            </a:r>
            <a:r>
              <a:rPr lang="zh-CN" altLang="en-US" smtClean="0"/>
              <a:t>采取适当的措施加大对业主的收款力度。</a:t>
            </a:r>
            <a:endParaRPr lang="zh-CN" altLang="en-US" b="1" smtClean="0"/>
          </a:p>
          <a:p>
            <a:pPr>
              <a:spcBef>
                <a:spcPct val="0"/>
              </a:spcBef>
            </a:pPr>
            <a:r>
              <a:rPr lang="zh-CN" altLang="en-US" smtClean="0"/>
              <a:t>（二）加强对分包商、供应商的结算管理</a:t>
            </a:r>
          </a:p>
          <a:p>
            <a:pPr>
              <a:spcBef>
                <a:spcPct val="0"/>
              </a:spcBef>
            </a:pPr>
            <a:r>
              <a:rPr lang="zh-CN" altLang="en-US" b="1" smtClean="0"/>
              <a:t>  </a:t>
            </a:r>
            <a:r>
              <a:rPr lang="zh-CN" altLang="en-US" smtClean="0"/>
              <a:t>严格与分包商、供应商的结算管理要求，坚持“先开票、后付款”原则，</a:t>
            </a:r>
            <a:endParaRPr lang="zh-CN" altLang="en-US" b="1" smtClean="0"/>
          </a:p>
          <a:p>
            <a:pPr>
              <a:spcBef>
                <a:spcPct val="0"/>
              </a:spcBef>
            </a:pPr>
            <a:endParaRPr lang="zh-CN" altLang="en-US" smtClean="0"/>
          </a:p>
        </p:txBody>
      </p:sp>
      <p:sp>
        <p:nvSpPr>
          <p:cNvPr id="41987"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33EA4A-25CC-43E1-AEFA-8F434AC280BA}" type="slidenum">
              <a:rPr lang="zh-CN" altLang="en-US">
                <a:cs typeface="华文中宋"/>
              </a:rPr>
              <a:pPr fontAlgn="base">
                <a:spcBef>
                  <a:spcPct val="0"/>
                </a:spcBef>
                <a:spcAft>
                  <a:spcPct val="0"/>
                </a:spcAft>
              </a:pPr>
              <a:t>8</a:t>
            </a:fld>
            <a:endParaRPr lang="zh-CN" altLang="en-US">
              <a:cs typeface="华文中宋"/>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p:cNvSpPr>
          <p:nvPr>
            <p:ph type="sldImg"/>
          </p:nvPr>
        </p:nvSpPr>
        <p:spPr bwMode="auto">
          <a:noFill/>
          <a:ln>
            <a:solidFill>
              <a:srgbClr val="000000"/>
            </a:solidFill>
            <a:miter lim="800000"/>
            <a:headEnd/>
            <a:tailEnd/>
          </a:ln>
        </p:spPr>
      </p:sp>
      <p:sp>
        <p:nvSpPr>
          <p:cNvPr id="44034"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zh-CN" altLang="en-US" b="1" smtClean="0"/>
              <a:t>对纳税人实施分类分级管理</a:t>
            </a:r>
            <a:r>
              <a:rPr lang="en-US" altLang="zh-CN" smtClean="0"/>
              <a:t>:</a:t>
            </a:r>
          </a:p>
          <a:p>
            <a:pPr>
              <a:spcBef>
                <a:spcPct val="0"/>
              </a:spcBef>
            </a:pPr>
            <a:r>
              <a:rPr lang="zh-CN" altLang="en-US" smtClean="0"/>
              <a:t>对企业纳税人按规模和行业，对自然人纳税人按收入和资产实行分类管理。</a:t>
            </a:r>
            <a:r>
              <a:rPr lang="en-US" altLang="zh-CN" smtClean="0"/>
              <a:t>2016</a:t>
            </a:r>
            <a:r>
              <a:rPr lang="zh-CN" altLang="en-US" smtClean="0"/>
              <a:t>年，以税务总局和省级税务局为主，集中开展行业风险分析和大企业、高收入高净值纳税人风险分析，运用第三方涉税信息对纳税申报情况进行比对，区分不同风险等级分别采取风险提示、约谈评估、税务稽查等方式进行差别化应对，有效防范和查处逃避税行为。</a:t>
            </a:r>
            <a:endParaRPr lang="en-US" altLang="zh-CN" smtClean="0"/>
          </a:p>
          <a:p>
            <a:pPr>
              <a:spcBef>
                <a:spcPct val="0"/>
              </a:spcBef>
            </a:pPr>
            <a:endParaRPr lang="en-US" altLang="zh-CN" b="1" smtClean="0"/>
          </a:p>
          <a:p>
            <a:pPr>
              <a:spcBef>
                <a:spcPct val="0"/>
              </a:spcBef>
            </a:pPr>
            <a:r>
              <a:rPr lang="zh-CN" altLang="en-US" b="1" smtClean="0">
                <a:solidFill>
                  <a:schemeClr val="bg1"/>
                </a:solidFill>
              </a:rPr>
              <a:t>提升大企业税收管理层级</a:t>
            </a:r>
            <a:r>
              <a:rPr lang="zh-CN" altLang="en-US" smtClean="0">
                <a:solidFill>
                  <a:schemeClr val="bg1"/>
                </a:solidFill>
              </a:rPr>
              <a:t>：</a:t>
            </a:r>
          </a:p>
          <a:p>
            <a:pPr>
              <a:spcBef>
                <a:spcPct val="0"/>
              </a:spcBef>
            </a:pPr>
            <a:r>
              <a:rPr lang="zh-CN" altLang="en-US" smtClean="0"/>
              <a:t>对跨区域、跨国经营的大企业，在纳税申报等涉税基础事项实行属地管理、不改变税款入库级次的前提下，将其税收风险分析事项提升至税务总局、省级税务局集中进行，将分析结果推送相关税务机关做好应对。</a:t>
            </a:r>
          </a:p>
          <a:p>
            <a:pPr>
              <a:spcBef>
                <a:spcPct val="0"/>
              </a:spcBef>
            </a:pPr>
            <a:endParaRPr lang="en-US" altLang="zh-CN" smtClean="0"/>
          </a:p>
          <a:p>
            <a:pPr>
              <a:spcBef>
                <a:spcPct val="0"/>
              </a:spcBef>
            </a:pPr>
            <a:endParaRPr lang="zh-CN" altLang="en-US" smtClean="0"/>
          </a:p>
        </p:txBody>
      </p:sp>
      <p:sp>
        <p:nvSpPr>
          <p:cNvPr id="44035"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93936EE-6F91-4BFD-A20C-0A21024E32E9}" type="slidenum">
              <a:rPr lang="zh-CN" altLang="en-US">
                <a:cs typeface="华文中宋"/>
              </a:rPr>
              <a:pPr fontAlgn="base">
                <a:spcBef>
                  <a:spcPct val="0"/>
                </a:spcBef>
                <a:spcAft>
                  <a:spcPct val="0"/>
                </a:spcAft>
              </a:pPr>
              <a:t>9</a:t>
            </a:fld>
            <a:endParaRPr lang="zh-CN" altLang="en-US">
              <a:cs typeface="华文中宋"/>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幻灯片图像占位符 1"/>
          <p:cNvSpPr>
            <a:spLocks noGrp="1" noRot="1" noChangeAspect="1"/>
          </p:cNvSpPr>
          <p:nvPr>
            <p:ph type="sldImg"/>
          </p:nvPr>
        </p:nvSpPr>
        <p:spPr bwMode="auto">
          <a:noFill/>
          <a:ln>
            <a:solidFill>
              <a:srgbClr val="000000"/>
            </a:solidFill>
            <a:miter lim="800000"/>
            <a:headEnd/>
            <a:tailEnd/>
          </a:ln>
        </p:spPr>
      </p:sp>
      <p:sp>
        <p:nvSpPr>
          <p:cNvPr id="46082"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46083"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763B622-4AC7-4435-9A1C-15F86012BC93}" type="slidenum">
              <a:rPr lang="zh-CN" altLang="en-US">
                <a:cs typeface="华文中宋"/>
              </a:rPr>
              <a:pPr fontAlgn="base">
                <a:spcBef>
                  <a:spcPct val="0"/>
                </a:spcBef>
                <a:spcAft>
                  <a:spcPct val="0"/>
                </a:spcAft>
              </a:pPr>
              <a:t>10</a:t>
            </a:fld>
            <a:endParaRPr lang="zh-CN" altLang="en-US">
              <a:cs typeface="华文中宋"/>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幻灯片图像占位符 1"/>
          <p:cNvSpPr>
            <a:spLocks noGrp="1" noRot="1" noChangeAspect="1"/>
          </p:cNvSpPr>
          <p:nvPr>
            <p:ph type="sldImg"/>
          </p:nvPr>
        </p:nvSpPr>
        <p:spPr bwMode="auto">
          <a:noFill/>
          <a:ln>
            <a:solidFill>
              <a:srgbClr val="000000"/>
            </a:solidFill>
            <a:miter lim="800000"/>
            <a:headEnd/>
            <a:tailEnd/>
          </a:ln>
        </p:spPr>
      </p:sp>
      <p:sp>
        <p:nvSpPr>
          <p:cNvPr id="4813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zh-CN" altLang="en-US" b="1" smtClean="0"/>
              <a:t>选择对象：</a:t>
            </a:r>
            <a:endParaRPr lang="en-US" altLang="zh-CN" b="1" smtClean="0"/>
          </a:p>
          <a:p>
            <a:pPr>
              <a:spcBef>
                <a:spcPct val="0"/>
              </a:spcBef>
            </a:pPr>
            <a:r>
              <a:rPr lang="zh-CN" altLang="en-US" smtClean="0"/>
              <a:t>名单是根据最新的世界</a:t>
            </a:r>
            <a:r>
              <a:rPr lang="en-US" altLang="zh-CN" smtClean="0"/>
              <a:t>500</a:t>
            </a:r>
            <a:r>
              <a:rPr lang="zh-CN" altLang="en-US" smtClean="0"/>
              <a:t>强、中国</a:t>
            </a:r>
            <a:r>
              <a:rPr lang="en-US" altLang="zh-CN" smtClean="0"/>
              <a:t>500</a:t>
            </a:r>
            <a:r>
              <a:rPr lang="zh-CN" altLang="en-US" smtClean="0"/>
              <a:t>强、民营企业</a:t>
            </a:r>
            <a:r>
              <a:rPr lang="en-US" altLang="zh-CN" smtClean="0"/>
              <a:t>500</a:t>
            </a:r>
            <a:r>
              <a:rPr lang="zh-CN" altLang="en-US" smtClean="0"/>
              <a:t>强等权威信息发布中，排名靠前的国际或国内企业，从前往后进行筛选。而税收规模大，是指</a:t>
            </a:r>
            <a:r>
              <a:rPr lang="en-US" altLang="zh-CN" smtClean="0"/>
              <a:t>2014</a:t>
            </a:r>
            <a:r>
              <a:rPr lang="zh-CN" altLang="en-US" smtClean="0"/>
              <a:t>年度集团企业纳税总额排名前</a:t>
            </a:r>
            <a:r>
              <a:rPr lang="en-US" altLang="zh-CN" smtClean="0"/>
              <a:t>3000</a:t>
            </a:r>
            <a:r>
              <a:rPr lang="zh-CN" altLang="en-US" smtClean="0"/>
              <a:t>位以内的企业集团。</a:t>
            </a:r>
          </a:p>
          <a:p>
            <a:pPr>
              <a:spcBef>
                <a:spcPct val="0"/>
              </a:spcBef>
            </a:pPr>
            <a:r>
              <a:rPr lang="zh-CN" altLang="en-US" smtClean="0"/>
              <a:t>行业代表性则是指企业集团在同行业中位居领导者或第一方阵，其产品具有品牌号召力和较强的定价能力，主要依据行业协会的统计数据。</a:t>
            </a:r>
          </a:p>
          <a:p>
            <a:pPr>
              <a:spcBef>
                <a:spcPct val="0"/>
              </a:spcBef>
            </a:pPr>
            <a:r>
              <a:rPr lang="zh-CN" altLang="en-US" smtClean="0"/>
              <a:t>良好的成长性则是指新兴业态比如电子商务、国家七大战略新兴产业，以及契合国家重大战略布局比如“一带一路”的企业集团。</a:t>
            </a:r>
            <a:endParaRPr lang="en-US" altLang="zh-CN" smtClean="0"/>
          </a:p>
          <a:p>
            <a:pPr>
              <a:spcBef>
                <a:spcPct val="0"/>
              </a:spcBef>
            </a:pPr>
            <a:r>
              <a:rPr lang="zh-CN" altLang="en-US" b="1" smtClean="0"/>
              <a:t>遴选方式：</a:t>
            </a:r>
            <a:endParaRPr lang="en-US" altLang="zh-CN" b="1" smtClean="0"/>
          </a:p>
          <a:p>
            <a:pPr>
              <a:spcBef>
                <a:spcPct val="0"/>
              </a:spcBef>
            </a:pPr>
            <a:r>
              <a:rPr lang="zh-CN" altLang="en-US" smtClean="0"/>
              <a:t>国家税务总局大企业管理司与收入规划核算司会先期整理初选名册，并分发给企业集团总部所在省份的省国税局、省地税局，由他们联合开展名册核对工作，同时还要求地方税务局向国家税务总局推荐本地符合条件的其他企业集团。</a:t>
            </a:r>
            <a:endParaRPr lang="en-US" altLang="zh-CN" smtClean="0"/>
          </a:p>
          <a:p>
            <a:pPr>
              <a:spcBef>
                <a:spcPct val="0"/>
              </a:spcBef>
            </a:pPr>
            <a:endParaRPr lang="en-US" altLang="zh-CN" smtClean="0">
              <a:solidFill>
                <a:schemeClr val="bg1"/>
              </a:solidFill>
            </a:endParaRPr>
          </a:p>
          <a:p>
            <a:pPr>
              <a:spcBef>
                <a:spcPct val="0"/>
              </a:spcBef>
            </a:pPr>
            <a:r>
              <a:rPr lang="zh-CN" altLang="en-US" smtClean="0">
                <a:solidFill>
                  <a:schemeClr val="bg1"/>
                </a:solidFill>
              </a:rPr>
              <a:t>北京国税第五直属分局于</a:t>
            </a:r>
            <a:r>
              <a:rPr lang="en-US" altLang="zh-CN" smtClean="0">
                <a:solidFill>
                  <a:schemeClr val="bg1"/>
                </a:solidFill>
              </a:rPr>
              <a:t>2013</a:t>
            </a:r>
            <a:r>
              <a:rPr lang="zh-CN" altLang="en-US" smtClean="0">
                <a:solidFill>
                  <a:schemeClr val="bg1"/>
                </a:solidFill>
              </a:rPr>
              <a:t>年初获得批复，这是一个主要在国家税务总局的要求下成立的分局，负责大企业税收征管风险管理。目前“千户集团”计划顺利实施。</a:t>
            </a:r>
            <a:endParaRPr lang="en-US" altLang="zh-CN" smtClean="0">
              <a:solidFill>
                <a:schemeClr val="bg1"/>
              </a:solidFill>
            </a:endParaRPr>
          </a:p>
          <a:p>
            <a:pPr>
              <a:spcBef>
                <a:spcPct val="0"/>
              </a:spcBef>
            </a:pPr>
            <a:endParaRPr lang="en-US" altLang="zh-CN" smtClean="0"/>
          </a:p>
          <a:p>
            <a:pPr>
              <a:spcBef>
                <a:spcPct val="0"/>
              </a:spcBef>
            </a:pPr>
            <a:endParaRPr lang="zh-CN" altLang="en-US" smtClean="0"/>
          </a:p>
          <a:p>
            <a:pPr>
              <a:spcBef>
                <a:spcPct val="0"/>
              </a:spcBef>
            </a:pPr>
            <a:endParaRPr lang="zh-CN" altLang="en-US" smtClean="0"/>
          </a:p>
        </p:txBody>
      </p:sp>
      <p:sp>
        <p:nvSpPr>
          <p:cNvPr id="4813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F782064-7D67-4732-8EC9-FB4185FC69BD}" type="slidenum">
              <a:rPr lang="zh-CN" altLang="en-US">
                <a:cs typeface="华文中宋"/>
              </a:rPr>
              <a:pPr fontAlgn="base">
                <a:spcBef>
                  <a:spcPct val="0"/>
                </a:spcBef>
                <a:spcAft>
                  <a:spcPct val="0"/>
                </a:spcAft>
              </a:pPr>
              <a:t>11</a:t>
            </a:fld>
            <a:endParaRPr lang="zh-CN" altLang="en-US">
              <a:cs typeface="华文中宋"/>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幻灯片图像占位符 1"/>
          <p:cNvSpPr>
            <a:spLocks noGrp="1" noRot="1" noChangeAspect="1"/>
          </p:cNvSpPr>
          <p:nvPr>
            <p:ph type="sldImg"/>
          </p:nvPr>
        </p:nvSpPr>
        <p:spPr bwMode="auto">
          <a:noFill/>
          <a:ln>
            <a:solidFill>
              <a:srgbClr val="000000"/>
            </a:solidFill>
            <a:miter lim="800000"/>
            <a:headEnd/>
            <a:tailEnd/>
          </a:ln>
        </p:spPr>
      </p:sp>
      <p:sp>
        <p:nvSpPr>
          <p:cNvPr id="50178"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zh-CN" altLang="en-US" smtClean="0"/>
              <a:t>（一）加强对业主的结算管理</a:t>
            </a:r>
          </a:p>
          <a:p>
            <a:pPr>
              <a:spcBef>
                <a:spcPct val="0"/>
              </a:spcBef>
            </a:pPr>
            <a:r>
              <a:rPr lang="zh-CN" altLang="en-US" b="1" smtClean="0"/>
              <a:t>  </a:t>
            </a:r>
            <a:r>
              <a:rPr lang="zh-CN" altLang="en-US" smtClean="0"/>
              <a:t>与业主协商提高预付款的比例，并要求业主在确认验工计价后一定时间内及时支付工程款。</a:t>
            </a:r>
          </a:p>
          <a:p>
            <a:pPr>
              <a:spcBef>
                <a:spcPct val="0"/>
              </a:spcBef>
            </a:pPr>
            <a:r>
              <a:rPr lang="zh-CN" altLang="en-US" b="1" smtClean="0"/>
              <a:t>  </a:t>
            </a:r>
            <a:r>
              <a:rPr lang="zh-CN" altLang="en-US" smtClean="0"/>
              <a:t>与业主协商采取以保函形式提供保证金，或降低质保金扣款比例。</a:t>
            </a:r>
          </a:p>
          <a:p>
            <a:pPr>
              <a:spcBef>
                <a:spcPct val="0"/>
              </a:spcBef>
            </a:pPr>
            <a:r>
              <a:rPr lang="zh-CN" altLang="en-US" b="1" smtClean="0"/>
              <a:t>  </a:t>
            </a:r>
            <a:r>
              <a:rPr lang="zh-CN" altLang="en-US" smtClean="0"/>
              <a:t>采取适当的措施加大对业主的收款力度。</a:t>
            </a:r>
            <a:endParaRPr lang="zh-CN" altLang="en-US" b="1" smtClean="0"/>
          </a:p>
          <a:p>
            <a:pPr>
              <a:spcBef>
                <a:spcPct val="0"/>
              </a:spcBef>
            </a:pPr>
            <a:r>
              <a:rPr lang="zh-CN" altLang="en-US" smtClean="0"/>
              <a:t>（二）加强对分包商、供应商的结算管理</a:t>
            </a:r>
          </a:p>
          <a:p>
            <a:pPr>
              <a:spcBef>
                <a:spcPct val="0"/>
              </a:spcBef>
            </a:pPr>
            <a:r>
              <a:rPr lang="zh-CN" altLang="en-US" b="1" smtClean="0"/>
              <a:t>  </a:t>
            </a:r>
            <a:r>
              <a:rPr lang="zh-CN" altLang="en-US" smtClean="0"/>
              <a:t>严格与分包商、供应商的结算管理要求，坚持“先开票、后付款”原则，</a:t>
            </a:r>
            <a:endParaRPr lang="zh-CN" altLang="en-US" b="1" smtClean="0"/>
          </a:p>
          <a:p>
            <a:pPr>
              <a:spcBef>
                <a:spcPct val="0"/>
              </a:spcBef>
            </a:pPr>
            <a:endParaRPr lang="zh-CN" altLang="en-US" smtClean="0"/>
          </a:p>
        </p:txBody>
      </p:sp>
      <p:sp>
        <p:nvSpPr>
          <p:cNvPr id="50179"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F5D6646-9C14-4A71-AB22-0D3C8B1B1CE2}" type="slidenum">
              <a:rPr lang="zh-CN" altLang="en-US">
                <a:cs typeface="华文中宋"/>
              </a:rPr>
              <a:pPr fontAlgn="base">
                <a:spcBef>
                  <a:spcPct val="0"/>
                </a:spcBef>
                <a:spcAft>
                  <a:spcPct val="0"/>
                </a:spcAft>
              </a:pPr>
              <a:t>12</a:t>
            </a:fld>
            <a:endParaRPr lang="zh-CN" altLang="en-US">
              <a:cs typeface="华文中宋"/>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幻灯片图像占位符 1"/>
          <p:cNvSpPr>
            <a:spLocks noGrp="1" noRot="1" noChangeAspect="1"/>
          </p:cNvSpPr>
          <p:nvPr>
            <p:ph type="sldImg"/>
          </p:nvPr>
        </p:nvSpPr>
        <p:spPr bwMode="auto">
          <a:noFill/>
          <a:ln>
            <a:solidFill>
              <a:srgbClr val="000000"/>
            </a:solidFill>
            <a:miter lim="800000"/>
            <a:headEnd/>
            <a:tailEnd/>
          </a:ln>
        </p:spPr>
      </p:sp>
      <p:sp>
        <p:nvSpPr>
          <p:cNvPr id="52226"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zh-CN" altLang="en-US" smtClean="0"/>
              <a:t>（一）加强对业主的结算管理</a:t>
            </a:r>
          </a:p>
          <a:p>
            <a:pPr>
              <a:spcBef>
                <a:spcPct val="0"/>
              </a:spcBef>
            </a:pPr>
            <a:r>
              <a:rPr lang="zh-CN" altLang="en-US" b="1" smtClean="0"/>
              <a:t>  </a:t>
            </a:r>
            <a:r>
              <a:rPr lang="zh-CN" altLang="en-US" smtClean="0"/>
              <a:t>与业主协商提高预付款的比例，并要求业主在确认验工计价后一定时间内及时支付工程款。</a:t>
            </a:r>
          </a:p>
          <a:p>
            <a:pPr>
              <a:spcBef>
                <a:spcPct val="0"/>
              </a:spcBef>
            </a:pPr>
            <a:r>
              <a:rPr lang="zh-CN" altLang="en-US" b="1" smtClean="0"/>
              <a:t>  </a:t>
            </a:r>
            <a:r>
              <a:rPr lang="zh-CN" altLang="en-US" smtClean="0"/>
              <a:t>与业主协商采取以保函形式提供保证金，或降低质保金扣款比例。</a:t>
            </a:r>
          </a:p>
          <a:p>
            <a:pPr>
              <a:spcBef>
                <a:spcPct val="0"/>
              </a:spcBef>
            </a:pPr>
            <a:r>
              <a:rPr lang="zh-CN" altLang="en-US" b="1" smtClean="0"/>
              <a:t>  </a:t>
            </a:r>
            <a:r>
              <a:rPr lang="zh-CN" altLang="en-US" smtClean="0"/>
              <a:t>采取适当的措施加大对业主的收款力度。</a:t>
            </a:r>
            <a:endParaRPr lang="zh-CN" altLang="en-US" b="1" smtClean="0"/>
          </a:p>
          <a:p>
            <a:pPr>
              <a:spcBef>
                <a:spcPct val="0"/>
              </a:spcBef>
            </a:pPr>
            <a:r>
              <a:rPr lang="zh-CN" altLang="en-US" smtClean="0"/>
              <a:t>（二）加强对分包商、供应商的结算管理</a:t>
            </a:r>
          </a:p>
          <a:p>
            <a:pPr>
              <a:spcBef>
                <a:spcPct val="0"/>
              </a:spcBef>
            </a:pPr>
            <a:r>
              <a:rPr lang="zh-CN" altLang="en-US" b="1" smtClean="0"/>
              <a:t>  </a:t>
            </a:r>
            <a:r>
              <a:rPr lang="zh-CN" altLang="en-US" smtClean="0"/>
              <a:t>严格与分包商、供应商的结算管理要求，坚持“先开票、后付款”原则，</a:t>
            </a:r>
            <a:endParaRPr lang="zh-CN" altLang="en-US" b="1" smtClean="0"/>
          </a:p>
          <a:p>
            <a:pPr>
              <a:spcBef>
                <a:spcPct val="0"/>
              </a:spcBef>
            </a:pPr>
            <a:endParaRPr lang="zh-CN" altLang="en-US" smtClean="0"/>
          </a:p>
        </p:txBody>
      </p:sp>
      <p:sp>
        <p:nvSpPr>
          <p:cNvPr id="52227"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E06FF56-73D5-464A-A3E6-C38536B04DB8}" type="slidenum">
              <a:rPr lang="zh-CN" altLang="en-US">
                <a:cs typeface="华文中宋"/>
              </a:rPr>
              <a:pPr fontAlgn="base">
                <a:spcBef>
                  <a:spcPct val="0"/>
                </a:spcBef>
                <a:spcAft>
                  <a:spcPct val="0"/>
                </a:spcAft>
              </a:pPr>
              <a:t>13</a:t>
            </a:fld>
            <a:endParaRPr lang="zh-CN" altLang="en-US">
              <a:cs typeface="华文中宋"/>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幻灯片图像占位符 1"/>
          <p:cNvSpPr>
            <a:spLocks noGrp="1" noRot="1" noChangeAspect="1"/>
          </p:cNvSpPr>
          <p:nvPr>
            <p:ph type="sldImg"/>
          </p:nvPr>
        </p:nvSpPr>
        <p:spPr bwMode="auto">
          <a:noFill/>
          <a:ln>
            <a:solidFill>
              <a:srgbClr val="000000"/>
            </a:solidFill>
            <a:miter lim="800000"/>
            <a:headEnd/>
            <a:tailEnd/>
          </a:ln>
        </p:spPr>
      </p:sp>
      <p:sp>
        <p:nvSpPr>
          <p:cNvPr id="3" name="备注占位符 2"/>
          <p:cNvSpPr>
            <a:spLocks noGrp="1"/>
          </p:cNvSpPr>
          <p:nvPr>
            <p:ph type="body" idx="1"/>
          </p:nvPr>
        </p:nvSpPr>
        <p:spPr/>
        <p:txBody>
          <a:bodyPr/>
          <a:lstStyle/>
          <a:p>
            <a:pPr fontAlgn="auto">
              <a:spcBef>
                <a:spcPts val="0"/>
              </a:spcBef>
              <a:spcAft>
                <a:spcPts val="0"/>
              </a:spcAft>
              <a:defRPr/>
            </a:pPr>
            <a:r>
              <a:rPr lang="zh-CN" altLang="en-US" dirty="0" smtClean="0"/>
              <a:t>特殊事项</a:t>
            </a:r>
            <a:endParaRPr lang="en-US" altLang="zh-CN" dirty="0" smtClean="0"/>
          </a:p>
          <a:p>
            <a:pPr fontAlgn="auto">
              <a:lnSpc>
                <a:spcPct val="150000"/>
              </a:lnSpc>
              <a:spcBef>
                <a:spcPts val="0"/>
              </a:spcBef>
              <a:spcAft>
                <a:spcPts val="0"/>
              </a:spcAft>
              <a:defRPr/>
            </a:pPr>
            <a:r>
              <a:rPr lang="zh-CN" altLang="en-US" sz="800" dirty="0" smtClean="0">
                <a:solidFill>
                  <a:schemeClr val="tx1">
                    <a:lumMod val="65000"/>
                    <a:lumOff val="35000"/>
                  </a:schemeClr>
                </a:solidFill>
                <a:latin typeface="微软雅黑" pitchFamily="34" charset="-122"/>
                <a:ea typeface="微软雅黑" pitchFamily="34" charset="-122"/>
              </a:rPr>
              <a:t>接受投资、捐赠或分配的货物</a:t>
            </a:r>
          </a:p>
          <a:p>
            <a:pPr fontAlgn="auto">
              <a:lnSpc>
                <a:spcPct val="150000"/>
              </a:lnSpc>
              <a:spcBef>
                <a:spcPts val="0"/>
              </a:spcBef>
              <a:spcAft>
                <a:spcPts val="0"/>
              </a:spcAft>
              <a:defRPr/>
            </a:pPr>
            <a:r>
              <a:rPr lang="zh-CN" altLang="en-US" sz="800" dirty="0" smtClean="0">
                <a:solidFill>
                  <a:schemeClr val="tx1">
                    <a:lumMod val="65000"/>
                    <a:lumOff val="35000"/>
                  </a:schemeClr>
                </a:solidFill>
                <a:latin typeface="微软雅黑" pitchFamily="34" charset="-122"/>
                <a:ea typeface="微软雅黑" pitchFamily="34" charset="-122"/>
              </a:rPr>
              <a:t>    申报抵扣时，应提供投资、捐赠或分配货物的合同或证明材料</a:t>
            </a:r>
          </a:p>
          <a:p>
            <a:pPr fontAlgn="auto">
              <a:lnSpc>
                <a:spcPct val="150000"/>
              </a:lnSpc>
              <a:spcBef>
                <a:spcPts val="0"/>
              </a:spcBef>
              <a:spcAft>
                <a:spcPts val="0"/>
              </a:spcAft>
              <a:defRPr/>
            </a:pPr>
            <a:r>
              <a:rPr lang="zh-CN" altLang="en-US" sz="800" dirty="0" smtClean="0">
                <a:solidFill>
                  <a:schemeClr val="tx1">
                    <a:lumMod val="65000"/>
                    <a:lumOff val="35000"/>
                  </a:schemeClr>
                </a:solidFill>
                <a:latin typeface="微软雅黑" pitchFamily="34" charset="-122"/>
                <a:ea typeface="微软雅黑" pitchFamily="34" charset="-122"/>
              </a:rPr>
              <a:t>   采购的免税物品</a:t>
            </a:r>
          </a:p>
          <a:p>
            <a:pPr fontAlgn="auto">
              <a:lnSpc>
                <a:spcPct val="150000"/>
              </a:lnSpc>
              <a:spcBef>
                <a:spcPts val="0"/>
              </a:spcBef>
              <a:spcAft>
                <a:spcPts val="0"/>
              </a:spcAft>
              <a:defRPr/>
            </a:pPr>
            <a:r>
              <a:rPr lang="zh-CN" altLang="en-US" sz="800" dirty="0" smtClean="0">
                <a:solidFill>
                  <a:schemeClr val="tx1">
                    <a:lumMod val="65000"/>
                    <a:lumOff val="35000"/>
                  </a:schemeClr>
                </a:solidFill>
                <a:latin typeface="微软雅黑" pitchFamily="34" charset="-122"/>
                <a:ea typeface="微软雅黑" pitchFamily="34" charset="-122"/>
              </a:rPr>
              <a:t>    购进免税农产品</a:t>
            </a:r>
          </a:p>
          <a:p>
            <a:pPr fontAlgn="auto">
              <a:lnSpc>
                <a:spcPct val="150000"/>
              </a:lnSpc>
              <a:spcBef>
                <a:spcPts val="0"/>
              </a:spcBef>
              <a:spcAft>
                <a:spcPts val="0"/>
              </a:spcAft>
              <a:defRPr/>
            </a:pPr>
            <a:r>
              <a:rPr lang="zh-CN" altLang="en-US" sz="800" dirty="0" smtClean="0">
                <a:solidFill>
                  <a:schemeClr val="tx1">
                    <a:lumMod val="65000"/>
                    <a:lumOff val="35000"/>
                  </a:schemeClr>
                </a:solidFill>
                <a:latin typeface="微软雅黑" pitchFamily="34" charset="-122"/>
                <a:ea typeface="微软雅黑" pitchFamily="34" charset="-122"/>
              </a:rPr>
              <a:t>      按买价依</a:t>
            </a:r>
            <a:r>
              <a:rPr lang="en-US" altLang="zh-CN" sz="800" dirty="0" smtClean="0">
                <a:solidFill>
                  <a:schemeClr val="tx1">
                    <a:lumMod val="65000"/>
                    <a:lumOff val="35000"/>
                  </a:schemeClr>
                </a:solidFill>
                <a:latin typeface="微软雅黑" pitchFamily="34" charset="-122"/>
                <a:ea typeface="微软雅黑" pitchFamily="34" charset="-122"/>
              </a:rPr>
              <a:t>13%</a:t>
            </a:r>
            <a:r>
              <a:rPr lang="zh-CN" altLang="en-US" sz="800" dirty="0" smtClean="0">
                <a:solidFill>
                  <a:schemeClr val="tx1">
                    <a:lumMod val="65000"/>
                    <a:lumOff val="35000"/>
                  </a:schemeClr>
                </a:solidFill>
                <a:latin typeface="微软雅黑" pitchFamily="34" charset="-122"/>
                <a:ea typeface="微软雅黑" pitchFamily="34" charset="-122"/>
              </a:rPr>
              <a:t>的扣除率计算进项税额</a:t>
            </a:r>
          </a:p>
          <a:p>
            <a:pPr fontAlgn="auto">
              <a:lnSpc>
                <a:spcPct val="150000"/>
              </a:lnSpc>
              <a:spcBef>
                <a:spcPts val="0"/>
              </a:spcBef>
              <a:spcAft>
                <a:spcPts val="0"/>
              </a:spcAft>
              <a:defRPr/>
            </a:pPr>
            <a:r>
              <a:rPr lang="zh-CN" altLang="en-US" sz="800" dirty="0" smtClean="0">
                <a:solidFill>
                  <a:schemeClr val="tx1">
                    <a:lumMod val="65000"/>
                    <a:lumOff val="35000"/>
                  </a:schemeClr>
                </a:solidFill>
                <a:latin typeface="微软雅黑" pitchFamily="34" charset="-122"/>
                <a:ea typeface="微软雅黑" pitchFamily="34" charset="-122"/>
              </a:rPr>
              <a:t>  </a:t>
            </a:r>
            <a:r>
              <a:rPr lang="en-US" altLang="zh-CN" sz="800" dirty="0" smtClean="0">
                <a:solidFill>
                  <a:schemeClr val="tx1">
                    <a:lumMod val="65000"/>
                    <a:lumOff val="35000"/>
                  </a:schemeClr>
                </a:solidFill>
                <a:latin typeface="微软雅黑" pitchFamily="34" charset="-122"/>
                <a:ea typeface="微软雅黑" pitchFamily="34" charset="-122"/>
              </a:rPr>
              <a:t>1. </a:t>
            </a:r>
            <a:r>
              <a:rPr lang="zh-CN" altLang="en-US" sz="800" dirty="0" smtClean="0">
                <a:solidFill>
                  <a:schemeClr val="tx1">
                    <a:lumMod val="65000"/>
                    <a:lumOff val="35000"/>
                  </a:schemeClr>
                </a:solidFill>
                <a:latin typeface="微软雅黑" pitchFamily="34" charset="-122"/>
                <a:ea typeface="微软雅黑" pitchFamily="34" charset="-122"/>
              </a:rPr>
              <a:t>从小规模纳税人采购的货物</a:t>
            </a:r>
          </a:p>
          <a:p>
            <a:pPr fontAlgn="auto">
              <a:lnSpc>
                <a:spcPct val="150000"/>
              </a:lnSpc>
              <a:spcBef>
                <a:spcPts val="0"/>
              </a:spcBef>
              <a:spcAft>
                <a:spcPts val="0"/>
              </a:spcAft>
              <a:defRPr/>
            </a:pPr>
            <a:r>
              <a:rPr lang="zh-CN" altLang="en-US" sz="800" dirty="0" smtClean="0">
                <a:solidFill>
                  <a:schemeClr val="tx1">
                    <a:lumMod val="65000"/>
                    <a:lumOff val="35000"/>
                  </a:schemeClr>
                </a:solidFill>
                <a:latin typeface="微软雅黑" pitchFamily="34" charset="-122"/>
                <a:ea typeface="微软雅黑" pitchFamily="34" charset="-122"/>
              </a:rPr>
              <a:t>    小规模纳税人能够申请由国家税务机关代开可以抵扣</a:t>
            </a:r>
            <a:r>
              <a:rPr lang="en-US" altLang="zh-CN" sz="800" dirty="0" smtClean="0">
                <a:solidFill>
                  <a:schemeClr val="tx1">
                    <a:lumMod val="65000"/>
                    <a:lumOff val="35000"/>
                  </a:schemeClr>
                </a:solidFill>
                <a:latin typeface="微软雅黑" pitchFamily="34" charset="-122"/>
                <a:ea typeface="微软雅黑" pitchFamily="34" charset="-122"/>
              </a:rPr>
              <a:t>3%</a:t>
            </a:r>
            <a:r>
              <a:rPr lang="zh-CN" altLang="en-US" sz="800" dirty="0" smtClean="0">
                <a:solidFill>
                  <a:schemeClr val="tx1">
                    <a:lumMod val="65000"/>
                    <a:lumOff val="35000"/>
                  </a:schemeClr>
                </a:solidFill>
                <a:latin typeface="微软雅黑" pitchFamily="34" charset="-122"/>
                <a:ea typeface="微软雅黑" pitchFamily="34" charset="-122"/>
              </a:rPr>
              <a:t>进项税额的专用发票</a:t>
            </a:r>
          </a:p>
          <a:p>
            <a:pPr fontAlgn="auto">
              <a:lnSpc>
                <a:spcPct val="150000"/>
              </a:lnSpc>
              <a:spcBef>
                <a:spcPts val="0"/>
              </a:spcBef>
              <a:spcAft>
                <a:spcPts val="0"/>
              </a:spcAft>
              <a:defRPr/>
            </a:pPr>
            <a:r>
              <a:rPr lang="zh-CN" altLang="en-US" sz="800" dirty="0" smtClean="0">
                <a:solidFill>
                  <a:schemeClr val="tx1">
                    <a:lumMod val="65000"/>
                    <a:lumOff val="35000"/>
                  </a:schemeClr>
                </a:solidFill>
                <a:latin typeface="微软雅黑" pitchFamily="34" charset="-122"/>
                <a:ea typeface="微软雅黑" pitchFamily="34" charset="-122"/>
              </a:rPr>
              <a:t>  </a:t>
            </a:r>
            <a:r>
              <a:rPr lang="en-US" altLang="zh-CN" sz="800" dirty="0" smtClean="0">
                <a:solidFill>
                  <a:schemeClr val="tx1">
                    <a:lumMod val="65000"/>
                    <a:lumOff val="35000"/>
                  </a:schemeClr>
                </a:solidFill>
                <a:latin typeface="微软雅黑" pitchFamily="34" charset="-122"/>
                <a:ea typeface="微软雅黑" pitchFamily="34" charset="-122"/>
              </a:rPr>
              <a:t>1. </a:t>
            </a:r>
            <a:r>
              <a:rPr lang="zh-CN" altLang="en-US" sz="800" dirty="0" smtClean="0">
                <a:solidFill>
                  <a:schemeClr val="tx1">
                    <a:lumMod val="65000"/>
                    <a:lumOff val="35000"/>
                  </a:schemeClr>
                </a:solidFill>
                <a:latin typeface="微软雅黑" pitchFamily="34" charset="-122"/>
                <a:ea typeface="微软雅黑" pitchFamily="34" charset="-122"/>
              </a:rPr>
              <a:t>用于企业内部管理购进的货物或应税劳务</a:t>
            </a:r>
          </a:p>
          <a:p>
            <a:pPr fontAlgn="auto">
              <a:lnSpc>
                <a:spcPct val="150000"/>
              </a:lnSpc>
              <a:spcBef>
                <a:spcPts val="0"/>
              </a:spcBef>
              <a:spcAft>
                <a:spcPts val="0"/>
              </a:spcAft>
              <a:defRPr/>
            </a:pPr>
            <a:r>
              <a:rPr lang="zh-CN" altLang="en-US" sz="800" dirty="0" smtClean="0">
                <a:solidFill>
                  <a:schemeClr val="tx1">
                    <a:lumMod val="65000"/>
                    <a:lumOff val="35000"/>
                  </a:schemeClr>
                </a:solidFill>
                <a:latin typeface="微软雅黑" pitchFamily="34" charset="-122"/>
                <a:ea typeface="微软雅黑" pitchFamily="34" charset="-122"/>
              </a:rPr>
              <a:t>    一般情况下，购进的货物用于企业内部使用，由于没有用于连续生产应税货物而是内部耗用，终止了增值税的计算链条而需做进项税额做转出处理。</a:t>
            </a:r>
          </a:p>
          <a:p>
            <a:pPr fontAlgn="auto">
              <a:lnSpc>
                <a:spcPct val="150000"/>
              </a:lnSpc>
              <a:spcBef>
                <a:spcPts val="0"/>
              </a:spcBef>
              <a:spcAft>
                <a:spcPts val="0"/>
              </a:spcAft>
              <a:defRPr/>
            </a:pPr>
            <a:r>
              <a:rPr lang="zh-CN" altLang="en-US" sz="800" dirty="0" smtClean="0">
                <a:solidFill>
                  <a:schemeClr val="tx1">
                    <a:lumMod val="65000"/>
                    <a:lumOff val="35000"/>
                  </a:schemeClr>
                </a:solidFill>
                <a:latin typeface="微软雅黑" pitchFamily="34" charset="-122"/>
                <a:ea typeface="微软雅黑" pitchFamily="34" charset="-122"/>
              </a:rPr>
              <a:t>  </a:t>
            </a:r>
            <a:r>
              <a:rPr lang="en-US" altLang="zh-CN" sz="800" dirty="0" smtClean="0">
                <a:solidFill>
                  <a:schemeClr val="tx1">
                    <a:lumMod val="65000"/>
                    <a:lumOff val="35000"/>
                  </a:schemeClr>
                </a:solidFill>
                <a:latin typeface="微软雅黑" pitchFamily="34" charset="-122"/>
                <a:ea typeface="微软雅黑" pitchFamily="34" charset="-122"/>
              </a:rPr>
              <a:t>1. </a:t>
            </a:r>
            <a:r>
              <a:rPr lang="zh-CN" altLang="en-US" sz="800" dirty="0" smtClean="0">
                <a:solidFill>
                  <a:schemeClr val="tx1">
                    <a:lumMod val="65000"/>
                    <a:lumOff val="35000"/>
                  </a:schemeClr>
                </a:solidFill>
                <a:latin typeface="微软雅黑" pitchFamily="34" charset="-122"/>
                <a:ea typeface="微软雅黑" pitchFamily="34" charset="-122"/>
              </a:rPr>
              <a:t>技术部门用外购货物进行实验</a:t>
            </a:r>
          </a:p>
          <a:p>
            <a:pPr fontAlgn="auto">
              <a:lnSpc>
                <a:spcPct val="150000"/>
              </a:lnSpc>
              <a:spcBef>
                <a:spcPts val="0"/>
              </a:spcBef>
              <a:spcAft>
                <a:spcPts val="0"/>
              </a:spcAft>
              <a:defRPr/>
            </a:pPr>
            <a:r>
              <a:rPr lang="zh-CN" altLang="en-US" sz="800" dirty="0" smtClean="0">
                <a:solidFill>
                  <a:schemeClr val="tx1">
                    <a:lumMod val="65000"/>
                    <a:lumOff val="35000"/>
                  </a:schemeClr>
                </a:solidFill>
                <a:latin typeface="微软雅黑" pitchFamily="34" charset="-122"/>
                <a:ea typeface="微软雅黑" pitchFamily="34" charset="-122"/>
              </a:rPr>
              <a:t>    技术部门的实验行为不符合将购入货物直接用于增值税应税货物生产的要求，因此这类购入货物一般应做进项税额转出处理</a:t>
            </a:r>
          </a:p>
          <a:p>
            <a:pPr fontAlgn="auto">
              <a:lnSpc>
                <a:spcPct val="150000"/>
              </a:lnSpc>
              <a:spcBef>
                <a:spcPts val="0"/>
              </a:spcBef>
              <a:spcAft>
                <a:spcPts val="0"/>
              </a:spcAft>
              <a:defRPr/>
            </a:pPr>
            <a:r>
              <a:rPr lang="zh-CN" altLang="en-US" sz="800" dirty="0" smtClean="0">
                <a:solidFill>
                  <a:schemeClr val="tx1">
                    <a:lumMod val="65000"/>
                    <a:lumOff val="35000"/>
                  </a:schemeClr>
                </a:solidFill>
                <a:latin typeface="微软雅黑" pitchFamily="34" charset="-122"/>
                <a:ea typeface="微软雅黑" pitchFamily="34" charset="-122"/>
              </a:rPr>
              <a:t>  非正常损失的在产品、产成品所耗用的购进货物或者应税劳务的进项税额不得从销项税额中抵扣。</a:t>
            </a:r>
          </a:p>
          <a:p>
            <a:pPr fontAlgn="auto">
              <a:lnSpc>
                <a:spcPct val="150000"/>
              </a:lnSpc>
              <a:spcBef>
                <a:spcPts val="0"/>
              </a:spcBef>
              <a:spcAft>
                <a:spcPts val="0"/>
              </a:spcAft>
              <a:defRPr/>
            </a:pPr>
            <a:r>
              <a:rPr lang="zh-CN" altLang="en-US" sz="800" dirty="0" smtClean="0">
                <a:solidFill>
                  <a:schemeClr val="tx1">
                    <a:lumMod val="65000"/>
                    <a:lumOff val="35000"/>
                  </a:schemeClr>
                </a:solidFill>
                <a:latin typeface="微软雅黑" pitchFamily="34" charset="-122"/>
                <a:ea typeface="微软雅黑" pitchFamily="34" charset="-122"/>
              </a:rPr>
              <a:t>  项目运营方利用信托资金融资过程中的增值税进项税额</a:t>
            </a:r>
          </a:p>
          <a:p>
            <a:pPr fontAlgn="auto">
              <a:lnSpc>
                <a:spcPct val="150000"/>
              </a:lnSpc>
              <a:spcBef>
                <a:spcPts val="0"/>
              </a:spcBef>
              <a:spcAft>
                <a:spcPts val="0"/>
              </a:spcAft>
              <a:defRPr/>
            </a:pPr>
            <a:r>
              <a:rPr lang="zh-CN" altLang="en-US" sz="800" dirty="0" smtClean="0">
                <a:solidFill>
                  <a:schemeClr val="tx1">
                    <a:lumMod val="65000"/>
                    <a:lumOff val="35000"/>
                  </a:schemeClr>
                </a:solidFill>
                <a:latin typeface="微软雅黑" pitchFamily="34" charset="-122"/>
                <a:ea typeface="微软雅黑" pitchFamily="34" charset="-122"/>
              </a:rPr>
              <a:t>    该经营模式下项目运营方在项目建设期内取得的增值税专用发票和其他抵扣凭证，允许其按现行增值税有关规定予以抵扣。</a:t>
            </a:r>
          </a:p>
          <a:p>
            <a:pPr fontAlgn="auto">
              <a:lnSpc>
                <a:spcPct val="150000"/>
              </a:lnSpc>
              <a:spcBef>
                <a:spcPts val="0"/>
              </a:spcBef>
              <a:spcAft>
                <a:spcPts val="0"/>
              </a:spcAft>
              <a:defRPr/>
            </a:pPr>
            <a:r>
              <a:rPr lang="zh-CN" altLang="en-US" sz="800" dirty="0" smtClean="0">
                <a:solidFill>
                  <a:schemeClr val="tx1">
                    <a:lumMod val="65000"/>
                    <a:lumOff val="35000"/>
                  </a:schemeClr>
                </a:solidFill>
                <a:latin typeface="微软雅黑" pitchFamily="34" charset="-122"/>
                <a:ea typeface="微软雅黑" pitchFamily="34" charset="-122"/>
              </a:rPr>
              <a:t>  </a:t>
            </a:r>
            <a:r>
              <a:rPr lang="en-US" altLang="zh-CN" sz="800" dirty="0" smtClean="0">
                <a:solidFill>
                  <a:schemeClr val="tx1">
                    <a:lumMod val="65000"/>
                    <a:lumOff val="35000"/>
                  </a:schemeClr>
                </a:solidFill>
                <a:latin typeface="微软雅黑" pitchFamily="34" charset="-122"/>
                <a:ea typeface="微软雅黑" pitchFamily="34" charset="-122"/>
              </a:rPr>
              <a:t>1. </a:t>
            </a:r>
            <a:r>
              <a:rPr lang="zh-CN" altLang="en-US" sz="800" dirty="0" smtClean="0">
                <a:solidFill>
                  <a:schemeClr val="tx1">
                    <a:lumMod val="65000"/>
                    <a:lumOff val="35000"/>
                  </a:schemeClr>
                </a:solidFill>
                <a:latin typeface="微软雅黑" pitchFamily="34" charset="-122"/>
                <a:ea typeface="微软雅黑" pitchFamily="34" charset="-122"/>
              </a:rPr>
              <a:t>期货交易</a:t>
            </a:r>
          </a:p>
          <a:p>
            <a:pPr fontAlgn="auto">
              <a:lnSpc>
                <a:spcPct val="150000"/>
              </a:lnSpc>
              <a:spcBef>
                <a:spcPts val="0"/>
              </a:spcBef>
              <a:spcAft>
                <a:spcPts val="0"/>
              </a:spcAft>
              <a:defRPr/>
            </a:pPr>
            <a:r>
              <a:rPr lang="zh-CN" altLang="en-US" sz="800" dirty="0" smtClean="0">
                <a:solidFill>
                  <a:schemeClr val="tx1">
                    <a:lumMod val="65000"/>
                    <a:lumOff val="35000"/>
                  </a:schemeClr>
                </a:solidFill>
                <a:latin typeface="微软雅黑" pitchFamily="34" charset="-122"/>
                <a:ea typeface="微软雅黑" pitchFamily="34" charset="-122"/>
              </a:rPr>
              <a:t>    对增值税一般纳税人在商品交易所通过期货交易购进货物，其通过商品交易所转付货款可视同向销货单位支付货款，对其取得的合法增值税专用发票允许抵扣。</a:t>
            </a:r>
          </a:p>
          <a:p>
            <a:pPr fontAlgn="auto">
              <a:lnSpc>
                <a:spcPct val="150000"/>
              </a:lnSpc>
              <a:spcBef>
                <a:spcPts val="0"/>
              </a:spcBef>
              <a:spcAft>
                <a:spcPts val="0"/>
              </a:spcAft>
              <a:defRPr/>
            </a:pPr>
            <a:r>
              <a:rPr lang="zh-CN" altLang="en-US" sz="800" dirty="0" smtClean="0">
                <a:solidFill>
                  <a:schemeClr val="tx1">
                    <a:lumMod val="65000"/>
                    <a:lumOff val="35000"/>
                  </a:schemeClr>
                </a:solidFill>
                <a:latin typeface="微软雅黑" pitchFamily="34" charset="-122"/>
                <a:ea typeface="微软雅黑" pitchFamily="34" charset="-122"/>
              </a:rPr>
              <a:t>  </a:t>
            </a:r>
            <a:r>
              <a:rPr lang="en-US" altLang="zh-CN" sz="800" dirty="0" smtClean="0">
                <a:solidFill>
                  <a:schemeClr val="tx1">
                    <a:lumMod val="65000"/>
                    <a:lumOff val="35000"/>
                  </a:schemeClr>
                </a:solidFill>
                <a:latin typeface="微软雅黑" pitchFamily="34" charset="-122"/>
                <a:ea typeface="微软雅黑" pitchFamily="34" charset="-122"/>
              </a:rPr>
              <a:t>1. </a:t>
            </a:r>
            <a:r>
              <a:rPr lang="zh-CN" altLang="en-US" sz="800" dirty="0" smtClean="0">
                <a:solidFill>
                  <a:schemeClr val="tx1">
                    <a:lumMod val="65000"/>
                    <a:lumOff val="35000"/>
                  </a:schemeClr>
                </a:solidFill>
                <a:latin typeface="微软雅黑" pitchFamily="34" charset="-122"/>
                <a:ea typeface="微软雅黑" pitchFamily="34" charset="-122"/>
              </a:rPr>
              <a:t>视同销售行为下，购进货物或应税劳务的进项税额</a:t>
            </a:r>
          </a:p>
          <a:p>
            <a:pPr fontAlgn="auto">
              <a:lnSpc>
                <a:spcPct val="150000"/>
              </a:lnSpc>
              <a:spcBef>
                <a:spcPts val="0"/>
              </a:spcBef>
              <a:spcAft>
                <a:spcPts val="0"/>
              </a:spcAft>
              <a:defRPr/>
            </a:pPr>
            <a:r>
              <a:rPr lang="zh-CN" altLang="en-US" sz="800" dirty="0" smtClean="0">
                <a:solidFill>
                  <a:schemeClr val="tx1">
                    <a:lumMod val="65000"/>
                    <a:lumOff val="35000"/>
                  </a:schemeClr>
                </a:solidFill>
                <a:latin typeface="微软雅黑" pitchFamily="34" charset="-122"/>
                <a:ea typeface="微软雅黑" pitchFamily="34" charset="-122"/>
              </a:rPr>
              <a:t>    在此情况下涉及的购进货物的进项税额允许抵扣，但要有增值税专用发票，进口货物要有海关进口增值税专用缴款书等。</a:t>
            </a:r>
          </a:p>
          <a:p>
            <a:pPr fontAlgn="auto">
              <a:lnSpc>
                <a:spcPct val="150000"/>
              </a:lnSpc>
              <a:spcBef>
                <a:spcPts val="0"/>
              </a:spcBef>
              <a:spcAft>
                <a:spcPts val="0"/>
              </a:spcAft>
              <a:defRPr/>
            </a:pPr>
            <a:r>
              <a:rPr lang="zh-CN" altLang="en-US" sz="800" dirty="0" smtClean="0">
                <a:solidFill>
                  <a:schemeClr val="tx1">
                    <a:lumMod val="65000"/>
                    <a:lumOff val="35000"/>
                  </a:schemeClr>
                </a:solidFill>
                <a:latin typeface="微软雅黑" pitchFamily="34" charset="-122"/>
                <a:ea typeface="微软雅黑" pitchFamily="34" charset="-122"/>
              </a:rPr>
              <a:t>  购进货物抵扣后发生退货</a:t>
            </a:r>
          </a:p>
          <a:p>
            <a:pPr fontAlgn="auto">
              <a:lnSpc>
                <a:spcPct val="150000"/>
              </a:lnSpc>
              <a:spcBef>
                <a:spcPts val="0"/>
              </a:spcBef>
              <a:spcAft>
                <a:spcPts val="0"/>
              </a:spcAft>
              <a:defRPr/>
            </a:pPr>
            <a:r>
              <a:rPr lang="zh-CN" altLang="en-US" sz="800" dirty="0" smtClean="0">
                <a:solidFill>
                  <a:schemeClr val="tx1">
                    <a:lumMod val="65000"/>
                    <a:lumOff val="35000"/>
                  </a:schemeClr>
                </a:solidFill>
                <a:latin typeface="微软雅黑" pitchFamily="34" charset="-122"/>
                <a:ea typeface="微软雅黑" pitchFamily="34" charset="-122"/>
              </a:rPr>
              <a:t>    一般纳税人因销货退回或折让而退还给购买方的增值税额，应从发生销售货物退回或折让当期的销项税额中扣减；因购进货物退出或折让而收回的增值税额应从发生购进货物退出或折让当期进项税额中扣减。</a:t>
            </a:r>
          </a:p>
          <a:p>
            <a:pPr fontAlgn="auto">
              <a:lnSpc>
                <a:spcPct val="150000"/>
              </a:lnSpc>
              <a:spcBef>
                <a:spcPts val="0"/>
              </a:spcBef>
              <a:spcAft>
                <a:spcPts val="0"/>
              </a:spcAft>
              <a:defRPr/>
            </a:pPr>
            <a:r>
              <a:rPr lang="zh-CN" altLang="en-US" sz="800" dirty="0" smtClean="0">
                <a:solidFill>
                  <a:schemeClr val="tx1">
                    <a:lumMod val="65000"/>
                    <a:lumOff val="35000"/>
                  </a:schemeClr>
                </a:solidFill>
                <a:latin typeface="微软雅黑" pitchFamily="34" charset="-122"/>
                <a:ea typeface="微软雅黑" pitchFamily="34" charset="-122"/>
              </a:rPr>
              <a:t>  不允许抵扣的进项税在抵扣后如何处理</a:t>
            </a:r>
          </a:p>
          <a:p>
            <a:pPr fontAlgn="auto">
              <a:lnSpc>
                <a:spcPct val="150000"/>
              </a:lnSpc>
              <a:spcBef>
                <a:spcPts val="0"/>
              </a:spcBef>
              <a:spcAft>
                <a:spcPts val="0"/>
              </a:spcAft>
              <a:defRPr/>
            </a:pPr>
            <a:r>
              <a:rPr lang="zh-CN" altLang="en-US" sz="800" dirty="0" smtClean="0">
                <a:solidFill>
                  <a:schemeClr val="tx1">
                    <a:lumMod val="65000"/>
                    <a:lumOff val="35000"/>
                  </a:schemeClr>
                </a:solidFill>
                <a:latin typeface="微软雅黑" pitchFamily="34" charset="-122"/>
                <a:ea typeface="微软雅黑" pitchFamily="34" charset="-122"/>
              </a:rPr>
              <a:t>    纳税人购进货物或应税劳务，支付运输费用，所支付款项的单位，必须与开具抵扣凭证的销货单位、提供劳务的单位一致，才能申报抵扣进项税额，否则不予抵扣。</a:t>
            </a:r>
          </a:p>
          <a:p>
            <a:pPr fontAlgn="auto">
              <a:lnSpc>
                <a:spcPct val="150000"/>
              </a:lnSpc>
              <a:spcBef>
                <a:spcPts val="0"/>
              </a:spcBef>
              <a:spcAft>
                <a:spcPts val="0"/>
              </a:spcAft>
              <a:defRPr/>
            </a:pPr>
            <a:r>
              <a:rPr lang="zh-CN" altLang="en-US" sz="800" dirty="0" smtClean="0">
                <a:solidFill>
                  <a:schemeClr val="tx1">
                    <a:lumMod val="65000"/>
                    <a:lumOff val="35000"/>
                  </a:schemeClr>
                </a:solidFill>
                <a:latin typeface="微软雅黑" pitchFamily="34" charset="-122"/>
                <a:ea typeface="微软雅黑" pitchFamily="34" charset="-122"/>
              </a:rPr>
              <a:t>  </a:t>
            </a:r>
            <a:r>
              <a:rPr lang="en-US" altLang="zh-CN" sz="800" dirty="0" smtClean="0">
                <a:solidFill>
                  <a:schemeClr val="tx1">
                    <a:lumMod val="65000"/>
                    <a:lumOff val="35000"/>
                  </a:schemeClr>
                </a:solidFill>
                <a:latin typeface="微软雅黑" pitchFamily="34" charset="-122"/>
                <a:ea typeface="微软雅黑" pitchFamily="34" charset="-122"/>
              </a:rPr>
              <a:t>1. </a:t>
            </a:r>
            <a:r>
              <a:rPr lang="zh-CN" altLang="en-US" sz="800" dirty="0" smtClean="0">
                <a:solidFill>
                  <a:schemeClr val="tx1">
                    <a:lumMod val="65000"/>
                    <a:lumOff val="35000"/>
                  </a:schemeClr>
                </a:solidFill>
                <a:latin typeface="微软雅黑" pitchFamily="34" charset="-122"/>
                <a:ea typeface="微软雅黑" pitchFamily="34" charset="-122"/>
              </a:rPr>
              <a:t>地区间增值税适用税率执行不一致时的处理</a:t>
            </a:r>
          </a:p>
          <a:p>
            <a:pPr fontAlgn="auto">
              <a:lnSpc>
                <a:spcPct val="150000"/>
              </a:lnSpc>
              <a:spcBef>
                <a:spcPts val="0"/>
              </a:spcBef>
              <a:spcAft>
                <a:spcPts val="0"/>
              </a:spcAft>
              <a:defRPr/>
            </a:pPr>
            <a:r>
              <a:rPr lang="zh-CN" altLang="en-US" sz="800" dirty="0" smtClean="0">
                <a:solidFill>
                  <a:schemeClr val="tx1">
                    <a:lumMod val="65000"/>
                    <a:lumOff val="35000"/>
                  </a:schemeClr>
                </a:solidFill>
                <a:latin typeface="微软雅黑" pitchFamily="34" charset="-122"/>
                <a:ea typeface="微软雅黑" pitchFamily="34" charset="-122"/>
              </a:rPr>
              <a:t>    对在进口环节与国内环节，以及国内地区间个别货物（如初级农产品、矿产品等）增值税适用税率执行不一致的，纳税人应按其取得的增值税专用发票和海关进口增值税专用缴款书上注明的增值税额抵扣进项税额。</a:t>
            </a:r>
          </a:p>
          <a:p>
            <a:pPr fontAlgn="auto">
              <a:lnSpc>
                <a:spcPct val="150000"/>
              </a:lnSpc>
              <a:spcBef>
                <a:spcPts val="0"/>
              </a:spcBef>
              <a:spcAft>
                <a:spcPts val="0"/>
              </a:spcAft>
              <a:defRPr/>
            </a:pPr>
            <a:r>
              <a:rPr lang="zh-CN" altLang="en-US" sz="800" dirty="0" smtClean="0">
                <a:solidFill>
                  <a:schemeClr val="tx1">
                    <a:lumMod val="65000"/>
                    <a:lumOff val="35000"/>
                  </a:schemeClr>
                </a:solidFill>
                <a:latin typeface="微软雅黑" pitchFamily="34" charset="-122"/>
                <a:ea typeface="微软雅黑" pitchFamily="34" charset="-122"/>
              </a:rPr>
              <a:t>  增值税一般纳税人可否将增值税进项留抵税额抵减查补税款欠款</a:t>
            </a:r>
          </a:p>
          <a:p>
            <a:pPr fontAlgn="auto">
              <a:lnSpc>
                <a:spcPct val="150000"/>
              </a:lnSpc>
              <a:spcBef>
                <a:spcPts val="0"/>
              </a:spcBef>
              <a:spcAft>
                <a:spcPts val="0"/>
              </a:spcAft>
              <a:defRPr/>
            </a:pPr>
            <a:r>
              <a:rPr lang="zh-CN" altLang="en-US" sz="800" dirty="0" smtClean="0">
                <a:solidFill>
                  <a:schemeClr val="tx1">
                    <a:lumMod val="65000"/>
                    <a:lumOff val="35000"/>
                  </a:schemeClr>
                </a:solidFill>
                <a:latin typeface="微软雅黑" pitchFamily="34" charset="-122"/>
                <a:ea typeface="微软雅黑" pitchFamily="34" charset="-122"/>
              </a:rPr>
              <a:t>    对纳税人因销项税额小于进项税额而产生期末留抵税额的，应以期末留抵税额抵减增值税欠税</a:t>
            </a:r>
          </a:p>
          <a:p>
            <a:pPr fontAlgn="auto">
              <a:lnSpc>
                <a:spcPct val="150000"/>
              </a:lnSpc>
              <a:spcBef>
                <a:spcPts val="0"/>
              </a:spcBef>
              <a:spcAft>
                <a:spcPts val="0"/>
              </a:spcAft>
              <a:defRPr/>
            </a:pPr>
            <a:r>
              <a:rPr lang="zh-CN" altLang="en-US" sz="800" dirty="0" smtClean="0">
                <a:solidFill>
                  <a:schemeClr val="tx1">
                    <a:lumMod val="65000"/>
                    <a:lumOff val="35000"/>
                  </a:schemeClr>
                </a:solidFill>
                <a:latin typeface="微软雅黑" pitchFamily="34" charset="-122"/>
                <a:ea typeface="微软雅黑" pitchFamily="34" charset="-122"/>
              </a:rPr>
              <a:t>  一般纳税人迁移有关增值税问题</a:t>
            </a:r>
          </a:p>
          <a:p>
            <a:pPr fontAlgn="auto">
              <a:lnSpc>
                <a:spcPct val="150000"/>
              </a:lnSpc>
              <a:spcBef>
                <a:spcPts val="0"/>
              </a:spcBef>
              <a:spcAft>
                <a:spcPts val="0"/>
              </a:spcAft>
              <a:defRPr/>
            </a:pPr>
            <a:r>
              <a:rPr lang="zh-CN" altLang="en-US" sz="800" dirty="0" smtClean="0">
                <a:solidFill>
                  <a:schemeClr val="tx1">
                    <a:lumMod val="65000"/>
                    <a:lumOff val="35000"/>
                  </a:schemeClr>
                </a:solidFill>
                <a:latin typeface="微软雅黑" pitchFamily="34" charset="-122"/>
                <a:ea typeface="微软雅黑" pitchFamily="34" charset="-122"/>
              </a:rPr>
              <a:t>    在迁达地重新办理税务登记后，其增值税一般纳税人资格予以保留，办理注销税务登记前尚未抵扣的进项税额允许继续抵扣。</a:t>
            </a:r>
            <a:endParaRPr lang="en-US" altLang="zh-CN" sz="800" b="1" dirty="0" smtClean="0">
              <a:solidFill>
                <a:schemeClr val="tx1">
                  <a:lumMod val="65000"/>
                  <a:lumOff val="35000"/>
                </a:schemeClr>
              </a:solidFill>
              <a:latin typeface="微软雅黑" pitchFamily="34" charset="-122"/>
              <a:ea typeface="微软雅黑" pitchFamily="34" charset="-122"/>
            </a:endParaRPr>
          </a:p>
          <a:p>
            <a:pPr fontAlgn="auto">
              <a:spcBef>
                <a:spcPts val="0"/>
              </a:spcBef>
              <a:spcAft>
                <a:spcPts val="0"/>
              </a:spcAft>
              <a:defRPr/>
            </a:pPr>
            <a:endParaRPr lang="zh-CN" altLang="en-US" dirty="0"/>
          </a:p>
        </p:txBody>
      </p:sp>
      <p:sp>
        <p:nvSpPr>
          <p:cNvPr id="59395"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085BE6E-22B1-484E-8803-43929AF86D22}" type="slidenum">
              <a:rPr lang="zh-CN" altLang="en-US">
                <a:cs typeface="华文中宋"/>
              </a:rPr>
              <a:pPr fontAlgn="base">
                <a:spcBef>
                  <a:spcPct val="0"/>
                </a:spcBef>
                <a:spcAft>
                  <a:spcPct val="0"/>
                </a:spcAft>
              </a:pPr>
              <a:t>19</a:t>
            </a:fld>
            <a:endParaRPr lang="zh-CN" altLang="en-US">
              <a:cs typeface="华文中宋"/>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标题幻灯片">
    <p:spTree>
      <p:nvGrpSpPr>
        <p:cNvPr id="1" name=""/>
        <p:cNvGrpSpPr/>
        <p:nvPr/>
      </p:nvGrpSpPr>
      <p:grpSpPr>
        <a:xfrm>
          <a:off x="0" y="0"/>
          <a:ext cx="0" cy="0"/>
          <a:chOff x="0" y="0"/>
          <a:chExt cx="0" cy="0"/>
        </a:xfrm>
      </p:grpSpPr>
      <p:pic>
        <p:nvPicPr>
          <p:cNvPr id="4" name="图片 7"/>
          <p:cNvPicPr>
            <a:picLocks noChangeAspect="1"/>
          </p:cNvPicPr>
          <p:nvPr/>
        </p:nvPicPr>
        <p:blipFill>
          <a:blip r:embed="rId2" cstate="print"/>
          <a:srcRect l="377" t="10858" r="1167" b="1454"/>
          <a:stretch>
            <a:fillRect/>
          </a:stretch>
        </p:blipFill>
        <p:spPr bwMode="auto">
          <a:xfrm>
            <a:off x="0" y="-6350"/>
            <a:ext cx="9144000" cy="4643438"/>
          </a:xfrm>
          <a:prstGeom prst="rect">
            <a:avLst/>
          </a:prstGeom>
          <a:noFill/>
          <a:ln w="9525">
            <a:noFill/>
            <a:miter lim="800000"/>
            <a:headEnd/>
            <a:tailEnd/>
          </a:ln>
        </p:spPr>
      </p:pic>
      <p:sp>
        <p:nvSpPr>
          <p:cNvPr id="2" name="KSO_CT1"/>
          <p:cNvSpPr>
            <a:spLocks noGrp="1"/>
          </p:cNvSpPr>
          <p:nvPr>
            <p:ph type="ctrTitle"/>
          </p:nvPr>
        </p:nvSpPr>
        <p:spPr>
          <a:xfrm>
            <a:off x="976797" y="3264834"/>
            <a:ext cx="7331180" cy="969841"/>
          </a:xfrm>
        </p:spPr>
        <p:txBody>
          <a:bodyPr tIns="0" bIns="0">
            <a:noAutofit/>
          </a:bodyPr>
          <a:lstStyle>
            <a:lvl1pPr algn="ctr">
              <a:defRPr sz="4400">
                <a:ln w="34925" cmpd="dbl">
                  <a:noFill/>
                </a:ln>
                <a:solidFill>
                  <a:schemeClr val="accent1">
                    <a:lumMod val="75000"/>
                  </a:schemeClr>
                </a:solidFill>
                <a:effectLst/>
                <a:latin typeface="Britannic Bold" pitchFamily="34" charset="0"/>
              </a:defRPr>
            </a:lvl1pPr>
          </a:lstStyle>
          <a:p>
            <a:r>
              <a:rPr lang="en-US" altLang="zh-CN" dirty="0"/>
              <a:t>Click to edit Master title style</a:t>
            </a:r>
            <a:endParaRPr lang="en-US" dirty="0"/>
          </a:p>
        </p:txBody>
      </p:sp>
      <p:sp>
        <p:nvSpPr>
          <p:cNvPr id="3" name="KSO_CT2"/>
          <p:cNvSpPr>
            <a:spLocks noGrp="1"/>
          </p:cNvSpPr>
          <p:nvPr>
            <p:ph type="subTitle" idx="1"/>
          </p:nvPr>
        </p:nvSpPr>
        <p:spPr>
          <a:xfrm>
            <a:off x="976797" y="4274824"/>
            <a:ext cx="7331180" cy="282970"/>
          </a:xfrm>
          <a:blipFill>
            <a:blip r:embed="rId3" cstate="print"/>
            <a:stretch>
              <a:fillRect t="-2000"/>
            </a:stretch>
          </a:blipFill>
        </p:spPr>
        <p:txBody>
          <a:bodyPr anchor="ctr">
            <a:noAutofit/>
          </a:bodyPr>
          <a:lstStyle>
            <a:lvl1pPr marL="0" indent="0" algn="ctr">
              <a:buNone/>
              <a:defRPr sz="1800">
                <a:ln>
                  <a:noFill/>
                </a:ln>
                <a:solidFill>
                  <a:schemeClr val="accent4"/>
                </a:solidFill>
                <a:latin typeface="华文隶书" pitchFamily="2" charset="-122"/>
                <a:ea typeface="华文隶书" pitchFamily="2"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dirty="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KSO_BT1"/>
          <p:cNvSpPr>
            <a:spLocks noGrp="1"/>
          </p:cNvSpPr>
          <p:nvPr>
            <p:ph type="title"/>
          </p:nvPr>
        </p:nvSpPr>
        <p:spPr>
          <a:xfrm>
            <a:off x="934644" y="342900"/>
            <a:ext cx="2949178" cy="1200150"/>
          </a:xfrm>
        </p:spPr>
        <p:txBody>
          <a:bodyPr/>
          <a:lstStyle>
            <a:lvl1pPr>
              <a:defRPr sz="3200"/>
            </a:lvl1pPr>
          </a:lstStyle>
          <a:p>
            <a:r>
              <a:rPr lang="zh-CN" altLang="en-US"/>
              <a:t>单击此处编辑母版标题样式</a:t>
            </a:r>
            <a:endParaRPr lang="en-US" dirty="0"/>
          </a:p>
        </p:txBody>
      </p:sp>
      <p:sp>
        <p:nvSpPr>
          <p:cNvPr id="3" name="KSO_BC1"/>
          <p:cNvSpPr>
            <a:spLocks noGrp="1" noChangeAspect="1"/>
          </p:cNvSpPr>
          <p:nvPr>
            <p:ph type="pic" idx="1"/>
          </p:nvPr>
        </p:nvSpPr>
        <p:spPr>
          <a:xfrm>
            <a:off x="4082125" y="740570"/>
            <a:ext cx="4629150" cy="365521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endParaRPr lang="en-US" noProof="0" dirty="0"/>
          </a:p>
        </p:txBody>
      </p:sp>
      <p:sp>
        <p:nvSpPr>
          <p:cNvPr id="4" name="KSO_BC2"/>
          <p:cNvSpPr>
            <a:spLocks noGrp="1"/>
          </p:cNvSpPr>
          <p:nvPr>
            <p:ph type="body" sz="half" idx="2"/>
          </p:nvPr>
        </p:nvSpPr>
        <p:spPr>
          <a:xfrm>
            <a:off x="934644"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KSO_FD"/>
          <p:cNvSpPr>
            <a:spLocks noGrp="1"/>
          </p:cNvSpPr>
          <p:nvPr>
            <p:ph type="dt" sz="half" idx="10"/>
          </p:nvPr>
        </p:nvSpPr>
        <p:spPr/>
        <p:txBody>
          <a:bodyPr/>
          <a:lstStyle>
            <a:lvl1pPr>
              <a:defRPr/>
            </a:lvl1pPr>
          </a:lstStyle>
          <a:p>
            <a:pPr>
              <a:defRPr/>
            </a:pPr>
            <a:endParaRPr lang="zh-CN" altLang="en-US"/>
          </a:p>
        </p:txBody>
      </p:sp>
      <p:sp>
        <p:nvSpPr>
          <p:cNvPr id="6" name="KSO_FT"/>
          <p:cNvSpPr>
            <a:spLocks noGrp="1"/>
          </p:cNvSpPr>
          <p:nvPr>
            <p:ph type="ftr" sz="quarter" idx="11"/>
          </p:nvPr>
        </p:nvSpPr>
        <p:spPr/>
        <p:txBody>
          <a:bodyPr/>
          <a:lstStyle>
            <a:lvl1pPr>
              <a:defRPr/>
            </a:lvl1pPr>
          </a:lstStyle>
          <a:p>
            <a:pPr>
              <a:defRPr/>
            </a:pPr>
            <a:r>
              <a:rPr lang="en-US" altLang="zh-CN"/>
              <a:t>QQ:635719026      QQ</a:t>
            </a:r>
            <a:r>
              <a:rPr lang="zh-CN" altLang="en-US"/>
              <a:t>群：</a:t>
            </a:r>
            <a:r>
              <a:rPr lang="en-US" altLang="zh-CN"/>
              <a:t>112582559      </a:t>
            </a:r>
            <a:r>
              <a:rPr lang="zh-CN" altLang="en-US"/>
              <a:t>网络课堂：</a:t>
            </a:r>
            <a:r>
              <a:rPr lang="en-US" altLang="zh-CN"/>
              <a:t>duanhui.ke.qq.com</a:t>
            </a:r>
            <a:endParaRPr lang="zh-CN" altLang="en-US"/>
          </a:p>
        </p:txBody>
      </p:sp>
      <p:sp>
        <p:nvSpPr>
          <p:cNvPr id="7" name="KSO_FN"/>
          <p:cNvSpPr>
            <a:spLocks noGrp="1"/>
          </p:cNvSpPr>
          <p:nvPr>
            <p:ph type="sldNum" sz="quarter" idx="12"/>
          </p:nvPr>
        </p:nvSpPr>
        <p:spPr>
          <a:xfrm>
            <a:off x="8064500" y="4767263"/>
            <a:ext cx="476250" cy="274637"/>
          </a:xfrm>
        </p:spPr>
        <p:txBody>
          <a:bodyPr/>
          <a:lstStyle>
            <a:lvl1pPr>
              <a:defRPr/>
            </a:lvl1pPr>
          </a:lstStyle>
          <a:p>
            <a:pPr>
              <a:defRPr/>
            </a:pPr>
            <a:fld id="{41F7AD8B-9D41-4D4A-B1C9-FEC5C88BDCA3}"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a:t>单击此处编辑母版标题样式</a:t>
            </a:r>
            <a:endParaRPr lang="en-US" dirty="0"/>
          </a:p>
        </p:txBody>
      </p:sp>
      <p:sp>
        <p:nvSpPr>
          <p:cNvPr id="3" name="KSO_BC1"/>
          <p:cNvSpPr>
            <a:spLocks noGrp="1"/>
          </p:cNvSpPr>
          <p:nvPr>
            <p:ph type="body" orient="vert" idx="1"/>
          </p:nvPr>
        </p:nvSpPr>
        <p:spPr/>
        <p:txBody>
          <a:bodyPr vert="eaVert"/>
          <a:lstStyle/>
          <a:p>
            <a:pPr lvl="0"/>
            <a:r>
              <a:rPr lang="zh-CN" altLang="en-US"/>
              <a:t>单击此处编辑母版文本样式</a:t>
            </a:r>
          </a:p>
          <a:p>
            <a:pPr lvl="1"/>
            <a:r>
              <a:rPr lang="zh-CN" altLang="en-US"/>
              <a:t>第二级</a:t>
            </a:r>
          </a:p>
        </p:txBody>
      </p:sp>
      <p:sp>
        <p:nvSpPr>
          <p:cNvPr id="4" name="KSO_FD"/>
          <p:cNvSpPr>
            <a:spLocks noGrp="1"/>
          </p:cNvSpPr>
          <p:nvPr>
            <p:ph type="dt" sz="half" idx="10"/>
          </p:nvPr>
        </p:nvSpPr>
        <p:spPr/>
        <p:txBody>
          <a:bodyPr/>
          <a:lstStyle>
            <a:lvl1pPr>
              <a:defRPr/>
            </a:lvl1pPr>
          </a:lstStyle>
          <a:p>
            <a:pPr>
              <a:defRPr/>
            </a:pPr>
            <a:endParaRPr lang="zh-CN" altLang="en-US"/>
          </a:p>
        </p:txBody>
      </p:sp>
      <p:sp>
        <p:nvSpPr>
          <p:cNvPr id="5" name="KSO_FT"/>
          <p:cNvSpPr>
            <a:spLocks noGrp="1"/>
          </p:cNvSpPr>
          <p:nvPr>
            <p:ph type="ftr" sz="quarter" idx="11"/>
          </p:nvPr>
        </p:nvSpPr>
        <p:spPr/>
        <p:txBody>
          <a:bodyPr/>
          <a:lstStyle>
            <a:lvl1pPr>
              <a:defRPr/>
            </a:lvl1pPr>
          </a:lstStyle>
          <a:p>
            <a:pPr>
              <a:defRPr/>
            </a:pPr>
            <a:r>
              <a:rPr lang="en-US" altLang="zh-CN"/>
              <a:t>QQ:635719026      QQ</a:t>
            </a:r>
            <a:r>
              <a:rPr lang="zh-CN" altLang="en-US"/>
              <a:t>群：</a:t>
            </a:r>
            <a:r>
              <a:rPr lang="en-US" altLang="zh-CN"/>
              <a:t>112582559      </a:t>
            </a:r>
            <a:r>
              <a:rPr lang="zh-CN" altLang="en-US"/>
              <a:t>网络课堂：</a:t>
            </a:r>
            <a:r>
              <a:rPr lang="en-US" altLang="zh-CN"/>
              <a:t>duanhui.ke.qq.com</a:t>
            </a:r>
            <a:endParaRPr lang="zh-CN" altLang="en-US"/>
          </a:p>
        </p:txBody>
      </p:sp>
      <p:sp>
        <p:nvSpPr>
          <p:cNvPr id="6" name="KSO_FN"/>
          <p:cNvSpPr>
            <a:spLocks noGrp="1"/>
          </p:cNvSpPr>
          <p:nvPr>
            <p:ph type="sldNum" sz="quarter" idx="12"/>
          </p:nvPr>
        </p:nvSpPr>
        <p:spPr>
          <a:xfrm>
            <a:off x="8064500" y="4767263"/>
            <a:ext cx="476250" cy="274637"/>
          </a:xfrm>
        </p:spPr>
        <p:txBody>
          <a:bodyPr/>
          <a:lstStyle>
            <a:lvl1pPr>
              <a:defRPr/>
            </a:lvl1pPr>
          </a:lstStyle>
          <a:p>
            <a:pPr>
              <a:defRPr/>
            </a:pPr>
            <a:fld id="{6B6E6699-7392-452A-A59A-4E8E9C86CE43}" type="slidenum">
              <a:rPr lang="zh-CN" altLang="en-US"/>
              <a:pPr>
                <a:defRPr/>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7628467" y="273844"/>
            <a:ext cx="886883" cy="4358879"/>
          </a:xfrm>
        </p:spPr>
        <p:txBody>
          <a:bodyPr vert="eaVert"/>
          <a:lstStyle/>
          <a:p>
            <a:r>
              <a:rPr lang="zh-CN" altLang="en-US"/>
              <a:t>单击此处编辑母版标题样式</a:t>
            </a:r>
            <a:endParaRPr lang="en-US" dirty="0"/>
          </a:p>
        </p:txBody>
      </p:sp>
      <p:sp>
        <p:nvSpPr>
          <p:cNvPr id="3" name="KSO_BC1"/>
          <p:cNvSpPr>
            <a:spLocks noGrp="1"/>
          </p:cNvSpPr>
          <p:nvPr>
            <p:ph type="body" orient="vert" idx="1"/>
          </p:nvPr>
        </p:nvSpPr>
        <p:spPr>
          <a:xfrm>
            <a:off x="513807" y="273844"/>
            <a:ext cx="7021527" cy="4358879"/>
          </a:xfrm>
        </p:spPr>
        <p:txBody>
          <a:bodyPr vert="eaVert"/>
          <a:lstStyle/>
          <a:p>
            <a:pPr lvl="0"/>
            <a:r>
              <a:rPr lang="zh-CN" altLang="en-US"/>
              <a:t>单击此处编辑母版文本样式</a:t>
            </a:r>
          </a:p>
          <a:p>
            <a:pPr lvl="1"/>
            <a:r>
              <a:rPr lang="zh-CN" altLang="en-US"/>
              <a:t>第二级</a:t>
            </a:r>
          </a:p>
        </p:txBody>
      </p:sp>
      <p:sp>
        <p:nvSpPr>
          <p:cNvPr id="4" name="KSO_FD"/>
          <p:cNvSpPr>
            <a:spLocks noGrp="1"/>
          </p:cNvSpPr>
          <p:nvPr>
            <p:ph type="dt" sz="half" idx="10"/>
          </p:nvPr>
        </p:nvSpPr>
        <p:spPr/>
        <p:txBody>
          <a:bodyPr/>
          <a:lstStyle>
            <a:lvl1pPr>
              <a:defRPr/>
            </a:lvl1pPr>
          </a:lstStyle>
          <a:p>
            <a:pPr>
              <a:defRPr/>
            </a:pPr>
            <a:endParaRPr lang="zh-CN" altLang="en-US"/>
          </a:p>
        </p:txBody>
      </p:sp>
      <p:sp>
        <p:nvSpPr>
          <p:cNvPr id="5" name="KSO_FT"/>
          <p:cNvSpPr>
            <a:spLocks noGrp="1"/>
          </p:cNvSpPr>
          <p:nvPr>
            <p:ph type="ftr" sz="quarter" idx="11"/>
          </p:nvPr>
        </p:nvSpPr>
        <p:spPr/>
        <p:txBody>
          <a:bodyPr/>
          <a:lstStyle>
            <a:lvl1pPr>
              <a:defRPr/>
            </a:lvl1pPr>
          </a:lstStyle>
          <a:p>
            <a:pPr>
              <a:defRPr/>
            </a:pPr>
            <a:r>
              <a:rPr lang="en-US" altLang="zh-CN"/>
              <a:t>QQ:635719026      QQ</a:t>
            </a:r>
            <a:r>
              <a:rPr lang="zh-CN" altLang="en-US"/>
              <a:t>群：</a:t>
            </a:r>
            <a:r>
              <a:rPr lang="en-US" altLang="zh-CN"/>
              <a:t>112582559      </a:t>
            </a:r>
            <a:r>
              <a:rPr lang="zh-CN" altLang="en-US"/>
              <a:t>网络课堂：</a:t>
            </a:r>
            <a:r>
              <a:rPr lang="en-US" altLang="zh-CN"/>
              <a:t>duanhui.ke.qq.com</a:t>
            </a:r>
            <a:endParaRPr lang="zh-CN" altLang="en-US"/>
          </a:p>
        </p:txBody>
      </p:sp>
      <p:sp>
        <p:nvSpPr>
          <p:cNvPr id="6" name="KSO_FN"/>
          <p:cNvSpPr>
            <a:spLocks noGrp="1"/>
          </p:cNvSpPr>
          <p:nvPr>
            <p:ph type="sldNum" sz="quarter" idx="12"/>
          </p:nvPr>
        </p:nvSpPr>
        <p:spPr>
          <a:xfrm>
            <a:off x="8064500" y="4767263"/>
            <a:ext cx="476250" cy="274637"/>
          </a:xfrm>
        </p:spPr>
        <p:txBody>
          <a:bodyPr/>
          <a:lstStyle>
            <a:lvl1pPr>
              <a:defRPr/>
            </a:lvl1pPr>
          </a:lstStyle>
          <a:p>
            <a:pPr>
              <a:defRPr/>
            </a:pPr>
            <a:fld id="{3B13788C-E622-4312-9686-70CC904792F5}" type="slidenum">
              <a:rPr lang="zh-CN" altLang="en-US"/>
              <a:pPr>
                <a:defRPr/>
              </a:pPr>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3" name="!!!Do not delete this text object!!!!_&quot;A4rb_speech-narrow&quot;"/>
          <p:cNvSpPr txBox="1"/>
          <p:nvPr>
            <p:custDataLst>
              <p:tags r:id="rId2"/>
            </p:custDataLst>
          </p:nvPr>
        </p:nvSpPr>
        <p:spPr>
          <a:xfrm rot="16200000">
            <a:off x="8820944" y="304006"/>
            <a:ext cx="746125" cy="138113"/>
          </a:xfrm>
          <a:prstGeom prst="rect">
            <a:avLst/>
          </a:prstGeom>
          <a:noFill/>
        </p:spPr>
        <p:txBody>
          <a:bodyPr lIns="0" tIns="0" rIns="0" bIns="0">
            <a:spAutoFit/>
          </a:bodyPr>
          <a:lstStyle>
            <a:defPPr>
              <a:defRPr lang="de-DE"/>
            </a:defPPr>
            <a:lvl1pPr algn="l" rtl="0" fontAlgn="base">
              <a:spcBef>
                <a:spcPct val="0"/>
              </a:spcBef>
              <a:spcAft>
                <a:spcPct val="0"/>
              </a:spcAft>
              <a:defRPr sz="1300" b="1" kern="1200">
                <a:solidFill>
                  <a:schemeClr val="tx1"/>
                </a:solidFill>
                <a:latin typeface="Arial" charset="0"/>
                <a:ea typeface="+mn-ea"/>
                <a:cs typeface="+mn-cs"/>
              </a:defRPr>
            </a:lvl1pPr>
            <a:lvl2pPr marL="457200" algn="l" rtl="0" fontAlgn="base">
              <a:spcBef>
                <a:spcPct val="0"/>
              </a:spcBef>
              <a:spcAft>
                <a:spcPct val="0"/>
              </a:spcAft>
              <a:defRPr sz="1300" b="1" kern="1200">
                <a:solidFill>
                  <a:schemeClr val="tx1"/>
                </a:solidFill>
                <a:latin typeface="Arial" charset="0"/>
                <a:ea typeface="+mn-ea"/>
                <a:cs typeface="+mn-cs"/>
              </a:defRPr>
            </a:lvl2pPr>
            <a:lvl3pPr marL="914400" algn="l" rtl="0" fontAlgn="base">
              <a:spcBef>
                <a:spcPct val="0"/>
              </a:spcBef>
              <a:spcAft>
                <a:spcPct val="0"/>
              </a:spcAft>
              <a:defRPr sz="1300" b="1" kern="1200">
                <a:solidFill>
                  <a:schemeClr val="tx1"/>
                </a:solidFill>
                <a:latin typeface="Arial" charset="0"/>
                <a:ea typeface="+mn-ea"/>
                <a:cs typeface="+mn-cs"/>
              </a:defRPr>
            </a:lvl3pPr>
            <a:lvl4pPr marL="1371600" algn="l" rtl="0" fontAlgn="base">
              <a:spcBef>
                <a:spcPct val="0"/>
              </a:spcBef>
              <a:spcAft>
                <a:spcPct val="0"/>
              </a:spcAft>
              <a:defRPr sz="1300" b="1" kern="1200">
                <a:solidFill>
                  <a:schemeClr val="tx1"/>
                </a:solidFill>
                <a:latin typeface="Arial" charset="0"/>
                <a:ea typeface="+mn-ea"/>
                <a:cs typeface="+mn-cs"/>
              </a:defRPr>
            </a:lvl4pPr>
            <a:lvl5pPr marL="1828800" algn="l" rtl="0" fontAlgn="base">
              <a:spcBef>
                <a:spcPct val="0"/>
              </a:spcBef>
              <a:spcAft>
                <a:spcPct val="0"/>
              </a:spcAft>
              <a:defRPr sz="1300" b="1" kern="1200">
                <a:solidFill>
                  <a:schemeClr val="tx1"/>
                </a:solidFill>
                <a:latin typeface="Arial" charset="0"/>
                <a:ea typeface="+mn-ea"/>
                <a:cs typeface="+mn-cs"/>
              </a:defRPr>
            </a:lvl5pPr>
            <a:lvl6pPr marL="2286000" algn="l" defTabSz="914400" rtl="0" eaLnBrk="1" latinLnBrk="0" hangingPunct="1">
              <a:defRPr sz="1300" b="1" kern="1200">
                <a:solidFill>
                  <a:schemeClr val="tx1"/>
                </a:solidFill>
                <a:latin typeface="Arial" charset="0"/>
                <a:ea typeface="+mn-ea"/>
                <a:cs typeface="+mn-cs"/>
              </a:defRPr>
            </a:lvl6pPr>
            <a:lvl7pPr marL="2743200" algn="l" defTabSz="914400" rtl="0" eaLnBrk="1" latinLnBrk="0" hangingPunct="1">
              <a:defRPr sz="1300" b="1" kern="1200">
                <a:solidFill>
                  <a:schemeClr val="tx1"/>
                </a:solidFill>
                <a:latin typeface="Arial" charset="0"/>
                <a:ea typeface="+mn-ea"/>
                <a:cs typeface="+mn-cs"/>
              </a:defRPr>
            </a:lvl7pPr>
            <a:lvl8pPr marL="3200400" algn="l" defTabSz="914400" rtl="0" eaLnBrk="1" latinLnBrk="0" hangingPunct="1">
              <a:defRPr sz="1300" b="1" kern="1200">
                <a:solidFill>
                  <a:schemeClr val="tx1"/>
                </a:solidFill>
                <a:latin typeface="Arial" charset="0"/>
                <a:ea typeface="+mn-ea"/>
                <a:cs typeface="+mn-cs"/>
              </a:defRPr>
            </a:lvl8pPr>
            <a:lvl9pPr marL="3657600" algn="l" defTabSz="914400" rtl="0" eaLnBrk="1" latinLnBrk="0" hangingPunct="1">
              <a:defRPr sz="1300" b="1" kern="1200">
                <a:solidFill>
                  <a:schemeClr val="tx1"/>
                </a:solidFill>
                <a:latin typeface="Arial" charset="0"/>
                <a:ea typeface="+mn-ea"/>
                <a:cs typeface="+mn-cs"/>
              </a:defRPr>
            </a:lvl9pPr>
          </a:lstStyle>
          <a:p>
            <a:pPr algn="r">
              <a:buClr>
                <a:schemeClr val="tx1"/>
              </a:buClr>
              <a:buSzPct val="100000"/>
              <a:defRPr/>
            </a:pPr>
            <a:r>
              <a:rPr lang="en-US" sz="300" b="0" dirty="0" smtClean="0">
                <a:solidFill>
                  <a:srgbClr val="00B050"/>
                </a:solidFill>
                <a:latin typeface="+mn-lt"/>
                <a:cs typeface="Arial" pitchFamily="34" charset="0"/>
              </a:rPr>
              <a:t>"</a:t>
            </a:r>
            <a:r>
              <a:rPr lang="en-US" sz="300" b="0" noProof="1" smtClean="0">
                <a:solidFill>
                  <a:srgbClr val="00B050"/>
                </a:solidFill>
                <a:latin typeface="+mn-lt"/>
                <a:cs typeface="Arial" pitchFamily="34" charset="0"/>
              </a:rPr>
              <a:t>A4rb_speech</a:t>
            </a:r>
            <a:r>
              <a:rPr lang="en-US" sz="300" b="0" dirty="0" smtClean="0">
                <a:solidFill>
                  <a:srgbClr val="00B050"/>
                </a:solidFill>
                <a:latin typeface="+mn-lt"/>
                <a:cs typeface="Arial" pitchFamily="34" charset="0"/>
              </a:rPr>
              <a:t>" – 20100111 – do not delete this text object!</a:t>
            </a:r>
          </a:p>
          <a:p>
            <a:pPr algn="r">
              <a:buClr>
                <a:schemeClr val="tx1"/>
              </a:buClr>
              <a:buSzPct val="100000"/>
              <a:defRPr/>
            </a:pPr>
            <a:r>
              <a:rPr lang="en-US" sz="300" b="0" dirty="0" smtClean="0">
                <a:solidFill>
                  <a:srgbClr val="00B050"/>
                </a:solidFill>
                <a:latin typeface="+mn-lt"/>
                <a:cs typeface="Arial" pitchFamily="34" charset="0"/>
              </a:rPr>
              <a:t>narrow</a:t>
            </a:r>
          </a:p>
        </p:txBody>
      </p:sp>
      <p:graphicFrame>
        <p:nvGraphicFramePr>
          <p:cNvPr id="4" name="AutoShape 1"/>
          <p:cNvGraphicFramePr>
            <a:graphicFrameLocks/>
          </p:cNvGraphicFramePr>
          <p:nvPr/>
        </p:nvGraphicFramePr>
        <p:xfrm>
          <a:off x="0" y="0"/>
          <a:ext cx="146050" cy="119063"/>
        </p:xfrm>
        <a:graphic>
          <a:graphicData uri="http://schemas.openxmlformats.org/presentationml/2006/ole">
            <p:oleObj spid="_x0000_s178177" name="think-cell Slide" r:id="rId5" imgW="0" imgH="0" progId="">
              <p:embed/>
            </p:oleObj>
          </a:graphicData>
        </a:graphic>
      </p:graphicFrame>
      <p:graphicFrame>
        <p:nvGraphicFramePr>
          <p:cNvPr id="5" name="AutoShape 2"/>
          <p:cNvGraphicFramePr>
            <a:graphicFrameLocks/>
          </p:cNvGraphicFramePr>
          <p:nvPr/>
        </p:nvGraphicFramePr>
        <p:xfrm>
          <a:off x="0" y="0"/>
          <a:ext cx="146050" cy="119063"/>
        </p:xfrm>
        <a:graphic>
          <a:graphicData uri="http://schemas.openxmlformats.org/presentationml/2006/ole">
            <p:oleObj spid="_x0000_s178178" name="think-cell Slide" r:id="rId6" imgW="0" imgH="0" progId="">
              <p:embed/>
            </p:oleObj>
          </a:graphicData>
        </a:graphic>
      </p:graphicFrame>
      <p:sp>
        <p:nvSpPr>
          <p:cNvPr id="6" name="Slide Number Line"/>
          <p:cNvSpPr>
            <a:spLocks noChangeShapeType="1"/>
          </p:cNvSpPr>
          <p:nvPr>
            <p:custDataLst>
              <p:tags r:id="rId3"/>
            </p:custDataLst>
          </p:nvPr>
        </p:nvSpPr>
        <p:spPr bwMode="auto">
          <a:xfrm>
            <a:off x="8556625" y="5051425"/>
            <a:ext cx="0" cy="92075"/>
          </a:xfrm>
          <a:prstGeom prst="line">
            <a:avLst/>
          </a:prstGeom>
          <a:noFill/>
          <a:ln w="9525">
            <a:solidFill>
              <a:schemeClr val="tx1"/>
            </a:solidFill>
            <a:round/>
            <a:headEnd/>
            <a:tailEnd/>
          </a:ln>
          <a:extLst>
            <a:ext uri="{909E8E84-426E-40DD-AFC4-6F175D3DCCD1}"/>
          </a:extLst>
        </p:spPr>
        <p:txBody>
          <a:bodyPr wrap="none" lIns="0" tIns="0" rIns="0" bIns="0" anchor="ctr">
            <a:spAutoFit/>
          </a:bodyPr>
          <a:lstStyle/>
          <a:p>
            <a:pPr fontAlgn="auto">
              <a:spcBef>
                <a:spcPts val="0"/>
              </a:spcBef>
              <a:spcAft>
                <a:spcPts val="0"/>
              </a:spcAft>
              <a:defRPr/>
            </a:pPr>
            <a:endParaRPr lang="zh-CN" altLang="en-US">
              <a:latin typeface="+mn-lt"/>
              <a:ea typeface="+mn-ea"/>
              <a:cs typeface="+mn-cs"/>
            </a:endParaRPr>
          </a:p>
        </p:txBody>
      </p:sp>
      <p:sp>
        <p:nvSpPr>
          <p:cNvPr id="15" name="Text Placeholder 25"/>
          <p:cNvSpPr>
            <a:spLocks noGrp="1"/>
          </p:cNvSpPr>
          <p:nvPr>
            <p:ph type="body" sz="quarter" idx="19"/>
          </p:nvPr>
        </p:nvSpPr>
        <p:spPr>
          <a:xfrm>
            <a:off x="0" y="1"/>
            <a:ext cx="9144000" cy="34289"/>
          </a:xfrm>
        </p:spPr>
        <p:txBody>
          <a:bodyPr lIns="36000" tIns="36000" rIns="36000">
            <a:noAutofit/>
          </a:bodyPr>
          <a:lstStyle>
            <a:lvl1pPr marL="0" marR="0" indent="0" algn="l" defTabSz="914400" rtl="0" eaLnBrk="1" fontAlgn="auto" latinLnBrk="0" hangingPunct="1">
              <a:lnSpc>
                <a:spcPct val="100000"/>
              </a:lnSpc>
              <a:spcBef>
                <a:spcPts val="0"/>
              </a:spcBef>
              <a:spcAft>
                <a:spcPts val="0"/>
              </a:spcAft>
              <a:buClrTx/>
              <a:buSzTx/>
              <a:buFontTx/>
              <a:buNone/>
              <a:tabLst/>
              <a:defRPr lang="en-US" sz="1500" b="1" baseline="0" smtClean="0">
                <a:solidFill>
                  <a:schemeClr val="accent2"/>
                </a:solidFill>
              </a:defRPr>
            </a:lvl1pPr>
            <a:lvl2pPr>
              <a:defRPr sz="1700">
                <a:solidFill>
                  <a:schemeClr val="accent2"/>
                </a:solidFill>
                <a:latin typeface="+mn-lt"/>
              </a:defRPr>
            </a:lvl2pPr>
            <a:lvl3pPr>
              <a:defRPr sz="1700">
                <a:solidFill>
                  <a:schemeClr val="accent2"/>
                </a:solidFill>
                <a:latin typeface="+mn-lt"/>
              </a:defRPr>
            </a:lvl3pPr>
            <a:lvl4pPr>
              <a:defRPr sz="1700">
                <a:solidFill>
                  <a:schemeClr val="accent2"/>
                </a:solidFill>
                <a:latin typeface="+mn-lt"/>
              </a:defRPr>
            </a:lvl4pPr>
            <a:lvl5pPr>
              <a:defRPr sz="1700">
                <a:solidFill>
                  <a:schemeClr val="accent2"/>
                </a:solidFill>
                <a:latin typeface="+mn-lt"/>
              </a:defRPr>
            </a:lvl5pPr>
          </a:lstStyle>
          <a:p>
            <a:pPr lvl="0"/>
            <a:r>
              <a:rPr lang="zh-CN" altLang="en-US" dirty="0" smtClean="0"/>
              <a:t>单击此处编辑母版文本样式</a:t>
            </a: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fld id="{47006D49-5E54-43E0-B4E1-64AF223CDA43}" type="datetimeFigureOut">
              <a:rPr lang="zh-CN" altLang="en-US"/>
              <a:pPr/>
              <a:t>2016/11/22</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1A2CB207-8E33-48D3-9570-9684B08671A8}" type="slidenum">
              <a:rPr lang="zh-CN" altLang="en-US"/>
              <a:pPr/>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fld id="{51BCAE5A-D787-4B06-8FCC-9737D23EEAA1}" type="datetimeFigureOut">
              <a:rPr lang="zh-CN" altLang="en-US"/>
              <a:pPr/>
              <a:t>2016/11/22</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9F744E7B-D3EF-438D-8EEC-2D00649DD458}" type="slidenum">
              <a:rPr lang="zh-CN" altLang="en-US"/>
              <a:pPr/>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3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fld id="{53EC89B7-2D63-428A-9905-868B9F3BE7E6}" type="datetimeFigureOut">
              <a:rPr lang="zh-CN" altLang="en-US"/>
              <a:pPr/>
              <a:t>2016/11/22</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7BBB2D96-F22B-4B5D-9911-CBBC1F21D68C}" type="slidenum">
              <a:rPr lang="zh-CN" altLang="en-US"/>
              <a:pPr/>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lvl1pPr>
              <a:defRPr/>
            </a:lvl1pPr>
          </a:lstStyle>
          <a:p>
            <a:fld id="{142A750D-B9E7-4B76-88AA-770E6197A30F}" type="datetimeFigureOut">
              <a:rPr lang="zh-CN" altLang="en-US"/>
              <a:pPr/>
              <a:t>2016/11/22</a:t>
            </a:fld>
            <a:endParaRPr lang="zh-CN" altLang="en-US"/>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lvl1pPr>
          </a:lstStyle>
          <a:p>
            <a:fld id="{E68541B1-64AB-4F8B-8EF6-CBE909BAB30B}" type="slidenum">
              <a:rPr lang="zh-CN" altLang="en-US"/>
              <a:pPr/>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lvl1pPr>
              <a:defRPr/>
            </a:lvl1pPr>
          </a:lstStyle>
          <a:p>
            <a:fld id="{8634317F-5012-4220-ACE3-F632EC8B66A9}" type="datetimeFigureOut">
              <a:rPr lang="zh-CN" altLang="en-US"/>
              <a:pPr/>
              <a:t>2016/11/22</a:t>
            </a:fld>
            <a:endParaRPr lang="zh-CN" altLang="en-US"/>
          </a:p>
        </p:txBody>
      </p:sp>
      <p:sp>
        <p:nvSpPr>
          <p:cNvPr id="8" name="页脚占位符 7"/>
          <p:cNvSpPr>
            <a:spLocks noGrp="1"/>
          </p:cNvSpPr>
          <p:nvPr>
            <p:ph type="ftr" sz="quarter" idx="11"/>
          </p:nvPr>
        </p:nvSpPr>
        <p:spPr/>
        <p:txBody>
          <a:bodyPr/>
          <a:lstStyle>
            <a:lvl1pPr>
              <a:defRPr/>
            </a:lvl1pPr>
          </a:lstStyle>
          <a:p>
            <a:endParaRPr lang="zh-CN" altLang="en-US"/>
          </a:p>
        </p:txBody>
      </p:sp>
      <p:sp>
        <p:nvSpPr>
          <p:cNvPr id="9" name="灯片编号占位符 8"/>
          <p:cNvSpPr>
            <a:spLocks noGrp="1"/>
          </p:cNvSpPr>
          <p:nvPr>
            <p:ph type="sldNum" sz="quarter" idx="12"/>
          </p:nvPr>
        </p:nvSpPr>
        <p:spPr/>
        <p:txBody>
          <a:bodyPr/>
          <a:lstStyle>
            <a:lvl1pPr>
              <a:defRPr/>
            </a:lvl1pPr>
          </a:lstStyle>
          <a:p>
            <a:fld id="{123C1E04-E7C4-4BE5-89D3-8BF6C7C45174}" type="slidenum">
              <a:rPr lang="zh-CN" altLang="en-US"/>
              <a:pPr/>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lvl1pPr>
              <a:defRPr/>
            </a:lvl1pPr>
          </a:lstStyle>
          <a:p>
            <a:fld id="{377E05AC-2730-4E85-ACF6-A73958FFC567}" type="datetimeFigureOut">
              <a:rPr lang="zh-CN" altLang="en-US"/>
              <a:pPr/>
              <a:t>2016/11/22</a:t>
            </a:fld>
            <a:endParaRPr lang="zh-CN" altLang="en-US"/>
          </a:p>
        </p:txBody>
      </p:sp>
      <p:sp>
        <p:nvSpPr>
          <p:cNvPr id="4" name="页脚占位符 3"/>
          <p:cNvSpPr>
            <a:spLocks noGrp="1"/>
          </p:cNvSpPr>
          <p:nvPr>
            <p:ph type="ftr" sz="quarter" idx="11"/>
          </p:nvPr>
        </p:nvSpPr>
        <p:spPr/>
        <p:txBody>
          <a:bodyPr/>
          <a:lstStyle>
            <a:lvl1pPr>
              <a:defRPr/>
            </a:lvl1pPr>
          </a:lstStyle>
          <a:p>
            <a:endParaRPr lang="zh-CN" altLang="en-US"/>
          </a:p>
        </p:txBody>
      </p:sp>
      <p:sp>
        <p:nvSpPr>
          <p:cNvPr id="5" name="灯片编号占位符 4"/>
          <p:cNvSpPr>
            <a:spLocks noGrp="1"/>
          </p:cNvSpPr>
          <p:nvPr>
            <p:ph type="sldNum" sz="quarter" idx="12"/>
          </p:nvPr>
        </p:nvSpPr>
        <p:spPr/>
        <p:txBody>
          <a:bodyPr/>
          <a:lstStyle>
            <a:lvl1pPr>
              <a:defRPr/>
            </a:lvl1pPr>
          </a:lstStyle>
          <a:p>
            <a:fld id="{77C3F132-3524-40C9-B492-B54FFE52F695}" type="slidenum">
              <a:rPr lang="zh-CN" altLang="en-US"/>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a:t>单击此处编辑母版标题样式</a:t>
            </a:r>
            <a:endParaRPr lang="en-US" dirty="0"/>
          </a:p>
        </p:txBody>
      </p:sp>
      <p:sp>
        <p:nvSpPr>
          <p:cNvPr id="3" name="KSO_BC1"/>
          <p:cNvSpPr>
            <a:spLocks noGrp="1"/>
          </p:cNvSpPr>
          <p:nvPr>
            <p:ph idx="1"/>
          </p:nvPr>
        </p:nvSpPr>
        <p:spPr>
          <a:xfrm>
            <a:off x="628650" y="862148"/>
            <a:ext cx="7886700" cy="3770574"/>
          </a:xfrm>
        </p:spPr>
        <p:txBody>
          <a:bodyPr/>
          <a:lstStyle/>
          <a:p>
            <a:pPr lvl="0"/>
            <a:r>
              <a:rPr lang="zh-CN" altLang="en-US"/>
              <a:t>单击此处编辑母版文本样式</a:t>
            </a:r>
          </a:p>
          <a:p>
            <a:pPr lvl="1"/>
            <a:r>
              <a:rPr lang="zh-CN" altLang="en-US"/>
              <a:t>第二级</a:t>
            </a:r>
          </a:p>
        </p:txBody>
      </p:sp>
      <p:sp>
        <p:nvSpPr>
          <p:cNvPr id="4" name="KSO_FD"/>
          <p:cNvSpPr>
            <a:spLocks noGrp="1"/>
          </p:cNvSpPr>
          <p:nvPr>
            <p:ph type="dt" sz="half" idx="10"/>
          </p:nvPr>
        </p:nvSpPr>
        <p:spPr/>
        <p:txBody>
          <a:bodyPr/>
          <a:lstStyle>
            <a:lvl1pPr>
              <a:defRPr/>
            </a:lvl1pPr>
          </a:lstStyle>
          <a:p>
            <a:pPr>
              <a:defRPr/>
            </a:pPr>
            <a:endParaRPr lang="zh-CN" altLang="en-US"/>
          </a:p>
        </p:txBody>
      </p:sp>
      <p:sp>
        <p:nvSpPr>
          <p:cNvPr id="5" name="KSO_FT"/>
          <p:cNvSpPr>
            <a:spLocks noGrp="1"/>
          </p:cNvSpPr>
          <p:nvPr>
            <p:ph type="ftr" sz="quarter" idx="11"/>
          </p:nvPr>
        </p:nvSpPr>
        <p:spPr/>
        <p:txBody>
          <a:bodyPr/>
          <a:lstStyle>
            <a:lvl1pPr>
              <a:defRPr/>
            </a:lvl1pPr>
          </a:lstStyle>
          <a:p>
            <a:pPr>
              <a:defRPr/>
            </a:pPr>
            <a:r>
              <a:rPr lang="en-US" altLang="zh-CN"/>
              <a:t>QQ:635719026      QQ</a:t>
            </a:r>
            <a:r>
              <a:rPr lang="zh-CN" altLang="en-US"/>
              <a:t>群：</a:t>
            </a:r>
            <a:r>
              <a:rPr lang="en-US" altLang="zh-CN"/>
              <a:t>112582559      </a:t>
            </a:r>
            <a:r>
              <a:rPr lang="zh-CN" altLang="en-US"/>
              <a:t>网络课堂：</a:t>
            </a:r>
            <a:r>
              <a:rPr lang="en-US" altLang="zh-CN"/>
              <a:t>duanhui.ke.qq.com</a:t>
            </a:r>
            <a:endParaRPr lang="zh-CN" altLang="en-US"/>
          </a:p>
        </p:txBody>
      </p:sp>
      <p:sp>
        <p:nvSpPr>
          <p:cNvPr id="6" name="KSO_FN"/>
          <p:cNvSpPr>
            <a:spLocks noGrp="1"/>
          </p:cNvSpPr>
          <p:nvPr>
            <p:ph type="sldNum" sz="quarter" idx="12"/>
          </p:nvPr>
        </p:nvSpPr>
        <p:spPr>
          <a:xfrm>
            <a:off x="8064500" y="4767263"/>
            <a:ext cx="476250" cy="274637"/>
          </a:xfrm>
        </p:spPr>
        <p:txBody>
          <a:bodyPr/>
          <a:lstStyle>
            <a:lvl1pPr algn="ctr">
              <a:defRPr smtClean="0"/>
            </a:lvl1pPr>
          </a:lstStyle>
          <a:p>
            <a:pPr>
              <a:defRPr/>
            </a:pPr>
            <a:fld id="{B54A2407-1537-49AF-82C7-4CFE1626C46C}" type="slidenum">
              <a:rPr lang="zh-CN" altLang="en-US"/>
              <a:pPr>
                <a:defRPr/>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fld id="{57604CDF-A48C-4EDF-863E-9883E1A7FC30}" type="datetimeFigureOut">
              <a:rPr lang="zh-CN" altLang="en-US"/>
              <a:pPr/>
              <a:t>2016/11/22</a:t>
            </a:fld>
            <a:endParaRPr lang="zh-CN" altLang="en-US"/>
          </a:p>
        </p:txBody>
      </p:sp>
      <p:sp>
        <p:nvSpPr>
          <p:cNvPr id="3" name="页脚占位符 2"/>
          <p:cNvSpPr>
            <a:spLocks noGrp="1"/>
          </p:cNvSpPr>
          <p:nvPr>
            <p:ph type="ftr" sz="quarter" idx="11"/>
          </p:nvPr>
        </p:nvSpPr>
        <p:spPr/>
        <p:txBody>
          <a:bodyPr/>
          <a:lstStyle>
            <a:lvl1pPr>
              <a:defRPr/>
            </a:lvl1pPr>
          </a:lstStyle>
          <a:p>
            <a:endParaRPr lang="zh-CN" altLang="en-US"/>
          </a:p>
        </p:txBody>
      </p:sp>
      <p:sp>
        <p:nvSpPr>
          <p:cNvPr id="4" name="灯片编号占位符 3"/>
          <p:cNvSpPr>
            <a:spLocks noGrp="1"/>
          </p:cNvSpPr>
          <p:nvPr>
            <p:ph type="sldNum" sz="quarter" idx="12"/>
          </p:nvPr>
        </p:nvSpPr>
        <p:spPr/>
        <p:txBody>
          <a:bodyPr/>
          <a:lstStyle>
            <a:lvl1pPr>
              <a:defRPr/>
            </a:lvl1pPr>
          </a:lstStyle>
          <a:p>
            <a:fld id="{A0A2A71A-6670-411A-B94E-D29577D18731}" type="slidenum">
              <a:rPr lang="zh-CN" altLang="en-US"/>
              <a:pPr/>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15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fld id="{817762BE-D4FE-44A3-AADA-8A938AC6F114}" type="datetimeFigureOut">
              <a:rPr lang="zh-CN" altLang="en-US"/>
              <a:pPr/>
              <a:t>2016/11/22</a:t>
            </a:fld>
            <a:endParaRPr lang="zh-CN" altLang="en-US"/>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lvl1pPr>
          </a:lstStyle>
          <a:p>
            <a:fld id="{EB7057DC-E178-4845-A98C-411366EC0C9F}" type="slidenum">
              <a:rPr lang="zh-CN" altLang="en-US"/>
              <a:pPr/>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15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0"/>
          </a:p>
        </p:txBody>
      </p:sp>
      <p:sp>
        <p:nvSpPr>
          <p:cNvPr id="4" name="文本占位符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fld id="{15275CB7-2360-4307-BA9B-C83E2C140A6D}" type="datetimeFigureOut">
              <a:rPr lang="zh-CN" altLang="en-US"/>
              <a:pPr/>
              <a:t>2016/11/22</a:t>
            </a:fld>
            <a:endParaRPr lang="zh-CN" altLang="en-US"/>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lvl1pPr>
          </a:lstStyle>
          <a:p>
            <a:fld id="{952DB82D-5EED-4BF7-B499-C175ABBC7749}" type="slidenum">
              <a:rPr lang="zh-CN" altLang="en-US"/>
              <a:pPr/>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fld id="{C9DB7E52-967E-4BA1-BCB8-7AD3D4F2DB40}" type="datetimeFigureOut">
              <a:rPr lang="zh-CN" altLang="en-US"/>
              <a:pPr/>
              <a:t>2016/11/22</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5D86AE42-253B-4067-A3E8-F29F749D2538}" type="slidenum">
              <a:rPr lang="zh-CN" altLang="en-US"/>
              <a:pPr/>
              <a:t>‹#›</a:t>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fld id="{0A2DA7A4-C9B3-4138-8D58-0093B1BA2708}" type="datetimeFigureOut">
              <a:rPr lang="zh-CN" altLang="en-US"/>
              <a:pPr/>
              <a:t>2016/11/22</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9789E00C-AEE4-4B25-89E4-836D87C59674}" type="slidenum">
              <a:rPr lang="zh-CN" altLang="en-US"/>
              <a:pPr/>
              <a:t>‹#›</a:t>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04813" y="30163"/>
            <a:ext cx="7951787" cy="654050"/>
          </a:xfrm>
        </p:spPr>
        <p:txBody>
          <a:bodyPr/>
          <a:lstStyle/>
          <a:p>
            <a:r>
              <a:rPr lang="zh-CN" altLang="en-US" smtClean="0"/>
              <a:t>单击此处编辑母版标题样式</a:t>
            </a: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pic>
        <p:nvPicPr>
          <p:cNvPr id="4" name="图片 11"/>
          <p:cNvPicPr>
            <a:picLocks noChangeAspect="1"/>
          </p:cNvPicPr>
          <p:nvPr/>
        </p:nvPicPr>
        <p:blipFill>
          <a:blip r:embed="rId2" cstate="print"/>
          <a:srcRect l="2" t="48973" r="1543" b="24631"/>
          <a:stretch>
            <a:fillRect/>
          </a:stretch>
        </p:blipFill>
        <p:spPr bwMode="auto">
          <a:xfrm>
            <a:off x="-25400" y="0"/>
            <a:ext cx="9169400" cy="1397000"/>
          </a:xfrm>
          <a:prstGeom prst="rect">
            <a:avLst/>
          </a:prstGeom>
          <a:noFill/>
          <a:ln w="9525">
            <a:noFill/>
            <a:miter lim="800000"/>
            <a:headEnd/>
            <a:tailEnd/>
          </a:ln>
        </p:spPr>
      </p:pic>
      <p:sp>
        <p:nvSpPr>
          <p:cNvPr id="2" name="KSO_ST1"/>
          <p:cNvSpPr>
            <a:spLocks noGrp="1"/>
          </p:cNvSpPr>
          <p:nvPr>
            <p:ph type="title"/>
          </p:nvPr>
        </p:nvSpPr>
        <p:spPr>
          <a:xfrm>
            <a:off x="1513119" y="1928957"/>
            <a:ext cx="5995988" cy="926306"/>
          </a:xfrm>
        </p:spPr>
        <p:txBody>
          <a:bodyPr>
            <a:normAutofit/>
          </a:bodyPr>
          <a:lstStyle>
            <a:lvl1pPr algn="ctr">
              <a:defRPr sz="4400"/>
            </a:lvl1pPr>
          </a:lstStyle>
          <a:p>
            <a:r>
              <a:rPr lang="en-US" altLang="zh-CN" dirty="0"/>
              <a:t>Click to edit Master title style</a:t>
            </a:r>
            <a:endParaRPr lang="en-US" dirty="0"/>
          </a:p>
        </p:txBody>
      </p:sp>
      <p:sp>
        <p:nvSpPr>
          <p:cNvPr id="3" name="KSO_ST2"/>
          <p:cNvSpPr>
            <a:spLocks noGrp="1"/>
          </p:cNvSpPr>
          <p:nvPr>
            <p:ph type="body" idx="1"/>
          </p:nvPr>
        </p:nvSpPr>
        <p:spPr>
          <a:xfrm>
            <a:off x="1513119" y="2888569"/>
            <a:ext cx="5995988" cy="311832"/>
          </a:xfrm>
          <a:blipFill dpi="0" rotWithShape="1">
            <a:blip r:embed="rId3" cstate="print"/>
            <a:srcRect/>
            <a:stretch>
              <a:fillRect t="-2000"/>
            </a:stretch>
          </a:blipFill>
        </p:spPr>
        <p:txBody>
          <a:bodyPr anchor="ctr">
            <a:normAutofit/>
          </a:bodyPr>
          <a:lstStyle>
            <a:lvl1pPr marL="0" indent="0" algn="ctr">
              <a:buNone/>
              <a:defRPr sz="1600">
                <a:solidFill>
                  <a:schemeClr val="accent4"/>
                </a:solidFill>
                <a:latin typeface="Britannic Bold" pitchFamily="34" charset="0"/>
                <a:ea typeface="华文中宋" pitchFamily="2"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dirty="0"/>
              <a:t>Click to edit Master text styles</a:t>
            </a:r>
          </a:p>
        </p:txBody>
      </p:sp>
      <p:sp>
        <p:nvSpPr>
          <p:cNvPr id="5" name="KSO_FD"/>
          <p:cNvSpPr>
            <a:spLocks noGrp="1"/>
          </p:cNvSpPr>
          <p:nvPr>
            <p:ph type="dt" sz="half" idx="10"/>
          </p:nvPr>
        </p:nvSpPr>
        <p:spPr/>
        <p:txBody>
          <a:bodyPr/>
          <a:lstStyle>
            <a:lvl1pPr>
              <a:defRPr/>
            </a:lvl1pPr>
          </a:lstStyle>
          <a:p>
            <a:pPr>
              <a:defRPr/>
            </a:pPr>
            <a:endParaRPr lang="zh-CN" altLang="en-US"/>
          </a:p>
        </p:txBody>
      </p:sp>
      <p:sp>
        <p:nvSpPr>
          <p:cNvPr id="6" name="KSO_FT"/>
          <p:cNvSpPr>
            <a:spLocks noGrp="1"/>
          </p:cNvSpPr>
          <p:nvPr>
            <p:ph type="ftr" sz="quarter" idx="11"/>
          </p:nvPr>
        </p:nvSpPr>
        <p:spPr/>
        <p:txBody>
          <a:bodyPr/>
          <a:lstStyle>
            <a:lvl1pPr>
              <a:defRPr/>
            </a:lvl1pPr>
          </a:lstStyle>
          <a:p>
            <a:pPr>
              <a:defRPr/>
            </a:pPr>
            <a:r>
              <a:rPr lang="en-US" altLang="zh-CN"/>
              <a:t>QQ:635719026      QQ</a:t>
            </a:r>
            <a:r>
              <a:rPr lang="zh-CN" altLang="en-US"/>
              <a:t>群：</a:t>
            </a:r>
            <a:r>
              <a:rPr lang="en-US" altLang="zh-CN"/>
              <a:t>112582559      </a:t>
            </a:r>
            <a:r>
              <a:rPr lang="zh-CN" altLang="en-US"/>
              <a:t>网络课堂：</a:t>
            </a:r>
            <a:r>
              <a:rPr lang="en-US" altLang="zh-CN"/>
              <a:t>duanhui.ke.qq.com</a:t>
            </a:r>
            <a:endParaRPr lang="zh-CN" altLang="en-US"/>
          </a:p>
        </p:txBody>
      </p:sp>
      <p:sp>
        <p:nvSpPr>
          <p:cNvPr id="7" name="KSO_FN"/>
          <p:cNvSpPr>
            <a:spLocks noGrp="1"/>
          </p:cNvSpPr>
          <p:nvPr>
            <p:ph type="sldNum" sz="quarter" idx="12"/>
          </p:nvPr>
        </p:nvSpPr>
        <p:spPr>
          <a:xfrm>
            <a:off x="8064500" y="4767263"/>
            <a:ext cx="476250" cy="274637"/>
          </a:xfrm>
        </p:spPr>
        <p:txBody>
          <a:bodyPr/>
          <a:lstStyle>
            <a:lvl1pPr>
              <a:defRPr/>
            </a:lvl1pPr>
          </a:lstStyle>
          <a:p>
            <a:pPr>
              <a:defRPr/>
            </a:pPr>
            <a:fld id="{142220E1-B789-4067-B347-D9669B41CC4D}"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KSO_节标题">
    <p:spTree>
      <p:nvGrpSpPr>
        <p:cNvPr id="1" name=""/>
        <p:cNvGrpSpPr/>
        <p:nvPr/>
      </p:nvGrpSpPr>
      <p:grpSpPr>
        <a:xfrm>
          <a:off x="0" y="0"/>
          <a:ext cx="0" cy="0"/>
          <a:chOff x="0" y="0"/>
          <a:chExt cx="0" cy="0"/>
        </a:xfrm>
      </p:grpSpPr>
      <p:pic>
        <p:nvPicPr>
          <p:cNvPr id="5" name="图片 11"/>
          <p:cNvPicPr>
            <a:picLocks noChangeAspect="1"/>
          </p:cNvPicPr>
          <p:nvPr/>
        </p:nvPicPr>
        <p:blipFill>
          <a:blip r:embed="rId2" cstate="print"/>
          <a:srcRect l="2" t="48973" r="1543" b="24631"/>
          <a:stretch>
            <a:fillRect/>
          </a:stretch>
        </p:blipFill>
        <p:spPr bwMode="auto">
          <a:xfrm>
            <a:off x="-25400" y="0"/>
            <a:ext cx="9169400" cy="1397000"/>
          </a:xfrm>
          <a:prstGeom prst="rect">
            <a:avLst/>
          </a:prstGeom>
          <a:noFill/>
          <a:ln w="9525">
            <a:noFill/>
            <a:miter lim="800000"/>
            <a:headEnd/>
            <a:tailEnd/>
          </a:ln>
        </p:spPr>
      </p:pic>
      <p:sp>
        <p:nvSpPr>
          <p:cNvPr id="2" name="KSO_ST1"/>
          <p:cNvSpPr>
            <a:spLocks noGrp="1"/>
          </p:cNvSpPr>
          <p:nvPr>
            <p:ph type="title"/>
          </p:nvPr>
        </p:nvSpPr>
        <p:spPr>
          <a:xfrm>
            <a:off x="1513119" y="1928957"/>
            <a:ext cx="5995988" cy="926306"/>
          </a:xfrm>
        </p:spPr>
        <p:txBody>
          <a:bodyPr>
            <a:normAutofit/>
          </a:bodyPr>
          <a:lstStyle>
            <a:lvl1pPr algn="ctr">
              <a:defRPr sz="4400"/>
            </a:lvl1pPr>
          </a:lstStyle>
          <a:p>
            <a:r>
              <a:rPr lang="en-US" altLang="zh-CN" dirty="0"/>
              <a:t>Click to edit Master title style</a:t>
            </a:r>
            <a:endParaRPr lang="en-US" dirty="0"/>
          </a:p>
        </p:txBody>
      </p:sp>
      <p:sp>
        <p:nvSpPr>
          <p:cNvPr id="3" name="KSO_ST2"/>
          <p:cNvSpPr>
            <a:spLocks noGrp="1"/>
          </p:cNvSpPr>
          <p:nvPr>
            <p:ph type="body" idx="1"/>
          </p:nvPr>
        </p:nvSpPr>
        <p:spPr>
          <a:xfrm>
            <a:off x="1513119" y="2888569"/>
            <a:ext cx="5995988" cy="311832"/>
          </a:xfrm>
          <a:blipFill dpi="0" rotWithShape="1">
            <a:blip r:embed="rId3" cstate="print"/>
            <a:srcRect/>
            <a:stretch>
              <a:fillRect t="-2000"/>
            </a:stretch>
          </a:blipFill>
        </p:spPr>
        <p:txBody>
          <a:bodyPr anchor="ctr">
            <a:normAutofit/>
          </a:bodyPr>
          <a:lstStyle>
            <a:lvl1pPr marL="0" indent="0" algn="ctr">
              <a:buNone/>
              <a:defRPr sz="1600">
                <a:solidFill>
                  <a:schemeClr val="accent4"/>
                </a:solidFill>
                <a:latin typeface="Britannic Bold" pitchFamily="34" charset="0"/>
                <a:ea typeface="华文中宋" pitchFamily="2"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dirty="0"/>
              <a:t>Click to edit Master text styles</a:t>
            </a:r>
          </a:p>
        </p:txBody>
      </p:sp>
      <p:sp>
        <p:nvSpPr>
          <p:cNvPr id="8" name="文本占位符 7"/>
          <p:cNvSpPr>
            <a:spLocks noGrp="1"/>
          </p:cNvSpPr>
          <p:nvPr>
            <p:ph type="body" sz="quarter" idx="13"/>
          </p:nvPr>
        </p:nvSpPr>
        <p:spPr>
          <a:xfrm>
            <a:off x="9213128" y="-32389"/>
            <a:ext cx="36000" cy="27000"/>
          </a:xfrm>
        </p:spPr>
        <p:txBody>
          <a:bodyPr>
            <a:normAutofit/>
          </a:bodyPr>
          <a:lstStyle>
            <a:lvl1pPr marL="0" indent="0">
              <a:buNone/>
              <a:defRPr sz="100">
                <a:solidFill>
                  <a:schemeClr val="bg1"/>
                </a:solidFill>
              </a:defRPr>
            </a:lvl1pPr>
          </a:lstStyle>
          <a:p>
            <a:pPr lvl="0"/>
            <a:r>
              <a:rPr lang="en-US" altLang="zh-CN" dirty="0"/>
              <a:t>Click to edit Master text styles</a:t>
            </a:r>
          </a:p>
        </p:txBody>
      </p:sp>
      <p:sp>
        <p:nvSpPr>
          <p:cNvPr id="6" name="KSO_FD"/>
          <p:cNvSpPr>
            <a:spLocks noGrp="1"/>
          </p:cNvSpPr>
          <p:nvPr>
            <p:ph type="dt" sz="half" idx="14"/>
          </p:nvPr>
        </p:nvSpPr>
        <p:spPr/>
        <p:txBody>
          <a:bodyPr/>
          <a:lstStyle>
            <a:lvl1pPr>
              <a:defRPr/>
            </a:lvl1pPr>
          </a:lstStyle>
          <a:p>
            <a:pPr>
              <a:defRPr/>
            </a:pPr>
            <a:endParaRPr lang="zh-CN" altLang="en-US"/>
          </a:p>
        </p:txBody>
      </p:sp>
      <p:sp>
        <p:nvSpPr>
          <p:cNvPr id="7" name="KSO_FT"/>
          <p:cNvSpPr>
            <a:spLocks noGrp="1"/>
          </p:cNvSpPr>
          <p:nvPr>
            <p:ph type="ftr" sz="quarter" idx="15"/>
          </p:nvPr>
        </p:nvSpPr>
        <p:spPr/>
        <p:txBody>
          <a:bodyPr/>
          <a:lstStyle>
            <a:lvl1pPr>
              <a:defRPr/>
            </a:lvl1pPr>
          </a:lstStyle>
          <a:p>
            <a:pPr>
              <a:defRPr/>
            </a:pPr>
            <a:r>
              <a:rPr lang="en-US" altLang="zh-CN"/>
              <a:t>QQ:635719026      QQ</a:t>
            </a:r>
            <a:r>
              <a:rPr lang="zh-CN" altLang="en-US"/>
              <a:t>群：</a:t>
            </a:r>
            <a:r>
              <a:rPr lang="en-US" altLang="zh-CN"/>
              <a:t>112582559      </a:t>
            </a:r>
            <a:r>
              <a:rPr lang="zh-CN" altLang="en-US"/>
              <a:t>网络课堂：</a:t>
            </a:r>
            <a:r>
              <a:rPr lang="en-US" altLang="zh-CN"/>
              <a:t>duanhui.ke.qq.com</a:t>
            </a:r>
            <a:endParaRPr lang="zh-CN" altLang="en-US"/>
          </a:p>
        </p:txBody>
      </p:sp>
      <p:sp>
        <p:nvSpPr>
          <p:cNvPr id="9" name="KSO_FN"/>
          <p:cNvSpPr>
            <a:spLocks noGrp="1"/>
          </p:cNvSpPr>
          <p:nvPr>
            <p:ph type="sldNum" sz="quarter" idx="16"/>
          </p:nvPr>
        </p:nvSpPr>
        <p:spPr>
          <a:xfrm>
            <a:off x="8064500" y="4767263"/>
            <a:ext cx="476250" cy="274637"/>
          </a:xfrm>
        </p:spPr>
        <p:txBody>
          <a:bodyPr/>
          <a:lstStyle>
            <a:lvl1pPr>
              <a:defRPr/>
            </a:lvl1pPr>
          </a:lstStyle>
          <a:p>
            <a:pPr>
              <a:defRPr/>
            </a:pPr>
            <a:fld id="{71EB2A1A-CFCD-452A-8C4C-D8FFEA6D7949}"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a:t>单击此处编辑母版标题样式</a:t>
            </a:r>
            <a:endParaRPr lang="en-US" dirty="0"/>
          </a:p>
        </p:txBody>
      </p:sp>
      <p:sp>
        <p:nvSpPr>
          <p:cNvPr id="3" name="KSO_BC1"/>
          <p:cNvSpPr>
            <a:spLocks noGrp="1"/>
          </p:cNvSpPr>
          <p:nvPr>
            <p:ph sz="half" idx="1"/>
          </p:nvPr>
        </p:nvSpPr>
        <p:spPr>
          <a:xfrm>
            <a:off x="1049867" y="933451"/>
            <a:ext cx="3810000" cy="3699272"/>
          </a:xfrm>
        </p:spPr>
        <p:txBody>
          <a:bodyPr/>
          <a:lstStyle/>
          <a:p>
            <a:pPr lvl="0"/>
            <a:r>
              <a:rPr lang="zh-CN" altLang="en-US"/>
              <a:t>单击此处编辑母版文本样式</a:t>
            </a:r>
          </a:p>
          <a:p>
            <a:pPr lvl="1"/>
            <a:r>
              <a:rPr lang="zh-CN" altLang="en-US"/>
              <a:t>第二级</a:t>
            </a:r>
          </a:p>
        </p:txBody>
      </p:sp>
      <p:sp>
        <p:nvSpPr>
          <p:cNvPr id="4" name="KSO_BC2"/>
          <p:cNvSpPr>
            <a:spLocks noGrp="1"/>
          </p:cNvSpPr>
          <p:nvPr>
            <p:ph sz="half" idx="2"/>
          </p:nvPr>
        </p:nvSpPr>
        <p:spPr>
          <a:xfrm>
            <a:off x="4889500" y="933451"/>
            <a:ext cx="3820587" cy="3699272"/>
          </a:xfrm>
        </p:spPr>
        <p:txBody>
          <a:bodyPr/>
          <a:lstStyle/>
          <a:p>
            <a:pPr lvl="0"/>
            <a:r>
              <a:rPr lang="zh-CN" altLang="en-US"/>
              <a:t>单击此处编辑母版文本样式</a:t>
            </a:r>
          </a:p>
          <a:p>
            <a:pPr lvl="1"/>
            <a:r>
              <a:rPr lang="zh-CN" altLang="en-US"/>
              <a:t>第二级</a:t>
            </a:r>
          </a:p>
        </p:txBody>
      </p:sp>
      <p:sp>
        <p:nvSpPr>
          <p:cNvPr id="5" name="KSO_FD"/>
          <p:cNvSpPr>
            <a:spLocks noGrp="1"/>
          </p:cNvSpPr>
          <p:nvPr>
            <p:ph type="dt" sz="half" idx="10"/>
          </p:nvPr>
        </p:nvSpPr>
        <p:spPr/>
        <p:txBody>
          <a:bodyPr/>
          <a:lstStyle>
            <a:lvl1pPr>
              <a:defRPr/>
            </a:lvl1pPr>
          </a:lstStyle>
          <a:p>
            <a:pPr>
              <a:defRPr/>
            </a:pPr>
            <a:endParaRPr lang="zh-CN" altLang="en-US"/>
          </a:p>
        </p:txBody>
      </p:sp>
      <p:sp>
        <p:nvSpPr>
          <p:cNvPr id="6" name="KSO_FT"/>
          <p:cNvSpPr>
            <a:spLocks noGrp="1"/>
          </p:cNvSpPr>
          <p:nvPr>
            <p:ph type="ftr" sz="quarter" idx="11"/>
          </p:nvPr>
        </p:nvSpPr>
        <p:spPr/>
        <p:txBody>
          <a:bodyPr/>
          <a:lstStyle>
            <a:lvl1pPr>
              <a:defRPr/>
            </a:lvl1pPr>
          </a:lstStyle>
          <a:p>
            <a:pPr>
              <a:defRPr/>
            </a:pPr>
            <a:r>
              <a:rPr lang="en-US" altLang="zh-CN"/>
              <a:t>QQ:635719026      QQ</a:t>
            </a:r>
            <a:r>
              <a:rPr lang="zh-CN" altLang="en-US"/>
              <a:t>群：</a:t>
            </a:r>
            <a:r>
              <a:rPr lang="en-US" altLang="zh-CN"/>
              <a:t>112582559      </a:t>
            </a:r>
            <a:r>
              <a:rPr lang="zh-CN" altLang="en-US"/>
              <a:t>网络课堂：</a:t>
            </a:r>
            <a:r>
              <a:rPr lang="en-US" altLang="zh-CN"/>
              <a:t>duanhui.ke.qq.com</a:t>
            </a:r>
            <a:endParaRPr lang="zh-CN" altLang="en-US"/>
          </a:p>
        </p:txBody>
      </p:sp>
      <p:sp>
        <p:nvSpPr>
          <p:cNvPr id="7" name="KSO_FN"/>
          <p:cNvSpPr>
            <a:spLocks noGrp="1"/>
          </p:cNvSpPr>
          <p:nvPr>
            <p:ph type="sldNum" sz="quarter" idx="12"/>
          </p:nvPr>
        </p:nvSpPr>
        <p:spPr>
          <a:xfrm>
            <a:off x="8064500" y="4767263"/>
            <a:ext cx="476250" cy="274637"/>
          </a:xfrm>
        </p:spPr>
        <p:txBody>
          <a:bodyPr/>
          <a:lstStyle>
            <a:lvl1pPr>
              <a:defRPr/>
            </a:lvl1pPr>
          </a:lstStyle>
          <a:p>
            <a:pPr>
              <a:defRPr/>
            </a:pPr>
            <a:fld id="{A4535E34-0115-4E6E-941A-34568BB082AF}"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606861" y="88899"/>
            <a:ext cx="8104415" cy="537767"/>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06861" y="966954"/>
            <a:ext cx="3868340" cy="617934"/>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KSO_BC1"/>
          <p:cNvSpPr>
            <a:spLocks noGrp="1"/>
          </p:cNvSpPr>
          <p:nvPr>
            <p:ph sz="half" idx="2"/>
          </p:nvPr>
        </p:nvSpPr>
        <p:spPr>
          <a:xfrm>
            <a:off x="606861" y="1584888"/>
            <a:ext cx="3868340" cy="2763441"/>
          </a:xfrm>
        </p:spPr>
        <p:txBody>
          <a:bodyPr/>
          <a:lstStyle/>
          <a:p>
            <a:pPr lvl="0"/>
            <a:r>
              <a:rPr lang="zh-CN" altLang="en-US"/>
              <a:t>单击此处编辑母版文本样式</a:t>
            </a:r>
          </a:p>
          <a:p>
            <a:pPr lvl="1"/>
            <a:r>
              <a:rPr lang="zh-CN" altLang="en-US"/>
              <a:t>第二级</a:t>
            </a:r>
          </a:p>
        </p:txBody>
      </p:sp>
      <p:sp>
        <p:nvSpPr>
          <p:cNvPr id="5" name="Text Placeholder 4"/>
          <p:cNvSpPr>
            <a:spLocks noGrp="1"/>
          </p:cNvSpPr>
          <p:nvPr>
            <p:ph type="body" sz="quarter" idx="3"/>
          </p:nvPr>
        </p:nvSpPr>
        <p:spPr>
          <a:xfrm>
            <a:off x="4823885" y="966954"/>
            <a:ext cx="3887391" cy="617934"/>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KSO_BC2"/>
          <p:cNvSpPr>
            <a:spLocks noGrp="1"/>
          </p:cNvSpPr>
          <p:nvPr>
            <p:ph sz="quarter" idx="4"/>
          </p:nvPr>
        </p:nvSpPr>
        <p:spPr>
          <a:xfrm>
            <a:off x="4823885" y="1584888"/>
            <a:ext cx="3887391" cy="2763441"/>
          </a:xfrm>
        </p:spPr>
        <p:txBody>
          <a:bodyPr/>
          <a:lstStyle/>
          <a:p>
            <a:pPr lvl="0"/>
            <a:r>
              <a:rPr lang="zh-CN" altLang="en-US"/>
              <a:t>单击此处编辑母版文本样式</a:t>
            </a:r>
          </a:p>
          <a:p>
            <a:pPr lvl="1"/>
            <a:r>
              <a:rPr lang="zh-CN" altLang="en-US"/>
              <a:t>第二级</a:t>
            </a:r>
          </a:p>
        </p:txBody>
      </p:sp>
      <p:sp>
        <p:nvSpPr>
          <p:cNvPr id="7" name="KSO_FD"/>
          <p:cNvSpPr>
            <a:spLocks noGrp="1"/>
          </p:cNvSpPr>
          <p:nvPr>
            <p:ph type="dt" sz="half" idx="10"/>
          </p:nvPr>
        </p:nvSpPr>
        <p:spPr/>
        <p:txBody>
          <a:bodyPr/>
          <a:lstStyle>
            <a:lvl1pPr>
              <a:defRPr/>
            </a:lvl1pPr>
          </a:lstStyle>
          <a:p>
            <a:pPr>
              <a:defRPr/>
            </a:pPr>
            <a:endParaRPr lang="zh-CN" altLang="en-US"/>
          </a:p>
        </p:txBody>
      </p:sp>
      <p:sp>
        <p:nvSpPr>
          <p:cNvPr id="8" name="KSO_FT"/>
          <p:cNvSpPr>
            <a:spLocks noGrp="1"/>
          </p:cNvSpPr>
          <p:nvPr>
            <p:ph type="ftr" sz="quarter" idx="11"/>
          </p:nvPr>
        </p:nvSpPr>
        <p:spPr/>
        <p:txBody>
          <a:bodyPr/>
          <a:lstStyle>
            <a:lvl1pPr>
              <a:defRPr/>
            </a:lvl1pPr>
          </a:lstStyle>
          <a:p>
            <a:pPr>
              <a:defRPr/>
            </a:pPr>
            <a:r>
              <a:rPr lang="en-US" altLang="zh-CN"/>
              <a:t>QQ:635719026      QQ</a:t>
            </a:r>
            <a:r>
              <a:rPr lang="zh-CN" altLang="en-US"/>
              <a:t>群：</a:t>
            </a:r>
            <a:r>
              <a:rPr lang="en-US" altLang="zh-CN"/>
              <a:t>112582559      </a:t>
            </a:r>
            <a:r>
              <a:rPr lang="zh-CN" altLang="en-US"/>
              <a:t>网络课堂：</a:t>
            </a:r>
            <a:r>
              <a:rPr lang="en-US" altLang="zh-CN"/>
              <a:t>duanhui.ke.qq.com</a:t>
            </a:r>
            <a:endParaRPr lang="zh-CN" altLang="en-US"/>
          </a:p>
        </p:txBody>
      </p:sp>
      <p:sp>
        <p:nvSpPr>
          <p:cNvPr id="9" name="KSO_FN"/>
          <p:cNvSpPr>
            <a:spLocks noGrp="1"/>
          </p:cNvSpPr>
          <p:nvPr>
            <p:ph type="sldNum" sz="quarter" idx="12"/>
          </p:nvPr>
        </p:nvSpPr>
        <p:spPr>
          <a:xfrm>
            <a:off x="8064500" y="4767263"/>
            <a:ext cx="476250" cy="274637"/>
          </a:xfrm>
        </p:spPr>
        <p:txBody>
          <a:bodyPr/>
          <a:lstStyle>
            <a:lvl1pPr>
              <a:defRPr/>
            </a:lvl1pPr>
          </a:lstStyle>
          <a:p>
            <a:pPr>
              <a:defRPr/>
            </a:pPr>
            <a:fld id="{BDA3067C-EC72-4AA2-B675-7E1875746606}"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a:t>单击此处编辑母版标题样式</a:t>
            </a:r>
            <a:endParaRPr lang="en-US" dirty="0"/>
          </a:p>
        </p:txBody>
      </p:sp>
      <p:sp>
        <p:nvSpPr>
          <p:cNvPr id="3" name="KSO_FD"/>
          <p:cNvSpPr>
            <a:spLocks noGrp="1"/>
          </p:cNvSpPr>
          <p:nvPr>
            <p:ph type="dt" sz="half" idx="10"/>
          </p:nvPr>
        </p:nvSpPr>
        <p:spPr/>
        <p:txBody>
          <a:bodyPr/>
          <a:lstStyle>
            <a:lvl1pPr>
              <a:defRPr/>
            </a:lvl1pPr>
          </a:lstStyle>
          <a:p>
            <a:pPr>
              <a:defRPr/>
            </a:pPr>
            <a:endParaRPr lang="zh-CN" altLang="en-US"/>
          </a:p>
        </p:txBody>
      </p:sp>
      <p:sp>
        <p:nvSpPr>
          <p:cNvPr id="4" name="KSO_FT"/>
          <p:cNvSpPr>
            <a:spLocks noGrp="1"/>
          </p:cNvSpPr>
          <p:nvPr>
            <p:ph type="ftr" sz="quarter" idx="11"/>
          </p:nvPr>
        </p:nvSpPr>
        <p:spPr/>
        <p:txBody>
          <a:bodyPr/>
          <a:lstStyle>
            <a:lvl1pPr>
              <a:defRPr/>
            </a:lvl1pPr>
          </a:lstStyle>
          <a:p>
            <a:pPr>
              <a:defRPr/>
            </a:pPr>
            <a:r>
              <a:rPr lang="en-US" altLang="zh-CN"/>
              <a:t>QQ:635719026      QQ</a:t>
            </a:r>
            <a:r>
              <a:rPr lang="zh-CN" altLang="en-US"/>
              <a:t>群：</a:t>
            </a:r>
            <a:r>
              <a:rPr lang="en-US" altLang="zh-CN"/>
              <a:t>112582559      </a:t>
            </a:r>
            <a:r>
              <a:rPr lang="zh-CN" altLang="en-US"/>
              <a:t>网络课堂：</a:t>
            </a:r>
            <a:r>
              <a:rPr lang="en-US" altLang="zh-CN"/>
              <a:t>duanhui.ke.qq.com</a:t>
            </a:r>
            <a:endParaRPr lang="zh-CN" altLang="en-US"/>
          </a:p>
        </p:txBody>
      </p:sp>
      <p:sp>
        <p:nvSpPr>
          <p:cNvPr id="5" name="KSO_FN"/>
          <p:cNvSpPr>
            <a:spLocks noGrp="1"/>
          </p:cNvSpPr>
          <p:nvPr>
            <p:ph type="sldNum" sz="quarter" idx="12"/>
          </p:nvPr>
        </p:nvSpPr>
        <p:spPr>
          <a:xfrm>
            <a:off x="8064500" y="4767263"/>
            <a:ext cx="476250" cy="274637"/>
          </a:xfrm>
        </p:spPr>
        <p:txBody>
          <a:bodyPr/>
          <a:lstStyle>
            <a:lvl1pPr>
              <a:defRPr/>
            </a:lvl1pPr>
          </a:lstStyle>
          <a:p>
            <a:pPr>
              <a:defRPr/>
            </a:pPr>
            <a:fld id="{4914894C-7FA6-4551-9D04-88E7688C97B5}"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KSO_FD"/>
          <p:cNvSpPr>
            <a:spLocks noGrp="1"/>
          </p:cNvSpPr>
          <p:nvPr>
            <p:ph type="dt" sz="half" idx="10"/>
          </p:nvPr>
        </p:nvSpPr>
        <p:spPr/>
        <p:txBody>
          <a:bodyPr/>
          <a:lstStyle>
            <a:lvl1pPr>
              <a:defRPr/>
            </a:lvl1pPr>
          </a:lstStyle>
          <a:p>
            <a:pPr>
              <a:defRPr/>
            </a:pPr>
            <a:endParaRPr lang="zh-CN" altLang="en-US"/>
          </a:p>
        </p:txBody>
      </p:sp>
      <p:sp>
        <p:nvSpPr>
          <p:cNvPr id="3" name="KSO_FT"/>
          <p:cNvSpPr>
            <a:spLocks noGrp="1"/>
          </p:cNvSpPr>
          <p:nvPr>
            <p:ph type="ftr" sz="quarter" idx="11"/>
          </p:nvPr>
        </p:nvSpPr>
        <p:spPr/>
        <p:txBody>
          <a:bodyPr/>
          <a:lstStyle>
            <a:lvl1pPr>
              <a:defRPr/>
            </a:lvl1pPr>
          </a:lstStyle>
          <a:p>
            <a:pPr>
              <a:defRPr/>
            </a:pPr>
            <a:r>
              <a:rPr lang="en-US" altLang="zh-CN"/>
              <a:t>QQ:635719026      QQ</a:t>
            </a:r>
            <a:r>
              <a:rPr lang="zh-CN" altLang="en-US"/>
              <a:t>群：</a:t>
            </a:r>
            <a:r>
              <a:rPr lang="en-US" altLang="zh-CN"/>
              <a:t>112582559      </a:t>
            </a:r>
            <a:r>
              <a:rPr lang="zh-CN" altLang="en-US"/>
              <a:t>网络课堂：</a:t>
            </a:r>
            <a:r>
              <a:rPr lang="en-US" altLang="zh-CN"/>
              <a:t>duanhui.ke.qq.com</a:t>
            </a:r>
            <a:endParaRPr lang="zh-CN" altLang="en-US"/>
          </a:p>
        </p:txBody>
      </p:sp>
      <p:sp>
        <p:nvSpPr>
          <p:cNvPr id="4" name="KSO_FN"/>
          <p:cNvSpPr>
            <a:spLocks noGrp="1"/>
          </p:cNvSpPr>
          <p:nvPr>
            <p:ph type="sldNum" sz="quarter" idx="12"/>
          </p:nvPr>
        </p:nvSpPr>
        <p:spPr>
          <a:xfrm>
            <a:off x="8064500" y="4767263"/>
            <a:ext cx="476250" cy="274637"/>
          </a:xfrm>
        </p:spPr>
        <p:txBody>
          <a:bodyPr/>
          <a:lstStyle>
            <a:lvl1pPr>
              <a:defRPr/>
            </a:lvl1pPr>
          </a:lstStyle>
          <a:p>
            <a:pPr>
              <a:defRPr/>
            </a:pPr>
            <a:fld id="{126372D3-89DC-4EA0-B8E9-032BE1728ED0}"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KSO_BT1"/>
          <p:cNvSpPr>
            <a:spLocks noGrp="1"/>
          </p:cNvSpPr>
          <p:nvPr>
            <p:ph type="title"/>
          </p:nvPr>
        </p:nvSpPr>
        <p:spPr>
          <a:xfrm>
            <a:off x="858442" y="400052"/>
            <a:ext cx="2949178" cy="1200150"/>
          </a:xfrm>
        </p:spPr>
        <p:txBody>
          <a:bodyPr/>
          <a:lstStyle>
            <a:lvl1pPr>
              <a:defRPr sz="3200"/>
            </a:lvl1pPr>
          </a:lstStyle>
          <a:p>
            <a:r>
              <a:rPr lang="zh-CN" altLang="en-US"/>
              <a:t>单击此处编辑母版标题样式</a:t>
            </a:r>
            <a:endParaRPr lang="en-US" dirty="0"/>
          </a:p>
        </p:txBody>
      </p:sp>
      <p:sp>
        <p:nvSpPr>
          <p:cNvPr id="3" name="KSO_BC1"/>
          <p:cNvSpPr>
            <a:spLocks noGrp="1"/>
          </p:cNvSpPr>
          <p:nvPr>
            <p:ph idx="1"/>
          </p:nvPr>
        </p:nvSpPr>
        <p:spPr>
          <a:xfrm>
            <a:off x="4115992" y="797721"/>
            <a:ext cx="4629150" cy="3655219"/>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p:txBody>
      </p:sp>
      <p:sp>
        <p:nvSpPr>
          <p:cNvPr id="4" name="KSO_BC2"/>
          <p:cNvSpPr>
            <a:spLocks noGrp="1"/>
          </p:cNvSpPr>
          <p:nvPr>
            <p:ph type="body" sz="half" idx="2"/>
          </p:nvPr>
        </p:nvSpPr>
        <p:spPr>
          <a:xfrm>
            <a:off x="858442" y="1600202"/>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KSO_FD"/>
          <p:cNvSpPr>
            <a:spLocks noGrp="1"/>
          </p:cNvSpPr>
          <p:nvPr>
            <p:ph type="dt" sz="half" idx="10"/>
          </p:nvPr>
        </p:nvSpPr>
        <p:spPr/>
        <p:txBody>
          <a:bodyPr/>
          <a:lstStyle>
            <a:lvl1pPr>
              <a:defRPr/>
            </a:lvl1pPr>
          </a:lstStyle>
          <a:p>
            <a:pPr>
              <a:defRPr/>
            </a:pPr>
            <a:endParaRPr lang="zh-CN" altLang="en-US"/>
          </a:p>
        </p:txBody>
      </p:sp>
      <p:sp>
        <p:nvSpPr>
          <p:cNvPr id="6" name="KSO_FT"/>
          <p:cNvSpPr>
            <a:spLocks noGrp="1"/>
          </p:cNvSpPr>
          <p:nvPr>
            <p:ph type="ftr" sz="quarter" idx="11"/>
          </p:nvPr>
        </p:nvSpPr>
        <p:spPr/>
        <p:txBody>
          <a:bodyPr/>
          <a:lstStyle>
            <a:lvl1pPr>
              <a:defRPr/>
            </a:lvl1pPr>
          </a:lstStyle>
          <a:p>
            <a:pPr>
              <a:defRPr/>
            </a:pPr>
            <a:r>
              <a:rPr lang="en-US" altLang="zh-CN"/>
              <a:t>QQ:635719026      QQ</a:t>
            </a:r>
            <a:r>
              <a:rPr lang="zh-CN" altLang="en-US"/>
              <a:t>群：</a:t>
            </a:r>
            <a:r>
              <a:rPr lang="en-US" altLang="zh-CN"/>
              <a:t>112582559      </a:t>
            </a:r>
            <a:r>
              <a:rPr lang="zh-CN" altLang="en-US"/>
              <a:t>网络课堂：</a:t>
            </a:r>
            <a:r>
              <a:rPr lang="en-US" altLang="zh-CN"/>
              <a:t>duanhui.ke.qq.com</a:t>
            </a:r>
            <a:endParaRPr lang="zh-CN" altLang="en-US"/>
          </a:p>
        </p:txBody>
      </p:sp>
      <p:sp>
        <p:nvSpPr>
          <p:cNvPr id="7" name="KSO_FN"/>
          <p:cNvSpPr>
            <a:spLocks noGrp="1"/>
          </p:cNvSpPr>
          <p:nvPr>
            <p:ph type="sldNum" sz="quarter" idx="12"/>
          </p:nvPr>
        </p:nvSpPr>
        <p:spPr>
          <a:xfrm>
            <a:off x="8064500" y="4767263"/>
            <a:ext cx="476250" cy="274637"/>
          </a:xfrm>
        </p:spPr>
        <p:txBody>
          <a:bodyPr/>
          <a:lstStyle>
            <a:lvl1pPr>
              <a:defRPr/>
            </a:lvl1pPr>
          </a:lstStyle>
          <a:p>
            <a:pPr>
              <a:defRPr/>
            </a:pPr>
            <a:fld id="{8D01DC81-1B9B-4D12-A184-32EBA5A0799F}"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1026" name="图片 6"/>
          <p:cNvPicPr>
            <a:picLocks noChangeAspect="1"/>
          </p:cNvPicPr>
          <p:nvPr/>
        </p:nvPicPr>
        <p:blipFill>
          <a:blip r:embed="rId15" cstate="print"/>
          <a:srcRect l="377" t="-1599" r="1167" b="45412"/>
          <a:stretch>
            <a:fillRect/>
          </a:stretch>
        </p:blipFill>
        <p:spPr bwMode="auto">
          <a:xfrm>
            <a:off x="0" y="2168525"/>
            <a:ext cx="9144000" cy="2974975"/>
          </a:xfrm>
          <a:prstGeom prst="rect">
            <a:avLst/>
          </a:prstGeom>
          <a:noFill/>
          <a:ln w="9525">
            <a:noFill/>
            <a:miter lim="800000"/>
            <a:headEnd/>
            <a:tailEnd/>
          </a:ln>
        </p:spPr>
      </p:pic>
      <p:sp>
        <p:nvSpPr>
          <p:cNvPr id="8" name="矩形 7"/>
          <p:cNvSpPr/>
          <p:nvPr/>
        </p:nvSpPr>
        <p:spPr>
          <a:xfrm>
            <a:off x="0" y="0"/>
            <a:ext cx="9144000" cy="5143500"/>
          </a:xfrm>
          <a:prstGeom prst="rect">
            <a:avLst/>
          </a:prstGeom>
          <a:gradFill flip="none" rotWithShape="1">
            <a:gsLst>
              <a:gs pos="0">
                <a:schemeClr val="bg1"/>
              </a:gs>
              <a:gs pos="72000">
                <a:srgbClr val="FFFFFF"/>
              </a:gs>
              <a:gs pos="100000">
                <a:srgbClr val="FFFFFF">
                  <a:shade val="100000"/>
                  <a:satMod val="115000"/>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矩形 9"/>
          <p:cNvSpPr/>
          <p:nvPr/>
        </p:nvSpPr>
        <p:spPr>
          <a:xfrm>
            <a:off x="0" y="663575"/>
            <a:ext cx="9144000" cy="4479925"/>
          </a:xfrm>
          <a:prstGeom prst="rect">
            <a:avLst/>
          </a:prstGeom>
          <a:solidFill>
            <a:srgbClr val="FFFFFF">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9" name="KSO_BT1"/>
          <p:cNvSpPr>
            <a:spLocks noGrp="1"/>
          </p:cNvSpPr>
          <p:nvPr>
            <p:ph type="title"/>
          </p:nvPr>
        </p:nvSpPr>
        <p:spPr bwMode="auto">
          <a:xfrm>
            <a:off x="627063" y="152400"/>
            <a:ext cx="7888287" cy="41433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zh-CN" altLang="en-US" smtClean="0"/>
              <a:t>单击此处编辑母版标题样式</a:t>
            </a:r>
            <a:endParaRPr lang="en-US" smtClean="0"/>
          </a:p>
        </p:txBody>
      </p:sp>
      <p:sp>
        <p:nvSpPr>
          <p:cNvPr id="1030" name="KSO_BC1"/>
          <p:cNvSpPr>
            <a:spLocks noGrp="1"/>
          </p:cNvSpPr>
          <p:nvPr>
            <p:ph type="body" idx="1"/>
          </p:nvPr>
        </p:nvSpPr>
        <p:spPr bwMode="auto">
          <a:xfrm>
            <a:off x="628650" y="889000"/>
            <a:ext cx="7886700" cy="3743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p:txBody>
      </p:sp>
      <p:sp>
        <p:nvSpPr>
          <p:cNvPr id="4" name="KSO_FD"/>
          <p:cNvSpPr>
            <a:spLocks noGrp="1"/>
          </p:cNvSpPr>
          <p:nvPr>
            <p:ph type="dt" sz="half" idx="2"/>
          </p:nvPr>
        </p:nvSpPr>
        <p:spPr>
          <a:xfrm>
            <a:off x="628650" y="4767263"/>
            <a:ext cx="2574925" cy="376237"/>
          </a:xfrm>
          <a:prstGeom prst="rect">
            <a:avLst/>
          </a:prstGeom>
        </p:spPr>
        <p:txBody>
          <a:bodyPr vert="horz" lIns="91440" tIns="45720" rIns="91440" bIns="45720" rtlCol="0" anchor="ctr"/>
          <a:lstStyle>
            <a:lvl1pPr algn="l" fontAlgn="auto">
              <a:spcBef>
                <a:spcPts val="0"/>
              </a:spcBef>
              <a:spcAft>
                <a:spcPts val="0"/>
              </a:spcAft>
              <a:defRPr sz="1800" b="1" dirty="0">
                <a:solidFill>
                  <a:srgbClr val="0070C0"/>
                </a:solidFill>
                <a:latin typeface="+mj-ea"/>
                <a:ea typeface="+mj-ea"/>
                <a:cs typeface="+mn-cs"/>
              </a:defRPr>
            </a:lvl1pPr>
          </a:lstStyle>
          <a:p>
            <a:pPr>
              <a:defRPr/>
            </a:pPr>
            <a:endParaRPr lang="zh-CN" altLang="en-US"/>
          </a:p>
        </p:txBody>
      </p:sp>
      <p:sp>
        <p:nvSpPr>
          <p:cNvPr id="5" name="KSO_FT"/>
          <p:cNvSpPr>
            <a:spLocks noGrp="1"/>
          </p:cNvSpPr>
          <p:nvPr>
            <p:ph type="ftr" sz="quarter" idx="3"/>
          </p:nvPr>
        </p:nvSpPr>
        <p:spPr>
          <a:xfrm>
            <a:off x="3276600" y="4786313"/>
            <a:ext cx="5256213" cy="273050"/>
          </a:xfrm>
          <a:prstGeom prst="rect">
            <a:avLst/>
          </a:prstGeom>
        </p:spPr>
        <p:txBody>
          <a:bodyPr vert="horz" lIns="91440" tIns="45720" rIns="91440" bIns="45720" rtlCol="0" anchor="ctr"/>
          <a:lstStyle>
            <a:lvl1pPr algn="ctr" fontAlgn="auto">
              <a:spcBef>
                <a:spcPts val="0"/>
              </a:spcBef>
              <a:spcAft>
                <a:spcPts val="0"/>
              </a:spcAft>
              <a:defRPr sz="1800" b="1">
                <a:solidFill>
                  <a:srgbClr val="0070C0"/>
                </a:solidFill>
                <a:latin typeface="+mj-ea"/>
                <a:ea typeface="+mj-ea"/>
                <a:cs typeface="+mn-cs"/>
              </a:defRPr>
            </a:lvl1pPr>
          </a:lstStyle>
          <a:p>
            <a:pPr>
              <a:defRPr/>
            </a:pPr>
            <a:r>
              <a:rPr lang="en-US" altLang="zh-CN"/>
              <a:t>QQ:635719026      QQ</a:t>
            </a:r>
            <a:r>
              <a:rPr lang="zh-CN" altLang="en-US"/>
              <a:t>群：</a:t>
            </a:r>
            <a:r>
              <a:rPr lang="en-US" altLang="zh-CN"/>
              <a:t>112582559      </a:t>
            </a:r>
            <a:r>
              <a:rPr lang="zh-CN" altLang="en-US"/>
              <a:t>网络课堂：</a:t>
            </a:r>
            <a:r>
              <a:rPr lang="en-US" altLang="zh-CN"/>
              <a:t>duanhui.ke.qq.com</a:t>
            </a:r>
            <a:endParaRPr lang="zh-CN" altLang="en-US" dirty="0"/>
          </a:p>
        </p:txBody>
      </p:sp>
      <p:sp>
        <p:nvSpPr>
          <p:cNvPr id="9" name="矩形 8"/>
          <p:cNvSpPr/>
          <p:nvPr/>
        </p:nvSpPr>
        <p:spPr>
          <a:xfrm flipV="1">
            <a:off x="0" y="569913"/>
            <a:ext cx="9144000" cy="3492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灯片编号占位符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6DC7F593-16EF-46DE-B7C5-1047AFCC4DD4}"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hf hdr="0" ftr="0" dt="0"/>
  <p:txStyles>
    <p:titleStyle>
      <a:lvl1pPr algn="l" rtl="0" fontAlgn="base">
        <a:lnSpc>
          <a:spcPct val="90000"/>
        </a:lnSpc>
        <a:spcBef>
          <a:spcPct val="0"/>
        </a:spcBef>
        <a:spcAft>
          <a:spcPct val="0"/>
        </a:spcAft>
        <a:defRPr sz="3200" b="1" kern="1200">
          <a:solidFill>
            <a:srgbClr val="1A93C8"/>
          </a:solidFill>
          <a:latin typeface="华文隶书" pitchFamily="2" charset="-122"/>
          <a:ea typeface="华文隶书" pitchFamily="2" charset="-122"/>
          <a:cs typeface="华文隶书"/>
        </a:defRPr>
      </a:lvl1pPr>
      <a:lvl2pPr algn="l" rtl="0" fontAlgn="base">
        <a:lnSpc>
          <a:spcPct val="90000"/>
        </a:lnSpc>
        <a:spcBef>
          <a:spcPct val="0"/>
        </a:spcBef>
        <a:spcAft>
          <a:spcPct val="0"/>
        </a:spcAft>
        <a:defRPr sz="3200" b="1">
          <a:solidFill>
            <a:srgbClr val="1A93C8"/>
          </a:solidFill>
          <a:latin typeface="华文隶书"/>
          <a:ea typeface="华文隶书"/>
          <a:cs typeface="华文隶书"/>
        </a:defRPr>
      </a:lvl2pPr>
      <a:lvl3pPr algn="l" rtl="0" fontAlgn="base">
        <a:lnSpc>
          <a:spcPct val="90000"/>
        </a:lnSpc>
        <a:spcBef>
          <a:spcPct val="0"/>
        </a:spcBef>
        <a:spcAft>
          <a:spcPct val="0"/>
        </a:spcAft>
        <a:defRPr sz="3200" b="1">
          <a:solidFill>
            <a:srgbClr val="1A93C8"/>
          </a:solidFill>
          <a:latin typeface="华文隶书"/>
          <a:ea typeface="华文隶书"/>
          <a:cs typeface="华文隶书"/>
        </a:defRPr>
      </a:lvl3pPr>
      <a:lvl4pPr algn="l" rtl="0" fontAlgn="base">
        <a:lnSpc>
          <a:spcPct val="90000"/>
        </a:lnSpc>
        <a:spcBef>
          <a:spcPct val="0"/>
        </a:spcBef>
        <a:spcAft>
          <a:spcPct val="0"/>
        </a:spcAft>
        <a:defRPr sz="3200" b="1">
          <a:solidFill>
            <a:srgbClr val="1A93C8"/>
          </a:solidFill>
          <a:latin typeface="华文隶书"/>
          <a:ea typeface="华文隶书"/>
          <a:cs typeface="华文隶书"/>
        </a:defRPr>
      </a:lvl4pPr>
      <a:lvl5pPr algn="l" rtl="0" fontAlgn="base">
        <a:lnSpc>
          <a:spcPct val="90000"/>
        </a:lnSpc>
        <a:spcBef>
          <a:spcPct val="0"/>
        </a:spcBef>
        <a:spcAft>
          <a:spcPct val="0"/>
        </a:spcAft>
        <a:defRPr sz="3200" b="1">
          <a:solidFill>
            <a:srgbClr val="1A93C8"/>
          </a:solidFill>
          <a:latin typeface="华文隶书"/>
          <a:ea typeface="华文隶书"/>
          <a:cs typeface="华文隶书"/>
        </a:defRPr>
      </a:lvl5pPr>
      <a:lvl6pPr marL="457200" algn="l" rtl="0" fontAlgn="base">
        <a:lnSpc>
          <a:spcPct val="90000"/>
        </a:lnSpc>
        <a:spcBef>
          <a:spcPct val="0"/>
        </a:spcBef>
        <a:spcAft>
          <a:spcPct val="0"/>
        </a:spcAft>
        <a:defRPr sz="3200" b="1">
          <a:solidFill>
            <a:srgbClr val="1A93C8"/>
          </a:solidFill>
          <a:latin typeface="华文隶书"/>
          <a:ea typeface="华文隶书"/>
          <a:cs typeface="华文隶书"/>
        </a:defRPr>
      </a:lvl6pPr>
      <a:lvl7pPr marL="914400" algn="l" rtl="0" fontAlgn="base">
        <a:lnSpc>
          <a:spcPct val="90000"/>
        </a:lnSpc>
        <a:spcBef>
          <a:spcPct val="0"/>
        </a:spcBef>
        <a:spcAft>
          <a:spcPct val="0"/>
        </a:spcAft>
        <a:defRPr sz="3200" b="1">
          <a:solidFill>
            <a:srgbClr val="1A93C8"/>
          </a:solidFill>
          <a:latin typeface="华文隶书"/>
          <a:ea typeface="华文隶书"/>
          <a:cs typeface="华文隶书"/>
        </a:defRPr>
      </a:lvl7pPr>
      <a:lvl8pPr marL="1371600" algn="l" rtl="0" fontAlgn="base">
        <a:lnSpc>
          <a:spcPct val="90000"/>
        </a:lnSpc>
        <a:spcBef>
          <a:spcPct val="0"/>
        </a:spcBef>
        <a:spcAft>
          <a:spcPct val="0"/>
        </a:spcAft>
        <a:defRPr sz="3200" b="1">
          <a:solidFill>
            <a:srgbClr val="1A93C8"/>
          </a:solidFill>
          <a:latin typeface="华文隶书"/>
          <a:ea typeface="华文隶书"/>
          <a:cs typeface="华文隶书"/>
        </a:defRPr>
      </a:lvl8pPr>
      <a:lvl9pPr marL="1828800" algn="l" rtl="0" fontAlgn="base">
        <a:lnSpc>
          <a:spcPct val="90000"/>
        </a:lnSpc>
        <a:spcBef>
          <a:spcPct val="0"/>
        </a:spcBef>
        <a:spcAft>
          <a:spcPct val="0"/>
        </a:spcAft>
        <a:defRPr sz="3200" b="1">
          <a:solidFill>
            <a:srgbClr val="1A93C8"/>
          </a:solidFill>
          <a:latin typeface="华文隶书"/>
          <a:ea typeface="华文隶书"/>
          <a:cs typeface="华文隶书"/>
        </a:defRPr>
      </a:lvl9pPr>
    </p:titleStyle>
    <p:bodyStyle>
      <a:lvl1pPr marL="357188" indent="-357188" algn="just" rtl="0" fontAlgn="base">
        <a:lnSpc>
          <a:spcPct val="110000"/>
        </a:lnSpc>
        <a:spcBef>
          <a:spcPts val="1800"/>
        </a:spcBef>
        <a:spcAft>
          <a:spcPct val="0"/>
        </a:spcAft>
        <a:buSzPct val="50000"/>
        <a:buBlip>
          <a:blip r:embed="rId16"/>
        </a:buBlip>
        <a:tabLst>
          <a:tab pos="180975" algn="l"/>
        </a:tabLst>
        <a:defRPr sz="2000" b="1" kern="1200">
          <a:solidFill>
            <a:srgbClr val="92D050"/>
          </a:solidFill>
          <a:latin typeface="华文中宋" pitchFamily="2" charset="-122"/>
          <a:ea typeface="华文中宋" pitchFamily="2" charset="-122"/>
          <a:cs typeface="华文中宋"/>
        </a:defRPr>
      </a:lvl1pPr>
      <a:lvl2pPr marL="357188" indent="-357188" algn="just" rtl="0" fontAlgn="base">
        <a:lnSpc>
          <a:spcPct val="130000"/>
        </a:lnSpc>
        <a:spcBef>
          <a:spcPct val="0"/>
        </a:spcBef>
        <a:spcAft>
          <a:spcPts val="600"/>
        </a:spcAft>
        <a:buSzPct val="60000"/>
        <a:buFont typeface="华文中宋"/>
        <a:buChar char=" "/>
        <a:defRPr sz="1600" kern="1200">
          <a:solidFill>
            <a:srgbClr val="7F7F7F"/>
          </a:solidFill>
          <a:latin typeface="华文中宋" pitchFamily="2" charset="-122"/>
          <a:ea typeface="华文中宋" pitchFamily="2" charset="-122"/>
          <a:cs typeface="华文中宋"/>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华文中宋"/>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华文中宋"/>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华文中宋"/>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pct5">
          <a:fgClr>
            <a:schemeClr val="tx2">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16386" name="标题占位符 1"/>
          <p:cNvSpPr>
            <a:spLocks noGrp="1"/>
          </p:cNvSpPr>
          <p:nvPr>
            <p:ph type="title"/>
          </p:nvPr>
        </p:nvSpPr>
        <p:spPr bwMode="auto">
          <a:xfrm>
            <a:off x="457200" y="206375"/>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6387" name="文本占位符 2"/>
          <p:cNvSpPr>
            <a:spLocks noGrp="1"/>
          </p:cNvSpPr>
          <p:nvPr>
            <p:ph type="body" idx="1"/>
          </p:nvPr>
        </p:nvSpPr>
        <p:spPr bwMode="auto">
          <a:xfrm>
            <a:off x="457200" y="1200150"/>
            <a:ext cx="8229600" cy="339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4767263"/>
            <a:ext cx="2133600" cy="274637"/>
          </a:xfrm>
          <a:prstGeom prst="rect">
            <a:avLst/>
          </a:prstGeom>
        </p:spPr>
        <p:txBody>
          <a:bodyPr vert="horz" wrap="square" lIns="91440" tIns="45720" rIns="91440" bIns="45720" numCol="1" anchor="ctr" anchorCtr="0" compatLnSpc="1">
            <a:prstTxWarp prst="textNoShape">
              <a:avLst/>
            </a:prstTxWarp>
          </a:bodyPr>
          <a:lstStyle>
            <a:lvl1pPr>
              <a:defRPr sz="900">
                <a:solidFill>
                  <a:srgbClr val="898989"/>
                </a:solidFill>
                <a:latin typeface="Calibri" pitchFamily="34" charset="0"/>
              </a:defRPr>
            </a:lvl1pPr>
          </a:lstStyle>
          <a:p>
            <a:fld id="{1279996E-66C5-4F79-A30C-727062A508C5}" type="datetimeFigureOut">
              <a:rPr lang="zh-CN" altLang="en-US"/>
              <a:pPr/>
              <a:t>2016/11/22</a:t>
            </a:fld>
            <a:endParaRPr lang="zh-CN" altLang="en-US"/>
          </a:p>
        </p:txBody>
      </p:sp>
      <p:sp>
        <p:nvSpPr>
          <p:cNvPr id="5" name="页脚占位符 4"/>
          <p:cNvSpPr>
            <a:spLocks noGrp="1"/>
          </p:cNvSpPr>
          <p:nvPr>
            <p:ph type="ftr" sz="quarter" idx="3"/>
          </p:nvPr>
        </p:nvSpPr>
        <p:spPr>
          <a:xfrm>
            <a:off x="3124200" y="4767263"/>
            <a:ext cx="2895600" cy="274637"/>
          </a:xfrm>
          <a:prstGeom prst="rect">
            <a:avLst/>
          </a:prstGeom>
        </p:spPr>
        <p:txBody>
          <a:bodyPr vert="horz" wrap="square" lIns="91440" tIns="45720" rIns="91440" bIns="45720" numCol="1" anchor="ctr" anchorCtr="0" compatLnSpc="1">
            <a:prstTxWarp prst="textNoShape">
              <a:avLst/>
            </a:prstTxWarp>
          </a:bodyPr>
          <a:lstStyle>
            <a:lvl1pPr algn="ctr">
              <a:defRPr sz="900">
                <a:solidFill>
                  <a:srgbClr val="898989"/>
                </a:solidFill>
                <a:latin typeface="Calibri" pitchFamily="34" charset="0"/>
              </a:defRPr>
            </a:lvl1pPr>
          </a:lstStyle>
          <a:p>
            <a:endParaRPr lang="zh-CN" altLang="en-US"/>
          </a:p>
        </p:txBody>
      </p:sp>
      <p:sp>
        <p:nvSpPr>
          <p:cNvPr id="6" name="灯片编号占位符 5"/>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latin typeface="Calibri" pitchFamily="34" charset="0"/>
              </a:defRPr>
            </a:lvl1pPr>
          </a:lstStyle>
          <a:p>
            <a:fld id="{97B6BC25-7057-4AC1-BBAF-554BA8722179}"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ctr" defTabSz="685800" rtl="0" fontAlgn="base">
        <a:spcBef>
          <a:spcPct val="0"/>
        </a:spcBef>
        <a:spcAft>
          <a:spcPct val="0"/>
        </a:spcAft>
        <a:defRPr sz="3300" kern="1200">
          <a:solidFill>
            <a:schemeClr val="tx1"/>
          </a:solidFill>
          <a:latin typeface="+mj-lt"/>
          <a:ea typeface="+mj-ea"/>
          <a:cs typeface="+mj-cs"/>
        </a:defRPr>
      </a:lvl1pPr>
      <a:lvl2pPr algn="ctr" defTabSz="685800" rtl="0" fontAlgn="base">
        <a:spcBef>
          <a:spcPct val="0"/>
        </a:spcBef>
        <a:spcAft>
          <a:spcPct val="0"/>
        </a:spcAft>
        <a:defRPr sz="3300">
          <a:solidFill>
            <a:schemeClr val="tx1"/>
          </a:solidFill>
          <a:latin typeface="Calibri" pitchFamily="34" charset="0"/>
          <a:ea typeface="宋体" charset="-122"/>
        </a:defRPr>
      </a:lvl2pPr>
      <a:lvl3pPr algn="ctr" defTabSz="685800" rtl="0" fontAlgn="base">
        <a:spcBef>
          <a:spcPct val="0"/>
        </a:spcBef>
        <a:spcAft>
          <a:spcPct val="0"/>
        </a:spcAft>
        <a:defRPr sz="3300">
          <a:solidFill>
            <a:schemeClr val="tx1"/>
          </a:solidFill>
          <a:latin typeface="Calibri" pitchFamily="34" charset="0"/>
          <a:ea typeface="宋体" charset="-122"/>
        </a:defRPr>
      </a:lvl3pPr>
      <a:lvl4pPr algn="ctr" defTabSz="685800" rtl="0" fontAlgn="base">
        <a:spcBef>
          <a:spcPct val="0"/>
        </a:spcBef>
        <a:spcAft>
          <a:spcPct val="0"/>
        </a:spcAft>
        <a:defRPr sz="3300">
          <a:solidFill>
            <a:schemeClr val="tx1"/>
          </a:solidFill>
          <a:latin typeface="Calibri" pitchFamily="34" charset="0"/>
          <a:ea typeface="宋体" charset="-122"/>
        </a:defRPr>
      </a:lvl4pPr>
      <a:lvl5pPr algn="ctr" defTabSz="685800" rtl="0" fontAlgn="base">
        <a:spcBef>
          <a:spcPct val="0"/>
        </a:spcBef>
        <a:spcAft>
          <a:spcPct val="0"/>
        </a:spcAft>
        <a:defRPr sz="3300">
          <a:solidFill>
            <a:schemeClr val="tx1"/>
          </a:solidFill>
          <a:latin typeface="Calibri" pitchFamily="34" charset="0"/>
          <a:ea typeface="宋体" charset="-122"/>
        </a:defRPr>
      </a:lvl5pPr>
      <a:lvl6pPr marL="457200" algn="ctr" defTabSz="685800" rtl="0" fontAlgn="base">
        <a:spcBef>
          <a:spcPct val="0"/>
        </a:spcBef>
        <a:spcAft>
          <a:spcPct val="0"/>
        </a:spcAft>
        <a:defRPr sz="3300">
          <a:solidFill>
            <a:schemeClr val="tx1"/>
          </a:solidFill>
          <a:latin typeface="Calibri" pitchFamily="34" charset="0"/>
          <a:ea typeface="宋体" charset="-122"/>
        </a:defRPr>
      </a:lvl6pPr>
      <a:lvl7pPr marL="914400" algn="ctr" defTabSz="685800" rtl="0" fontAlgn="base">
        <a:spcBef>
          <a:spcPct val="0"/>
        </a:spcBef>
        <a:spcAft>
          <a:spcPct val="0"/>
        </a:spcAft>
        <a:defRPr sz="3300">
          <a:solidFill>
            <a:schemeClr val="tx1"/>
          </a:solidFill>
          <a:latin typeface="Calibri" pitchFamily="34" charset="0"/>
          <a:ea typeface="宋体" charset="-122"/>
        </a:defRPr>
      </a:lvl7pPr>
      <a:lvl8pPr marL="1371600" algn="ctr" defTabSz="685800" rtl="0" fontAlgn="base">
        <a:spcBef>
          <a:spcPct val="0"/>
        </a:spcBef>
        <a:spcAft>
          <a:spcPct val="0"/>
        </a:spcAft>
        <a:defRPr sz="3300">
          <a:solidFill>
            <a:schemeClr val="tx1"/>
          </a:solidFill>
          <a:latin typeface="Calibri" pitchFamily="34" charset="0"/>
          <a:ea typeface="宋体" charset="-122"/>
        </a:defRPr>
      </a:lvl8pPr>
      <a:lvl9pPr marL="1828800" algn="ctr" defTabSz="685800" rtl="0" fontAlgn="base">
        <a:spcBef>
          <a:spcPct val="0"/>
        </a:spcBef>
        <a:spcAft>
          <a:spcPct val="0"/>
        </a:spcAft>
        <a:defRPr sz="3300">
          <a:solidFill>
            <a:schemeClr val="tx1"/>
          </a:solidFill>
          <a:latin typeface="Calibri" pitchFamily="34" charset="0"/>
          <a:ea typeface="宋体" charset="-122"/>
        </a:defRPr>
      </a:lvl9pPr>
    </p:titleStyle>
    <p:bodyStyle>
      <a:lvl1pPr marL="257175" indent="-257175" algn="l" defTabSz="685800" rtl="0" fontAlgn="base">
        <a:spcBef>
          <a:spcPct val="20000"/>
        </a:spcBef>
        <a:spcAft>
          <a:spcPct val="0"/>
        </a:spcAft>
        <a:buFont typeface="Arial" charset="0"/>
        <a:buChar char="•"/>
        <a:defRPr sz="2400" kern="1200">
          <a:solidFill>
            <a:schemeClr val="tx1"/>
          </a:solidFill>
          <a:latin typeface="+mn-lt"/>
          <a:ea typeface="+mn-ea"/>
          <a:cs typeface="+mn-cs"/>
        </a:defRPr>
      </a:lvl1pPr>
      <a:lvl2pPr marL="557213" indent="-214313" algn="l" defTabSz="685800" rtl="0" fontAlgn="base">
        <a:spcBef>
          <a:spcPct val="20000"/>
        </a:spcBef>
        <a:spcAft>
          <a:spcPct val="0"/>
        </a:spcAft>
        <a:buFont typeface="Arial" charset="0"/>
        <a:buChar char="–"/>
        <a:defRPr sz="2100" kern="1200">
          <a:solidFill>
            <a:schemeClr val="tx1"/>
          </a:solidFill>
          <a:latin typeface="+mn-lt"/>
          <a:ea typeface="+mn-ea"/>
          <a:cs typeface="+mn-cs"/>
        </a:defRPr>
      </a:lvl2pPr>
      <a:lvl3pPr marL="857250" indent="-171450" algn="l" defTabSz="685800" rtl="0" fontAlgn="base">
        <a:spcBef>
          <a:spcPct val="20000"/>
        </a:spcBef>
        <a:spcAft>
          <a:spcPct val="0"/>
        </a:spcAft>
        <a:buFont typeface="Arial" charset="0"/>
        <a:buChar char="•"/>
        <a:defRPr kern="1200">
          <a:solidFill>
            <a:schemeClr val="tx1"/>
          </a:solidFill>
          <a:latin typeface="+mn-lt"/>
          <a:ea typeface="+mn-ea"/>
          <a:cs typeface="+mn-cs"/>
        </a:defRPr>
      </a:lvl3pPr>
      <a:lvl4pPr marL="1200150" indent="-171450" algn="l" defTabSz="685800" rtl="0" fontAlgn="base">
        <a:spcBef>
          <a:spcPct val="20000"/>
        </a:spcBef>
        <a:spcAft>
          <a:spcPct val="0"/>
        </a:spcAft>
        <a:buFont typeface="Arial" charset="0"/>
        <a:buChar char="–"/>
        <a:defRPr sz="1500" kern="1200">
          <a:solidFill>
            <a:schemeClr val="tx1"/>
          </a:solidFill>
          <a:latin typeface="+mn-lt"/>
          <a:ea typeface="+mn-ea"/>
          <a:cs typeface="+mn-cs"/>
        </a:defRPr>
      </a:lvl4pPr>
      <a:lvl5pPr marL="1543050" indent="-171450" algn="l" defTabSz="685800" rtl="0" fontAlgn="base">
        <a:spcBef>
          <a:spcPct val="20000"/>
        </a:spcBef>
        <a:spcAft>
          <a:spcPct val="0"/>
        </a:spcAft>
        <a:buFont typeface="Arial"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8.xml"/><Relationship Id="rId4" Type="http://schemas.openxmlformats.org/officeDocument/2006/relationships/image" Target="../media/image9.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5.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0.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srcRect/>
          <a:stretch>
            <a:fillRect/>
          </a:stretch>
        </p:blipFill>
        <p:spPr bwMode="auto">
          <a:xfrm>
            <a:off x="3175" y="0"/>
            <a:ext cx="9140825" cy="5143500"/>
          </a:xfrm>
          <a:prstGeom prst="rect">
            <a:avLst/>
          </a:prstGeom>
          <a:noFill/>
          <a:ln w="9525">
            <a:noFill/>
            <a:miter lim="800000"/>
            <a:headEnd/>
            <a:tailEnd/>
          </a:ln>
        </p:spPr>
      </p:pic>
      <p:sp>
        <p:nvSpPr>
          <p:cNvPr id="16" name="TextBox 3"/>
          <p:cNvSpPr txBox="1"/>
          <p:nvPr/>
        </p:nvSpPr>
        <p:spPr>
          <a:xfrm>
            <a:off x="690284" y="1829023"/>
            <a:ext cx="6888901" cy="561682"/>
          </a:xfrm>
          <a:prstGeom prst="rect">
            <a:avLst/>
          </a:prstGeom>
          <a:noFill/>
        </p:spPr>
        <p:txBody>
          <a:bodyPr lIns="68571" tIns="34285" rIns="68571" bIns="34285" anchor="ctr">
            <a:spAutoFit/>
            <a:scene3d>
              <a:camera prst="orthographicFront"/>
              <a:lightRig rig="soft" dir="tl">
                <a:rot lat="0" lon="0" rev="0"/>
              </a:lightRig>
            </a:scene3d>
            <a:sp3d contourW="25400" prstMaterial="matte">
              <a:contourClr>
                <a:schemeClr val="accent2">
                  <a:tint val="20000"/>
                </a:schemeClr>
              </a:contourClr>
            </a:sp3d>
          </a:bodyPr>
          <a:lstStyle>
            <a:defPPr>
              <a:defRPr lang="zh-CN"/>
            </a:defPPr>
            <a:lvl1pPr>
              <a:defRPr sz="7200" spc="50">
                <a:ln w="11430"/>
                <a:solidFill>
                  <a:schemeClr val="tx1">
                    <a:lumMod val="65000"/>
                    <a:lumOff val="35000"/>
                  </a:schemeClr>
                </a:solidFill>
                <a:effectLst>
                  <a:outerShdw blurRad="38100" dist="38100" dir="2700000" algn="tl">
                    <a:srgbClr val="000000">
                      <a:alpha val="43137"/>
                    </a:srgbClr>
                  </a:outerShdw>
                </a:effectLst>
                <a:latin typeface="华康俪金黑W8(P)" pitchFamily="34" charset="-122"/>
                <a:ea typeface="华康俪金黑W8(P)" pitchFamily="34" charset="-122"/>
                <a:cs typeface="经典繁仿黑" pitchFamily="49" charset="-122"/>
              </a:defRPr>
            </a:lvl1pPr>
          </a:lstStyle>
          <a:p>
            <a:pPr algn="ctr" defTabSz="815975" fontAlgn="auto">
              <a:spcBef>
                <a:spcPts val="0"/>
              </a:spcBef>
              <a:spcAft>
                <a:spcPts val="0"/>
              </a:spcAft>
              <a:defRPr/>
            </a:pPr>
            <a:r>
              <a:rPr lang="zh-CN" altLang="zh-CN" sz="3200" dirty="0" smtClean="0">
                <a:solidFill>
                  <a:srgbClr val="002060"/>
                </a:solidFill>
                <a:latin typeface="微软雅黑" pitchFamily="34" charset="-122"/>
                <a:ea typeface="微软雅黑" pitchFamily="34" charset="-122"/>
              </a:rPr>
              <a:t>外商</a:t>
            </a:r>
            <a:r>
              <a:rPr lang="zh-CN" altLang="zh-CN" sz="3200" dirty="0">
                <a:solidFill>
                  <a:srgbClr val="002060"/>
                </a:solidFill>
                <a:latin typeface="微软雅黑" pitchFamily="34" charset="-122"/>
                <a:ea typeface="微软雅黑" pitchFamily="34" charset="-122"/>
              </a:rPr>
              <a:t>投企业税务风险防范与涉税实</a:t>
            </a:r>
            <a:r>
              <a:rPr lang="zh-CN" altLang="zh-CN" sz="3200" dirty="0" smtClean="0">
                <a:solidFill>
                  <a:srgbClr val="002060"/>
                </a:solidFill>
                <a:latin typeface="微软雅黑" pitchFamily="34" charset="-122"/>
                <a:ea typeface="微软雅黑" pitchFamily="34" charset="-122"/>
              </a:rPr>
              <a:t>操</a:t>
            </a:r>
            <a:endParaRPr lang="zh-CN" altLang="en-US" sz="3200" b="1" spc="0" dirty="0">
              <a:solidFill>
                <a:srgbClr val="043C77"/>
              </a:solidFill>
              <a:effectLst/>
              <a:latin typeface="微软雅黑" pitchFamily="34" charset="-122"/>
              <a:ea typeface="微软雅黑" pitchFamily="34" charset="-122"/>
            </a:endParaRPr>
          </a:p>
        </p:txBody>
      </p:sp>
      <p:sp>
        <p:nvSpPr>
          <p:cNvPr id="13" name="TextBox 3"/>
          <p:cNvSpPr txBox="1"/>
          <p:nvPr/>
        </p:nvSpPr>
        <p:spPr>
          <a:xfrm>
            <a:off x="-95250" y="123825"/>
            <a:ext cx="1571625" cy="561975"/>
          </a:xfrm>
          <a:prstGeom prst="rect">
            <a:avLst/>
          </a:prstGeom>
          <a:noFill/>
        </p:spPr>
        <p:txBody>
          <a:bodyPr lIns="68571" tIns="34285" rIns="68571" bIns="34285" anchor="ctr">
            <a:spAutoFit/>
            <a:scene3d>
              <a:camera prst="orthographicFront"/>
              <a:lightRig rig="soft" dir="tl">
                <a:rot lat="0" lon="0" rev="0"/>
              </a:lightRig>
            </a:scene3d>
            <a:sp3d contourW="25400" prstMaterial="matte">
              <a:contourClr>
                <a:schemeClr val="accent2">
                  <a:tint val="20000"/>
                </a:schemeClr>
              </a:contourClr>
            </a:sp3d>
          </a:bodyPr>
          <a:lstStyle>
            <a:defPPr>
              <a:defRPr lang="zh-CN"/>
            </a:defPPr>
            <a:lvl1pPr>
              <a:defRPr sz="7200" spc="50">
                <a:ln w="11430"/>
                <a:solidFill>
                  <a:schemeClr val="tx1">
                    <a:lumMod val="65000"/>
                    <a:lumOff val="35000"/>
                  </a:schemeClr>
                </a:solidFill>
                <a:effectLst>
                  <a:outerShdw blurRad="38100" dist="38100" dir="2700000" algn="tl">
                    <a:srgbClr val="000000">
                      <a:alpha val="43137"/>
                    </a:srgbClr>
                  </a:outerShdw>
                </a:effectLst>
                <a:latin typeface="华康俪金黑W8(P)" pitchFamily="34" charset="-122"/>
                <a:ea typeface="华康俪金黑W8(P)" pitchFamily="34" charset="-122"/>
                <a:cs typeface="经典繁仿黑" pitchFamily="49" charset="-122"/>
              </a:defRPr>
            </a:lvl1pPr>
          </a:lstStyle>
          <a:p>
            <a:pPr algn="ctr" defTabSz="815975" fontAlgn="auto">
              <a:spcBef>
                <a:spcPts val="0"/>
              </a:spcBef>
              <a:spcAft>
                <a:spcPts val="0"/>
              </a:spcAft>
              <a:defRPr/>
            </a:pPr>
            <a:endParaRPr lang="zh-CN" altLang="en-US" sz="3200" spc="0" dirty="0">
              <a:solidFill>
                <a:srgbClr val="043C77"/>
              </a:solidFill>
              <a:effectLst/>
              <a:latin typeface="Impact" pitchFamily="34" charset="0"/>
              <a:ea typeface="Gulim" pitchFamily="34" charset="-127"/>
            </a:endParaRPr>
          </a:p>
        </p:txBody>
      </p:sp>
      <p:sp>
        <p:nvSpPr>
          <p:cNvPr id="31748" name="Text Box 11"/>
          <p:cNvSpPr txBox="1">
            <a:spLocks noChangeArrowheads="1"/>
          </p:cNvSpPr>
          <p:nvPr/>
        </p:nvSpPr>
        <p:spPr bwMode="auto">
          <a:xfrm>
            <a:off x="1358900" y="3219450"/>
            <a:ext cx="3743325" cy="1077913"/>
          </a:xfrm>
          <a:prstGeom prst="rect">
            <a:avLst/>
          </a:prstGeom>
          <a:noFill/>
          <a:ln w="9525">
            <a:noFill/>
            <a:miter lim="800000"/>
            <a:headEnd/>
            <a:tailEnd/>
          </a:ln>
        </p:spPr>
        <p:txBody>
          <a:bodyPr>
            <a:spAutoFit/>
          </a:bodyPr>
          <a:lstStyle/>
          <a:p>
            <a:r>
              <a:rPr lang="zh-CN" altLang="en-US" sz="1600" b="1">
                <a:solidFill>
                  <a:srgbClr val="EAC03E"/>
                </a:solidFill>
                <a:latin typeface="微软雅黑"/>
                <a:ea typeface="微软雅黑"/>
                <a:cs typeface="微软雅黑"/>
              </a:rPr>
              <a:t>孙洋  </a:t>
            </a:r>
            <a:endParaRPr lang="en-US" altLang="zh-CN" sz="1600" b="1">
              <a:solidFill>
                <a:srgbClr val="EAC03E"/>
              </a:solidFill>
              <a:latin typeface="微软雅黑"/>
              <a:ea typeface="微软雅黑"/>
              <a:cs typeface="微软雅黑"/>
            </a:endParaRPr>
          </a:p>
          <a:p>
            <a:r>
              <a:rPr lang="zh-CN" altLang="en-US" sz="1600" b="1">
                <a:solidFill>
                  <a:srgbClr val="EAC03E"/>
                </a:solidFill>
                <a:latin typeface="微软雅黑"/>
                <a:ea typeface="微软雅黑"/>
                <a:cs typeface="微软雅黑"/>
              </a:rPr>
              <a:t>中汇税务师事务所有限公司</a:t>
            </a:r>
            <a:endParaRPr lang="en-US" altLang="zh-CN" sz="1600" b="1">
              <a:solidFill>
                <a:srgbClr val="EAC03E"/>
              </a:solidFill>
              <a:latin typeface="微软雅黑"/>
              <a:ea typeface="微软雅黑"/>
              <a:cs typeface="微软雅黑"/>
            </a:endParaRPr>
          </a:p>
          <a:p>
            <a:r>
              <a:rPr lang="zh-CN" altLang="en-US" sz="1600" b="1">
                <a:solidFill>
                  <a:srgbClr val="EAC03E"/>
                </a:solidFill>
                <a:latin typeface="微软雅黑"/>
                <a:ea typeface="微软雅黑"/>
                <a:cs typeface="微软雅黑"/>
              </a:rPr>
              <a:t>董事、总经理</a:t>
            </a:r>
            <a:endParaRPr lang="en-US" altLang="zh-CN" sz="1600" b="1">
              <a:solidFill>
                <a:srgbClr val="EAC03E"/>
              </a:solidFill>
              <a:latin typeface="微软雅黑"/>
              <a:ea typeface="微软雅黑"/>
              <a:cs typeface="微软雅黑"/>
            </a:endParaRPr>
          </a:p>
          <a:p>
            <a:r>
              <a:rPr lang="en-US" altLang="zh-CN" sz="1600" b="1">
                <a:solidFill>
                  <a:srgbClr val="EAC03E"/>
                </a:solidFill>
                <a:latin typeface="微软雅黑"/>
                <a:ea typeface="微软雅黑"/>
                <a:cs typeface="微软雅黑"/>
              </a:rPr>
              <a:t>2016.11.23 </a:t>
            </a:r>
            <a:r>
              <a:rPr lang="zh-CN" altLang="en-US" sz="1600" b="1">
                <a:solidFill>
                  <a:srgbClr val="EAC03E"/>
                </a:solidFill>
                <a:latin typeface="微软雅黑"/>
                <a:ea typeface="微软雅黑"/>
                <a:cs typeface="微软雅黑"/>
              </a:rPr>
              <a:t>南通</a:t>
            </a:r>
            <a:endParaRPr lang="zh-CN" altLang="en-US" sz="2100" b="1">
              <a:solidFill>
                <a:srgbClr val="EAC03E"/>
              </a:solidFill>
              <a:latin typeface="微软雅黑"/>
              <a:ea typeface="微软雅黑"/>
              <a:cs typeface="微软雅黑"/>
            </a:endParaRP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4*#ppt_w"/>
                                          </p:val>
                                        </p:tav>
                                        <p:tav tm="100000">
                                          <p:val>
                                            <p:strVal val="#ppt_w"/>
                                          </p:val>
                                        </p:tav>
                                      </p:tavLst>
                                    </p:anim>
                                    <p:anim calcmode="lin" valueType="num">
                                      <p:cBhvr>
                                        <p:cTn id="8" dur="1000" fill="hold"/>
                                        <p:tgtEl>
                                          <p:spTgt spid="2"/>
                                        </p:tgtEl>
                                        <p:attrNameLst>
                                          <p:attrName>ppt_h</p:attrName>
                                        </p:attrNameLst>
                                      </p:cBhvr>
                                      <p:tavLst>
                                        <p:tav tm="0">
                                          <p:val>
                                            <p:strVal val="4*#ppt_h"/>
                                          </p:val>
                                        </p:tav>
                                        <p:tav tm="100000">
                                          <p:val>
                                            <p:strVal val="#ppt_h"/>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1500"/>
                                        <p:tgtEl>
                                          <p:spTgt spid="16"/>
                                        </p:tgtEl>
                                      </p:cBhvr>
                                    </p:animEffect>
                                  </p:childTnLst>
                                </p:cTn>
                              </p:par>
                            </p:childTnLst>
                          </p:cTn>
                        </p:par>
                        <p:par>
                          <p:cTn id="13" fill="hold">
                            <p:stCondLst>
                              <p:cond delay="2500"/>
                            </p:stCondLst>
                            <p:childTnLst>
                              <p:par>
                                <p:cTn id="14" presetID="2" presetClass="entr" presetSubtype="8" fill="hold" grpId="0" nodeType="afterEffect" nodePh="1">
                                  <p:stCondLst>
                                    <p:cond delay="0"/>
                                  </p:stCondLst>
                                  <p:endCondLst>
                                    <p:cond evt="begin" delay="0">
                                      <p:tn val="14"/>
                                    </p:cond>
                                  </p:end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0-#ppt_w/2"/>
                                          </p:val>
                                        </p:tav>
                                        <p:tav tm="100000">
                                          <p:val>
                                            <p:strVal val="#ppt_x"/>
                                          </p:val>
                                        </p:tav>
                                      </p:tavLst>
                                    </p:anim>
                                    <p:anim calcmode="lin" valueType="num">
                                      <p:cBhvr additive="base">
                                        <p:cTn id="17"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图片 10"/>
          <p:cNvPicPr>
            <a:picLocks noChangeAspect="1"/>
          </p:cNvPicPr>
          <p:nvPr/>
        </p:nvPicPr>
        <p:blipFill>
          <a:blip r:embed="rId3" cstate="print"/>
          <a:srcRect l="2" r="57796" b="31"/>
          <a:stretch>
            <a:fillRect/>
          </a:stretch>
        </p:blipFill>
        <p:spPr bwMode="auto">
          <a:xfrm>
            <a:off x="0" y="0"/>
            <a:ext cx="3267075" cy="5141913"/>
          </a:xfrm>
          <a:prstGeom prst="rect">
            <a:avLst/>
          </a:prstGeom>
          <a:noFill/>
          <a:ln w="9525">
            <a:noFill/>
            <a:miter lim="800000"/>
            <a:headEnd/>
            <a:tailEnd/>
          </a:ln>
        </p:spPr>
      </p:pic>
      <p:sp>
        <p:nvSpPr>
          <p:cNvPr id="25" name="矩形 24"/>
          <p:cNvSpPr/>
          <p:nvPr/>
        </p:nvSpPr>
        <p:spPr>
          <a:xfrm>
            <a:off x="0" y="-4763"/>
            <a:ext cx="3268663" cy="5141913"/>
          </a:xfrm>
          <a:prstGeom prst="rect">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p>
        </p:txBody>
      </p:sp>
      <p:grpSp>
        <p:nvGrpSpPr>
          <p:cNvPr id="45059" name="组合 1"/>
          <p:cNvGrpSpPr>
            <a:grpSpLocks/>
          </p:cNvGrpSpPr>
          <p:nvPr/>
        </p:nvGrpSpPr>
        <p:grpSpPr bwMode="auto">
          <a:xfrm>
            <a:off x="0" y="1588"/>
            <a:ext cx="3106738" cy="877887"/>
            <a:chOff x="0" y="2036"/>
            <a:chExt cx="4143040" cy="1171070"/>
          </a:xfrm>
        </p:grpSpPr>
        <p:sp>
          <p:nvSpPr>
            <p:cNvPr id="45061" name="矩形 2"/>
            <p:cNvSpPr>
              <a:spLocks noChangeArrowheads="1"/>
            </p:cNvSpPr>
            <p:nvPr/>
          </p:nvSpPr>
          <p:spPr bwMode="auto">
            <a:xfrm>
              <a:off x="878680" y="268191"/>
              <a:ext cx="3264360" cy="553997"/>
            </a:xfrm>
            <a:prstGeom prst="rect">
              <a:avLst/>
            </a:prstGeom>
            <a:noFill/>
            <a:ln w="9525">
              <a:noFill/>
              <a:miter lim="800000"/>
              <a:headEnd/>
              <a:tailEnd/>
            </a:ln>
          </p:spPr>
          <p:txBody>
            <a:bodyPr>
              <a:spAutoFit/>
            </a:bodyPr>
            <a:lstStyle/>
            <a:p>
              <a:r>
                <a:rPr lang="zh-CN" altLang="en-US" sz="2100" b="1">
                  <a:solidFill>
                    <a:schemeClr val="bg1"/>
                  </a:solidFill>
                  <a:latin typeface="Calibri" pitchFamily="34" charset="0"/>
                </a:rPr>
                <a:t>基本情况介绍</a:t>
              </a:r>
            </a:p>
          </p:txBody>
        </p:sp>
        <p:sp>
          <p:nvSpPr>
            <p:cNvPr id="4" name="矩形 3"/>
            <p:cNvSpPr/>
            <p:nvPr/>
          </p:nvSpPr>
          <p:spPr>
            <a:xfrm>
              <a:off x="0" y="2036"/>
              <a:ext cx="755782" cy="1171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5063" name="矩形 4"/>
            <p:cNvSpPr>
              <a:spLocks noChangeArrowheads="1"/>
            </p:cNvSpPr>
            <p:nvPr/>
          </p:nvSpPr>
          <p:spPr bwMode="auto">
            <a:xfrm>
              <a:off x="878680" y="791410"/>
              <a:ext cx="1574235" cy="287259"/>
            </a:xfrm>
            <a:prstGeom prst="rect">
              <a:avLst/>
            </a:prstGeom>
            <a:noFill/>
            <a:ln w="9525">
              <a:noFill/>
              <a:miter lim="800000"/>
              <a:headEnd/>
              <a:tailEnd/>
            </a:ln>
          </p:spPr>
          <p:txBody>
            <a:bodyPr>
              <a:spAutoFit/>
            </a:bodyPr>
            <a:lstStyle/>
            <a:p>
              <a:endParaRPr lang="zh-CN" altLang="en-US" sz="800">
                <a:solidFill>
                  <a:schemeClr val="bg1"/>
                </a:solidFill>
                <a:latin typeface="Calibri" pitchFamily="34" charset="0"/>
              </a:endParaRPr>
            </a:p>
          </p:txBody>
        </p:sp>
      </p:grpSp>
      <p:sp>
        <p:nvSpPr>
          <p:cNvPr id="7" name="TextBox 6"/>
          <p:cNvSpPr txBox="1"/>
          <p:nvPr/>
        </p:nvSpPr>
        <p:spPr>
          <a:xfrm>
            <a:off x="3779838" y="561975"/>
            <a:ext cx="4824412" cy="2865438"/>
          </a:xfrm>
          <a:prstGeom prst="rect">
            <a:avLst/>
          </a:prstGeom>
          <a:noFill/>
        </p:spPr>
        <p:txBody>
          <a:bodyPr lIns="68580" tIns="34290" rIns="68580" bIns="34290">
            <a:spAutoFit/>
          </a:bodyPr>
          <a:lstStyle/>
          <a:p>
            <a:pPr marL="285750" indent="-285750" fontAlgn="auto">
              <a:lnSpc>
                <a:spcPts val="2000"/>
              </a:lnSpc>
              <a:spcBef>
                <a:spcPts val="0"/>
              </a:spcBef>
              <a:spcAft>
                <a:spcPts val="0"/>
              </a:spcAft>
              <a:buFont typeface="Wingdings" pitchFamily="2" charset="2"/>
              <a:buChar char="Ø"/>
              <a:defRPr/>
            </a:pPr>
            <a:r>
              <a:rPr lang="zh-CN" altLang="en-US" sz="1600" dirty="0">
                <a:latin typeface="微软雅黑" pitchFamily="34" charset="-122"/>
                <a:ea typeface="微软雅黑" pitchFamily="34" charset="-122"/>
                <a:cs typeface="+mn-cs"/>
              </a:rPr>
              <a:t>为贯彻落实中共中央办公厅、国务院办公厅印发的</a:t>
            </a:r>
            <a:r>
              <a:rPr lang="en-US" altLang="zh-CN" sz="1600" dirty="0">
                <a:latin typeface="微软雅黑" pitchFamily="34" charset="-122"/>
                <a:ea typeface="微软雅黑" pitchFamily="34" charset="-122"/>
                <a:cs typeface="+mn-cs"/>
              </a:rPr>
              <a:t>《</a:t>
            </a:r>
            <a:r>
              <a:rPr lang="zh-CN" altLang="en-US" sz="1600" dirty="0">
                <a:latin typeface="微软雅黑" pitchFamily="34" charset="-122"/>
                <a:ea typeface="微软雅黑" pitchFamily="34" charset="-122"/>
                <a:cs typeface="+mn-cs"/>
              </a:rPr>
              <a:t>深化国税、地税征管体制改革方案</a:t>
            </a:r>
            <a:r>
              <a:rPr lang="en-US" altLang="zh-CN" sz="1600" dirty="0">
                <a:latin typeface="微软雅黑" pitchFamily="34" charset="-122"/>
                <a:ea typeface="微软雅黑" pitchFamily="34" charset="-122"/>
                <a:cs typeface="+mn-cs"/>
              </a:rPr>
              <a:t>》</a:t>
            </a:r>
            <a:r>
              <a:rPr lang="zh-CN" altLang="en-US" sz="1600" dirty="0">
                <a:latin typeface="微软雅黑" pitchFamily="34" charset="-122"/>
                <a:ea typeface="微软雅黑" pitchFamily="34" charset="-122"/>
                <a:cs typeface="+mn-cs"/>
              </a:rPr>
              <a:t>，深入推进大企业税收服务与管理改革，国家税务总局出台了</a:t>
            </a:r>
            <a:r>
              <a:rPr lang="en-US" altLang="zh-CN" sz="1600" dirty="0">
                <a:latin typeface="微软雅黑" pitchFamily="34" charset="-122"/>
                <a:ea typeface="微软雅黑" pitchFamily="34" charset="-122"/>
                <a:cs typeface="+mn-cs"/>
              </a:rPr>
              <a:t>《</a:t>
            </a:r>
            <a:r>
              <a:rPr lang="zh-CN" altLang="en-US" sz="1600" dirty="0">
                <a:latin typeface="微软雅黑" pitchFamily="34" charset="-122"/>
                <a:ea typeface="微软雅黑" pitchFamily="34" charset="-122"/>
                <a:cs typeface="+mn-cs"/>
              </a:rPr>
              <a:t>深化大企业税收服务与管理改革实施方案</a:t>
            </a:r>
            <a:r>
              <a:rPr lang="en-US" altLang="zh-CN" sz="1600" dirty="0">
                <a:latin typeface="微软雅黑" pitchFamily="34" charset="-122"/>
                <a:ea typeface="微软雅黑" pitchFamily="34" charset="-122"/>
                <a:cs typeface="+mn-cs"/>
              </a:rPr>
              <a:t>》</a:t>
            </a:r>
            <a:r>
              <a:rPr lang="zh-CN" altLang="en-US" sz="1600" dirty="0">
                <a:latin typeface="微软雅黑" pitchFamily="34" charset="-122"/>
                <a:ea typeface="微软雅黑" pitchFamily="34" charset="-122"/>
                <a:cs typeface="+mn-cs"/>
              </a:rPr>
              <a:t>的通知（税总发</a:t>
            </a:r>
            <a:r>
              <a:rPr lang="en-US" altLang="zh-CN" sz="1600" dirty="0">
                <a:latin typeface="微软雅黑" pitchFamily="34" charset="-122"/>
                <a:ea typeface="微软雅黑" pitchFamily="34" charset="-122"/>
                <a:cs typeface="+mn-cs"/>
              </a:rPr>
              <a:t>〔2015〕157</a:t>
            </a:r>
            <a:r>
              <a:rPr lang="zh-CN" altLang="en-US" sz="1600" dirty="0">
                <a:latin typeface="微软雅黑" pitchFamily="34" charset="-122"/>
                <a:ea typeface="微软雅黑" pitchFamily="34" charset="-122"/>
                <a:cs typeface="+mn-cs"/>
              </a:rPr>
              <a:t>号），正式启动“千户集团计划”。</a:t>
            </a:r>
            <a:endParaRPr lang="en-US" altLang="zh-CN" sz="1600" dirty="0">
              <a:latin typeface="微软雅黑" pitchFamily="34" charset="-122"/>
              <a:ea typeface="微软雅黑" pitchFamily="34" charset="-122"/>
              <a:cs typeface="+mn-cs"/>
            </a:endParaRPr>
          </a:p>
          <a:p>
            <a:pPr fontAlgn="auto">
              <a:lnSpc>
                <a:spcPts val="2000"/>
              </a:lnSpc>
              <a:spcBef>
                <a:spcPts val="0"/>
              </a:spcBef>
              <a:spcAft>
                <a:spcPts val="0"/>
              </a:spcAft>
              <a:defRPr/>
            </a:pPr>
            <a:endParaRPr lang="en-US" altLang="zh-CN" sz="1600" dirty="0">
              <a:latin typeface="微软雅黑" pitchFamily="34" charset="-122"/>
              <a:ea typeface="微软雅黑" pitchFamily="34" charset="-122"/>
              <a:cs typeface="+mn-cs"/>
            </a:endParaRPr>
          </a:p>
          <a:p>
            <a:pPr fontAlgn="auto">
              <a:lnSpc>
                <a:spcPts val="2000"/>
              </a:lnSpc>
              <a:spcBef>
                <a:spcPts val="0"/>
              </a:spcBef>
              <a:spcAft>
                <a:spcPts val="0"/>
              </a:spcAft>
              <a:defRPr/>
            </a:pPr>
            <a:endParaRPr lang="en-US" altLang="zh-CN" sz="1600" dirty="0">
              <a:latin typeface="微软雅黑" pitchFamily="34" charset="-122"/>
              <a:ea typeface="微软雅黑" pitchFamily="34" charset="-122"/>
              <a:cs typeface="+mn-cs"/>
            </a:endParaRPr>
          </a:p>
          <a:p>
            <a:pPr marL="285750" indent="-285750" fontAlgn="auto">
              <a:lnSpc>
                <a:spcPts val="2000"/>
              </a:lnSpc>
              <a:spcBef>
                <a:spcPts val="0"/>
              </a:spcBef>
              <a:spcAft>
                <a:spcPts val="0"/>
              </a:spcAft>
              <a:buFont typeface="Wingdings" pitchFamily="2" charset="2"/>
              <a:buChar char="Ø"/>
              <a:defRPr/>
            </a:pPr>
            <a:r>
              <a:rPr lang="zh-CN" altLang="en-US" sz="1600" dirty="0">
                <a:latin typeface="微软雅黑" pitchFamily="34" charset="-122"/>
                <a:ea typeface="微软雅黑" pitchFamily="34" charset="-122"/>
                <a:cs typeface="+mn-cs"/>
              </a:rPr>
              <a:t>这是我国税务机关对大企业开展上下联动统一的税务征管脱虚向实并逐渐常态化的标志</a:t>
            </a:r>
            <a:r>
              <a:rPr lang="zh-CN" altLang="en-US" b="1" dirty="0">
                <a:latin typeface="微软雅黑" pitchFamily="34" charset="-122"/>
                <a:ea typeface="微软雅黑" pitchFamily="34" charset="-122"/>
                <a:cs typeface="+mn-cs"/>
              </a:rPr>
              <a:t>。</a:t>
            </a:r>
            <a:endParaRPr lang="en-US" altLang="zh-CN" b="1" dirty="0">
              <a:latin typeface="微软雅黑" pitchFamily="34" charset="-122"/>
              <a:ea typeface="微软雅黑" pitchFamily="34" charset="-122"/>
              <a:cs typeface="+mn-cs"/>
            </a:endParaRPr>
          </a:p>
          <a:p>
            <a:pPr fontAlgn="auto">
              <a:spcBef>
                <a:spcPts val="0"/>
              </a:spcBef>
              <a:spcAft>
                <a:spcPts val="0"/>
              </a:spcAft>
              <a:defRPr/>
            </a:pPr>
            <a:endParaRPr lang="zh-CN" altLang="en-US" sz="1500" b="1" dirty="0">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图片 16"/>
          <p:cNvPicPr>
            <a:picLocks noChangeAspect="1"/>
          </p:cNvPicPr>
          <p:nvPr/>
        </p:nvPicPr>
        <p:blipFill>
          <a:blip r:embed="rId3" cstate="print"/>
          <a:srcRect l="14977" t="31" r="35432"/>
          <a:stretch>
            <a:fillRect/>
          </a:stretch>
        </p:blipFill>
        <p:spPr bwMode="auto">
          <a:xfrm>
            <a:off x="5303838" y="1588"/>
            <a:ext cx="3840162" cy="5141912"/>
          </a:xfrm>
          <a:prstGeom prst="rect">
            <a:avLst/>
          </a:prstGeom>
          <a:noFill/>
          <a:ln w="9525">
            <a:noFill/>
            <a:miter lim="800000"/>
            <a:headEnd/>
            <a:tailEnd/>
          </a:ln>
        </p:spPr>
      </p:pic>
      <p:grpSp>
        <p:nvGrpSpPr>
          <p:cNvPr id="47106" name="组合 1"/>
          <p:cNvGrpSpPr>
            <a:grpSpLocks/>
          </p:cNvGrpSpPr>
          <p:nvPr/>
        </p:nvGrpSpPr>
        <p:grpSpPr bwMode="auto">
          <a:xfrm>
            <a:off x="0" y="1588"/>
            <a:ext cx="3640138" cy="877887"/>
            <a:chOff x="0" y="2036"/>
            <a:chExt cx="4852542" cy="1171070"/>
          </a:xfrm>
        </p:grpSpPr>
        <p:sp>
          <p:nvSpPr>
            <p:cNvPr id="47117" name="矩形 2"/>
            <p:cNvSpPr>
              <a:spLocks noChangeArrowheads="1"/>
            </p:cNvSpPr>
            <p:nvPr/>
          </p:nvSpPr>
          <p:spPr bwMode="auto">
            <a:xfrm>
              <a:off x="878679" y="268191"/>
              <a:ext cx="3973863" cy="553997"/>
            </a:xfrm>
            <a:prstGeom prst="rect">
              <a:avLst/>
            </a:prstGeom>
            <a:noFill/>
            <a:ln w="9525">
              <a:noFill/>
              <a:miter lim="800000"/>
              <a:headEnd/>
              <a:tailEnd/>
            </a:ln>
          </p:spPr>
          <p:txBody>
            <a:bodyPr>
              <a:spAutoFit/>
            </a:bodyPr>
            <a:lstStyle/>
            <a:p>
              <a:r>
                <a:rPr lang="zh-CN" altLang="en-US" sz="2100" b="1">
                  <a:latin typeface="Calibri" pitchFamily="34" charset="0"/>
                </a:rPr>
                <a:t>千户集团管理对象选择</a:t>
              </a:r>
              <a:endParaRPr lang="en-US" altLang="zh-CN" sz="2100" b="1">
                <a:latin typeface="Calibri" pitchFamily="34" charset="0"/>
              </a:endParaRPr>
            </a:p>
          </p:txBody>
        </p:sp>
        <p:sp>
          <p:nvSpPr>
            <p:cNvPr id="4" name="矩形 3"/>
            <p:cNvSpPr/>
            <p:nvPr/>
          </p:nvSpPr>
          <p:spPr>
            <a:xfrm>
              <a:off x="0" y="2036"/>
              <a:ext cx="755499" cy="1171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47119" name="矩形 4"/>
            <p:cNvSpPr>
              <a:spLocks noChangeArrowheads="1"/>
            </p:cNvSpPr>
            <p:nvPr/>
          </p:nvSpPr>
          <p:spPr bwMode="auto">
            <a:xfrm>
              <a:off x="878680" y="791410"/>
              <a:ext cx="1574234" cy="287259"/>
            </a:xfrm>
            <a:prstGeom prst="rect">
              <a:avLst/>
            </a:prstGeom>
            <a:noFill/>
            <a:ln w="9525">
              <a:noFill/>
              <a:miter lim="800000"/>
              <a:headEnd/>
              <a:tailEnd/>
            </a:ln>
          </p:spPr>
          <p:txBody>
            <a:bodyPr>
              <a:spAutoFit/>
            </a:bodyPr>
            <a:lstStyle/>
            <a:p>
              <a:endParaRPr lang="zh-CN" altLang="en-US" sz="800">
                <a:latin typeface="Calibri" pitchFamily="34" charset="0"/>
              </a:endParaRPr>
            </a:p>
          </p:txBody>
        </p:sp>
      </p:grpSp>
      <p:grpSp>
        <p:nvGrpSpPr>
          <p:cNvPr id="6" name="组合 5"/>
          <p:cNvGrpSpPr>
            <a:grpSpLocks/>
          </p:cNvGrpSpPr>
          <p:nvPr/>
        </p:nvGrpSpPr>
        <p:grpSpPr bwMode="auto">
          <a:xfrm>
            <a:off x="6097588" y="1381125"/>
            <a:ext cx="1930400" cy="293688"/>
            <a:chOff x="8044148" y="1575251"/>
            <a:chExt cx="2573272" cy="391061"/>
          </a:xfrm>
        </p:grpSpPr>
        <p:sp>
          <p:nvSpPr>
            <p:cNvPr id="9" name="矩形 8"/>
            <p:cNvSpPr/>
            <p:nvPr/>
          </p:nvSpPr>
          <p:spPr>
            <a:xfrm>
              <a:off x="8044148" y="1575251"/>
              <a:ext cx="2332028" cy="3910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solidFill>
                    <a:schemeClr val="bg1"/>
                  </a:solidFill>
                </a:rPr>
                <a:t> </a:t>
              </a:r>
              <a:r>
                <a:rPr lang="zh-CN" altLang="en-US" dirty="0">
                  <a:solidFill>
                    <a:schemeClr val="tx1"/>
                  </a:solidFill>
                </a:rPr>
                <a:t>选择的对象</a:t>
              </a:r>
            </a:p>
          </p:txBody>
        </p:sp>
        <p:sp>
          <p:nvSpPr>
            <p:cNvPr id="10" name="五边形 9"/>
            <p:cNvSpPr/>
            <p:nvPr/>
          </p:nvSpPr>
          <p:spPr>
            <a:xfrm rot="10800000">
              <a:off x="10346549" y="1672488"/>
              <a:ext cx="270871" cy="22829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18" name="矩形 17"/>
          <p:cNvSpPr>
            <a:spLocks noChangeArrowheads="1"/>
          </p:cNvSpPr>
          <p:nvPr/>
        </p:nvSpPr>
        <p:spPr bwMode="auto">
          <a:xfrm>
            <a:off x="468313" y="1292225"/>
            <a:ext cx="4608512" cy="2954338"/>
          </a:xfrm>
          <a:prstGeom prst="rect">
            <a:avLst/>
          </a:prstGeom>
          <a:noFill/>
          <a:ln w="9525">
            <a:noFill/>
            <a:miter lim="800000"/>
            <a:headEnd/>
            <a:tailEnd/>
          </a:ln>
        </p:spPr>
        <p:txBody>
          <a:bodyPr lIns="68580" tIns="34290" rIns="68580" bIns="34290">
            <a:spAutoFit/>
          </a:bodyPr>
          <a:lstStyle/>
          <a:p>
            <a:pPr marL="285750" indent="-285750">
              <a:lnSpc>
                <a:spcPts val="2500"/>
              </a:lnSpc>
              <a:buFont typeface="Wingdings" pitchFamily="2" charset="2"/>
              <a:buChar char="Ø"/>
            </a:pPr>
            <a:r>
              <a:rPr lang="zh-CN" altLang="en-US" sz="1600">
                <a:latin typeface="微软雅黑"/>
                <a:ea typeface="微软雅黑"/>
                <a:cs typeface="微软雅黑"/>
              </a:rPr>
              <a:t>千户集团是指在国际或国内企业排名靠前、税收规模大、且具有行业代表性与良好成长型的企业集团及其成员单位。</a:t>
            </a:r>
            <a:endParaRPr lang="en-US" altLang="zh-CN" sz="1600">
              <a:latin typeface="微软雅黑"/>
              <a:ea typeface="微软雅黑"/>
              <a:cs typeface="微软雅黑"/>
            </a:endParaRPr>
          </a:p>
          <a:p>
            <a:pPr marL="285750" indent="-285750">
              <a:lnSpc>
                <a:spcPts val="2500"/>
              </a:lnSpc>
              <a:buFont typeface="Wingdings" pitchFamily="2" charset="2"/>
              <a:buChar char="Ø"/>
            </a:pPr>
            <a:r>
              <a:rPr lang="zh-CN" altLang="en-US" sz="1600">
                <a:latin typeface="微软雅黑"/>
                <a:ea typeface="微软雅黑"/>
                <a:cs typeface="微软雅黑"/>
              </a:rPr>
              <a:t>遴选方式为“先上后下、上下结合”。</a:t>
            </a:r>
            <a:endParaRPr lang="en-US" altLang="zh-CN" sz="1600">
              <a:latin typeface="微软雅黑"/>
              <a:ea typeface="微软雅黑"/>
              <a:cs typeface="微软雅黑"/>
            </a:endParaRPr>
          </a:p>
          <a:p>
            <a:pPr marL="285750" indent="-285750">
              <a:lnSpc>
                <a:spcPts val="2500"/>
              </a:lnSpc>
              <a:buFont typeface="Wingdings" pitchFamily="2" charset="2"/>
              <a:buChar char="Ø"/>
            </a:pPr>
            <a:r>
              <a:rPr lang="zh-CN" altLang="en-US" sz="1600">
                <a:latin typeface="微软雅黑"/>
                <a:ea typeface="微软雅黑"/>
                <a:cs typeface="微软雅黑"/>
              </a:rPr>
              <a:t>税务总局大企业管理司牵头，北京国税第五直属分局具体实施管理“千户集团”计划中的企业，并进行税源分析。</a:t>
            </a:r>
            <a:endParaRPr lang="en-US" altLang="zh-CN" sz="1600">
              <a:latin typeface="微软雅黑"/>
              <a:ea typeface="微软雅黑"/>
              <a:cs typeface="微软雅黑"/>
            </a:endParaRPr>
          </a:p>
          <a:p>
            <a:pPr marL="285750" indent="-285750">
              <a:lnSpc>
                <a:spcPts val="2500"/>
              </a:lnSpc>
              <a:buFont typeface="Wingdings" pitchFamily="2" charset="2"/>
              <a:buChar char="Ø"/>
            </a:pPr>
            <a:r>
              <a:rPr lang="zh-CN" altLang="en-US" sz="1600">
                <a:latin typeface="微软雅黑"/>
                <a:ea typeface="微软雅黑"/>
                <a:cs typeface="微软雅黑"/>
              </a:rPr>
              <a:t>这个目前隶属于北京国税系统的大企业分局未来将直接归国家税务总局管辖。</a:t>
            </a:r>
          </a:p>
        </p:txBody>
      </p:sp>
      <p:grpSp>
        <p:nvGrpSpPr>
          <p:cNvPr id="8" name="组合 7"/>
          <p:cNvGrpSpPr>
            <a:grpSpLocks/>
          </p:cNvGrpSpPr>
          <p:nvPr/>
        </p:nvGrpSpPr>
        <p:grpSpPr bwMode="auto">
          <a:xfrm>
            <a:off x="6096000" y="2386013"/>
            <a:ext cx="1849438" cy="319087"/>
            <a:chOff x="7284737" y="4312804"/>
            <a:chExt cx="2465204" cy="423593"/>
          </a:xfrm>
        </p:grpSpPr>
        <p:sp>
          <p:nvSpPr>
            <p:cNvPr id="22" name="矩形 21"/>
            <p:cNvSpPr/>
            <p:nvPr/>
          </p:nvSpPr>
          <p:spPr>
            <a:xfrm>
              <a:off x="7284737" y="4312804"/>
              <a:ext cx="2238786" cy="4235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solidFill>
                    <a:schemeClr val="bg1"/>
                  </a:solidFill>
                </a:rPr>
                <a:t> </a:t>
              </a:r>
              <a:r>
                <a:rPr lang="zh-CN" altLang="en-US" dirty="0">
                  <a:solidFill>
                    <a:schemeClr val="tx1"/>
                  </a:solidFill>
                </a:rPr>
                <a:t>遴选方式</a:t>
              </a:r>
            </a:p>
          </p:txBody>
        </p:sp>
        <p:sp>
          <p:nvSpPr>
            <p:cNvPr id="23" name="五边形 22"/>
            <p:cNvSpPr/>
            <p:nvPr/>
          </p:nvSpPr>
          <p:spPr>
            <a:xfrm rot="10800000">
              <a:off x="9479086" y="4380242"/>
              <a:ext cx="270855" cy="227603"/>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13" name="组合 12"/>
          <p:cNvGrpSpPr>
            <a:grpSpLocks/>
          </p:cNvGrpSpPr>
          <p:nvPr/>
        </p:nvGrpSpPr>
        <p:grpSpPr bwMode="auto">
          <a:xfrm>
            <a:off x="5969000" y="3378200"/>
            <a:ext cx="1981200" cy="381000"/>
            <a:chOff x="7467602" y="4453467"/>
            <a:chExt cx="2642648" cy="508000"/>
          </a:xfrm>
        </p:grpSpPr>
        <p:sp>
          <p:nvSpPr>
            <p:cNvPr id="30" name="矩形 29"/>
            <p:cNvSpPr/>
            <p:nvPr/>
          </p:nvSpPr>
          <p:spPr>
            <a:xfrm>
              <a:off x="7467602" y="4453467"/>
              <a:ext cx="2371607" cy="5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solidFill>
                    <a:schemeClr val="bg1"/>
                  </a:solidFill>
                </a:rPr>
                <a:t> </a:t>
              </a:r>
              <a:r>
                <a:rPr lang="zh-CN" altLang="en-US" dirty="0">
                  <a:solidFill>
                    <a:schemeClr val="tx1"/>
                  </a:solidFill>
                </a:rPr>
                <a:t>牵头管辖单位</a:t>
              </a:r>
            </a:p>
          </p:txBody>
        </p:sp>
        <p:sp>
          <p:nvSpPr>
            <p:cNvPr id="31" name="五边形 30"/>
            <p:cNvSpPr/>
            <p:nvPr/>
          </p:nvSpPr>
          <p:spPr>
            <a:xfrm rot="10800000">
              <a:off x="9839209" y="4656667"/>
              <a:ext cx="271041" cy="22860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标题 3"/>
          <p:cNvSpPr>
            <a:spLocks noGrp="1"/>
          </p:cNvSpPr>
          <p:nvPr>
            <p:ph type="title"/>
          </p:nvPr>
        </p:nvSpPr>
        <p:spPr>
          <a:xfrm>
            <a:off x="1457325" y="590550"/>
            <a:ext cx="1878013" cy="600075"/>
          </a:xfrm>
        </p:spPr>
        <p:txBody>
          <a:bodyPr wrap="none" rtlCol="0">
            <a:spAutoFit/>
          </a:bodyPr>
          <a:lstStyle/>
          <a:p>
            <a:pPr fontAlgn="auto">
              <a:spcAft>
                <a:spcPts val="0"/>
              </a:spcAft>
              <a:defRPr/>
            </a:pPr>
            <a:r>
              <a:rPr lang="zh-CN" altLang="en-US" dirty="0" smtClean="0">
                <a:latin typeface="+mn-ea"/>
                <a:ea typeface="+mn-ea"/>
              </a:rPr>
              <a:t>千户计划</a:t>
            </a:r>
            <a:endParaRPr lang="zh-CN" altLang="en-US" dirty="0">
              <a:latin typeface="+mn-ea"/>
              <a:ea typeface="+mn-ea"/>
            </a:endParaRPr>
          </a:p>
        </p:txBody>
      </p:sp>
      <p:sp>
        <p:nvSpPr>
          <p:cNvPr id="49154" name="TextBox 1"/>
          <p:cNvSpPr txBox="1">
            <a:spLocks noChangeArrowheads="1"/>
          </p:cNvSpPr>
          <p:nvPr/>
        </p:nvSpPr>
        <p:spPr bwMode="auto">
          <a:xfrm>
            <a:off x="539750" y="1276350"/>
            <a:ext cx="7920038" cy="2800350"/>
          </a:xfrm>
          <a:prstGeom prst="rect">
            <a:avLst/>
          </a:prstGeom>
          <a:noFill/>
          <a:ln w="9525">
            <a:noFill/>
            <a:miter lim="800000"/>
            <a:headEnd/>
            <a:tailEnd/>
          </a:ln>
        </p:spPr>
        <p:txBody>
          <a:bodyPr>
            <a:spAutoFit/>
          </a:bodyPr>
          <a:lstStyle/>
          <a:p>
            <a:pPr marL="285750" indent="-285750">
              <a:buFont typeface="Wingdings" pitchFamily="2" charset="2"/>
              <a:buChar char="Ø"/>
            </a:pPr>
            <a:r>
              <a:rPr lang="zh-CN" altLang="en-US" sz="1600">
                <a:latin typeface="Calibri" pitchFamily="34" charset="0"/>
              </a:rPr>
              <a:t>关于规范全国千户集团及其成员企业纳税申报时附报财务会计报表有关事项的公告（总局公告</a:t>
            </a:r>
            <a:r>
              <a:rPr lang="en-US" altLang="zh-CN" sz="1600">
                <a:latin typeface="Calibri" pitchFamily="34" charset="0"/>
              </a:rPr>
              <a:t>2016</a:t>
            </a:r>
            <a:r>
              <a:rPr lang="zh-CN" altLang="en-US" sz="1600">
                <a:latin typeface="Calibri" pitchFamily="34" charset="0"/>
              </a:rPr>
              <a:t>年第</a:t>
            </a:r>
            <a:r>
              <a:rPr lang="en-US" altLang="zh-CN" sz="1600">
                <a:latin typeface="Calibri" pitchFamily="34" charset="0"/>
              </a:rPr>
              <a:t>67</a:t>
            </a:r>
            <a:r>
              <a:rPr lang="zh-CN" altLang="en-US" sz="1600">
                <a:latin typeface="Calibri" pitchFamily="34" charset="0"/>
              </a:rPr>
              <a:t>号 ）</a:t>
            </a:r>
            <a:endParaRPr lang="en-US" altLang="zh-CN" sz="1600">
              <a:latin typeface="Calibri" pitchFamily="34" charset="0"/>
            </a:endParaRPr>
          </a:p>
          <a:p>
            <a:pPr marL="285750" indent="-285750">
              <a:buFont typeface="Wingdings" pitchFamily="2" charset="2"/>
              <a:buChar char="ü"/>
            </a:pPr>
            <a:r>
              <a:rPr lang="zh-CN" altLang="en-US" sz="1600">
                <a:latin typeface="Calibri" pitchFamily="34" charset="0"/>
              </a:rPr>
              <a:t>全国千户集团总部及其成员企业应在企业所得税预缴纳税申报时附报本级财务会计报表，以及税务机关根据实际需要要求附报的其他纳税资料，境外成员企业可暂不附报。年度终了，应在企业所得税年度纳税申报时，附报本级年度财务会计报表，以及税务机关根据实际需要要求附报的其他纳税资料。按照会计准则、会计制度等要求编制合并财务报表的全国千户集团总部，应在每年</a:t>
            </a:r>
            <a:r>
              <a:rPr lang="en-US" altLang="zh-CN" sz="1600">
                <a:latin typeface="Calibri" pitchFamily="34" charset="0"/>
              </a:rPr>
              <a:t>5</a:t>
            </a:r>
            <a:r>
              <a:rPr lang="zh-CN" altLang="en-US" sz="1600">
                <a:latin typeface="Calibri" pitchFamily="34" charset="0"/>
              </a:rPr>
              <a:t>月</a:t>
            </a:r>
            <a:r>
              <a:rPr lang="en-US" altLang="zh-CN" sz="1600">
                <a:latin typeface="Calibri" pitchFamily="34" charset="0"/>
              </a:rPr>
              <a:t>31</a:t>
            </a:r>
            <a:r>
              <a:rPr lang="zh-CN" altLang="en-US" sz="1600">
                <a:latin typeface="Calibri" pitchFamily="34" charset="0"/>
              </a:rPr>
              <a:t>日前附报上一年度的合并财务报表。</a:t>
            </a:r>
            <a:endParaRPr lang="en-US" altLang="zh-CN" sz="1600">
              <a:latin typeface="Calibri" pitchFamily="34" charset="0"/>
            </a:endParaRPr>
          </a:p>
          <a:p>
            <a:pPr marL="285750" indent="-285750">
              <a:buFont typeface="Wingdings" pitchFamily="2" charset="2"/>
              <a:buChar char="ü"/>
            </a:pPr>
            <a:r>
              <a:rPr lang="zh-CN" altLang="en-US" sz="1600">
                <a:latin typeface="Calibri" pitchFamily="34" charset="0"/>
              </a:rPr>
              <a:t>全国千户集团及其成员企业应附报的财务会计报表，是指按照企业所适用的会计准则、会计制度等编制的财务会计报表，包括资产负债表、利润表、现金流量表、所有者权益（股东权益）变动表、附注等。原则上，所有资料应以电子形式附报。</a:t>
            </a:r>
            <a:endParaRPr lang="zh-CN" altLang="en-US" sz="1600">
              <a:latin typeface="微软雅黑"/>
              <a:ea typeface="微软雅黑"/>
              <a:cs typeface="微软雅黑"/>
            </a:endParaRPr>
          </a:p>
        </p:txBody>
      </p:sp>
    </p:spTree>
  </p:cSld>
  <p:clrMapOvr>
    <a:masterClrMapping/>
  </p:clrMapOvr>
  <p:transition spd="slow" advTm="0">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标题 3"/>
          <p:cNvSpPr>
            <a:spLocks noGrp="1"/>
          </p:cNvSpPr>
          <p:nvPr>
            <p:ph type="title"/>
          </p:nvPr>
        </p:nvSpPr>
        <p:spPr>
          <a:xfrm>
            <a:off x="1033463" y="590550"/>
            <a:ext cx="2724150" cy="600075"/>
          </a:xfrm>
        </p:spPr>
        <p:txBody>
          <a:bodyPr wrap="none" rtlCol="0">
            <a:spAutoFit/>
          </a:bodyPr>
          <a:lstStyle/>
          <a:p>
            <a:pPr fontAlgn="auto">
              <a:spcAft>
                <a:spcPts val="0"/>
              </a:spcAft>
              <a:defRPr/>
            </a:pPr>
            <a:r>
              <a:rPr lang="zh-CN" altLang="en-US" dirty="0" smtClean="0">
                <a:latin typeface="+mn-ea"/>
                <a:ea typeface="+mn-ea"/>
              </a:rPr>
              <a:t>外汇税务合作</a:t>
            </a:r>
            <a:endParaRPr lang="zh-CN" altLang="en-US" dirty="0">
              <a:latin typeface="+mn-ea"/>
              <a:ea typeface="+mn-ea"/>
            </a:endParaRPr>
          </a:p>
        </p:txBody>
      </p:sp>
      <p:pic>
        <p:nvPicPr>
          <p:cNvPr id="51202" name="Picture 2" descr="http://www.chinatax.gov.cn/n810219/n810729/n811748/c2353068/part/2353080.jpg"/>
          <p:cNvPicPr>
            <a:picLocks noChangeAspect="1" noChangeArrowheads="1"/>
          </p:cNvPicPr>
          <p:nvPr/>
        </p:nvPicPr>
        <p:blipFill>
          <a:blip r:embed="rId3" cstate="print"/>
          <a:srcRect/>
          <a:stretch>
            <a:fillRect/>
          </a:stretch>
        </p:blipFill>
        <p:spPr bwMode="auto">
          <a:xfrm>
            <a:off x="179388" y="1419225"/>
            <a:ext cx="4897437" cy="3086100"/>
          </a:xfrm>
          <a:prstGeom prst="rect">
            <a:avLst/>
          </a:prstGeom>
          <a:noFill/>
          <a:ln w="9525">
            <a:noFill/>
            <a:miter lim="800000"/>
            <a:headEnd/>
            <a:tailEnd/>
          </a:ln>
        </p:spPr>
      </p:pic>
      <p:sp>
        <p:nvSpPr>
          <p:cNvPr id="51203" name="TextBox 1"/>
          <p:cNvSpPr txBox="1">
            <a:spLocks noChangeArrowheads="1"/>
          </p:cNvSpPr>
          <p:nvPr/>
        </p:nvSpPr>
        <p:spPr bwMode="auto">
          <a:xfrm>
            <a:off x="5364163" y="915988"/>
            <a:ext cx="3168650" cy="3784600"/>
          </a:xfrm>
          <a:prstGeom prst="rect">
            <a:avLst/>
          </a:prstGeom>
          <a:noFill/>
          <a:ln w="9525">
            <a:noFill/>
            <a:miter lim="800000"/>
            <a:headEnd/>
            <a:tailEnd/>
          </a:ln>
        </p:spPr>
        <p:txBody>
          <a:bodyPr>
            <a:spAutoFit/>
          </a:bodyPr>
          <a:lstStyle/>
          <a:p>
            <a:pPr algn="just"/>
            <a:r>
              <a:rPr lang="en-US" altLang="zh-CN" sz="1600">
                <a:latin typeface="微软雅黑"/>
                <a:ea typeface="微软雅黑"/>
                <a:cs typeface="微软雅黑"/>
              </a:rPr>
              <a:t>11</a:t>
            </a:r>
            <a:r>
              <a:rPr lang="zh-CN" altLang="en-US" sz="1600">
                <a:latin typeface="微软雅黑"/>
                <a:ea typeface="微软雅黑"/>
                <a:cs typeface="微软雅黑"/>
              </a:rPr>
              <a:t>月</a:t>
            </a:r>
            <a:r>
              <a:rPr lang="en-US" altLang="zh-CN" sz="1600">
                <a:latin typeface="微软雅黑"/>
                <a:ea typeface="微软雅黑"/>
                <a:cs typeface="微软雅黑"/>
              </a:rPr>
              <a:t>14</a:t>
            </a:r>
            <a:r>
              <a:rPr lang="zh-CN" altLang="en-US" sz="1600">
                <a:latin typeface="微软雅黑"/>
                <a:ea typeface="微软雅黑"/>
                <a:cs typeface="微软雅黑"/>
              </a:rPr>
              <a:t>日，国家税务总局和国家外汇管理局在京签署</a:t>
            </a:r>
            <a:r>
              <a:rPr lang="en-US" altLang="zh-CN" sz="1600">
                <a:latin typeface="微软雅黑"/>
                <a:ea typeface="微软雅黑"/>
                <a:cs typeface="微软雅黑"/>
              </a:rPr>
              <a:t>《</a:t>
            </a:r>
            <a:r>
              <a:rPr lang="zh-CN" altLang="en-US" sz="1600">
                <a:latin typeface="微软雅黑"/>
                <a:ea typeface="微软雅黑"/>
                <a:cs typeface="微软雅黑"/>
              </a:rPr>
              <a:t>关于推进信息共享实施联合监管合作备忘录</a:t>
            </a:r>
            <a:r>
              <a:rPr lang="en-US" altLang="zh-CN" sz="1600">
                <a:latin typeface="微软雅黑"/>
                <a:ea typeface="微软雅黑"/>
                <a:cs typeface="微软雅黑"/>
              </a:rPr>
              <a:t>》</a:t>
            </a:r>
            <a:r>
              <a:rPr lang="zh-CN" altLang="en-US" sz="1600">
                <a:latin typeface="微软雅黑"/>
                <a:ea typeface="微软雅黑"/>
                <a:cs typeface="微软雅黑"/>
              </a:rPr>
              <a:t>，通过加大信息共享力度，不断完善事中事后监管体系，实施联合激励和共同惩戒措施，进一步促进外贸发展。</a:t>
            </a:r>
            <a:endParaRPr lang="en-US" altLang="zh-CN" sz="1600">
              <a:latin typeface="微软雅黑"/>
              <a:ea typeface="微软雅黑"/>
              <a:cs typeface="微软雅黑"/>
            </a:endParaRPr>
          </a:p>
          <a:p>
            <a:pPr algn="just"/>
            <a:r>
              <a:rPr lang="en-US" altLang="zh-CN" sz="1600">
                <a:latin typeface="微软雅黑"/>
                <a:ea typeface="微软雅黑"/>
                <a:cs typeface="微软雅黑"/>
              </a:rPr>
              <a:t>《</a:t>
            </a:r>
            <a:r>
              <a:rPr lang="zh-CN" altLang="en-US" sz="1600">
                <a:latin typeface="微软雅黑"/>
                <a:ea typeface="微软雅黑"/>
                <a:cs typeface="微软雅黑"/>
              </a:rPr>
              <a:t>备忘录</a:t>
            </a:r>
            <a:r>
              <a:rPr lang="en-US" altLang="zh-CN" sz="1600">
                <a:latin typeface="微软雅黑"/>
                <a:ea typeface="微软雅黑"/>
                <a:cs typeface="微软雅黑"/>
              </a:rPr>
              <a:t>》</a:t>
            </a:r>
            <a:r>
              <a:rPr lang="zh-CN" altLang="en-US" sz="1600">
                <a:latin typeface="微软雅黑"/>
                <a:ea typeface="微软雅黑"/>
                <a:cs typeface="微软雅黑"/>
              </a:rPr>
              <a:t>明确，税务总局与外汇局共同建立日常信息交换机制，共享税收征管和外汇监管相关数据。两部门利用共享的数据，对出口退税管理、跨境税源管理、外汇收付管理等情况进行监测、评估和预警，提高发现、查处违法违规行为的及时性和准确性。</a:t>
            </a:r>
          </a:p>
        </p:txBody>
      </p:sp>
    </p:spTree>
  </p:cSld>
  <p:clrMapOvr>
    <a:masterClrMapping/>
  </p:clrMapOvr>
  <p:transition spd="slow" advTm="0">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3249" name="图片 1"/>
          <p:cNvPicPr>
            <a:picLocks noChangeAspect="1"/>
          </p:cNvPicPr>
          <p:nvPr/>
        </p:nvPicPr>
        <p:blipFill>
          <a:blip r:embed="rId2" cstate="print"/>
          <a:srcRect/>
          <a:stretch>
            <a:fillRect/>
          </a:stretch>
        </p:blipFill>
        <p:spPr bwMode="auto">
          <a:xfrm>
            <a:off x="0" y="0"/>
            <a:ext cx="9144000" cy="5143500"/>
          </a:xfrm>
          <a:prstGeom prst="rect">
            <a:avLst/>
          </a:prstGeom>
          <a:noFill/>
          <a:ln w="9525">
            <a:noFill/>
            <a:miter lim="800000"/>
            <a:headEnd/>
            <a:tailEnd/>
          </a:ln>
        </p:spPr>
      </p:pic>
      <p:sp>
        <p:nvSpPr>
          <p:cNvPr id="6" name="矩形 5"/>
          <p:cNvSpPr/>
          <p:nvPr/>
        </p:nvSpPr>
        <p:spPr>
          <a:xfrm>
            <a:off x="0" y="1590675"/>
            <a:ext cx="9144000" cy="1676400"/>
          </a:xfrm>
          <a:prstGeom prst="rect">
            <a:avLst/>
          </a:prstGeom>
          <a:solidFill>
            <a:srgbClr val="0278A1">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zh-CN" altLang="en-US" sz="1350" dirty="0">
              <a:solidFill>
                <a:prstClr val="black"/>
              </a:solidFill>
            </a:endParaRPr>
          </a:p>
        </p:txBody>
      </p:sp>
      <p:sp>
        <p:nvSpPr>
          <p:cNvPr id="7" name="文本框 3"/>
          <p:cNvSpPr txBox="1"/>
          <p:nvPr/>
        </p:nvSpPr>
        <p:spPr>
          <a:xfrm>
            <a:off x="2520950" y="2033588"/>
            <a:ext cx="5473700" cy="584200"/>
          </a:xfrm>
          <a:prstGeom prst="rect">
            <a:avLst/>
          </a:prstGeom>
          <a:noFill/>
        </p:spPr>
        <p:txBody>
          <a:bodyPr wrap="none">
            <a:spAutoFit/>
          </a:bodyPr>
          <a:lstStyle/>
          <a:p>
            <a:pPr defTabSz="685800" fontAlgn="auto">
              <a:spcBef>
                <a:spcPts val="0"/>
              </a:spcBef>
              <a:spcAft>
                <a:spcPts val="0"/>
              </a:spcAft>
              <a:defRPr/>
            </a:pPr>
            <a:r>
              <a:rPr lang="zh-CN" altLang="en-US" sz="3200" b="1" spc="225" dirty="0">
                <a:solidFill>
                  <a:prstClr val="white"/>
                </a:solidFill>
                <a:latin typeface="Akzidenz-Grotesk BQ Condensed" pitchFamily="50" charset="0"/>
                <a:ea typeface="宋体" pitchFamily="2" charset="-122"/>
                <a:cs typeface="+mn-cs"/>
              </a:rPr>
              <a:t>全增值税时代的挑战与机遇</a:t>
            </a:r>
          </a:p>
        </p:txBody>
      </p:sp>
      <p:grpSp>
        <p:nvGrpSpPr>
          <p:cNvPr id="53252" name="组合 7"/>
          <p:cNvGrpSpPr>
            <a:grpSpLocks/>
          </p:cNvGrpSpPr>
          <p:nvPr/>
        </p:nvGrpSpPr>
        <p:grpSpPr bwMode="auto">
          <a:xfrm>
            <a:off x="1177925" y="2159000"/>
            <a:ext cx="706438" cy="500063"/>
            <a:chOff x="2121053" y="4628326"/>
            <a:chExt cx="333034" cy="313762"/>
          </a:xfrm>
        </p:grpSpPr>
        <p:sp>
          <p:nvSpPr>
            <p:cNvPr id="9" name="Freeform 31"/>
            <p:cNvSpPr/>
            <p:nvPr/>
          </p:nvSpPr>
          <p:spPr bwMode="auto">
            <a:xfrm>
              <a:off x="2268486" y="4628326"/>
              <a:ext cx="185601" cy="133473"/>
            </a:xfrm>
            <a:custGeom>
              <a:avLst/>
              <a:gdLst>
                <a:gd name="T0" fmla="*/ 81 w 93"/>
                <a:gd name="T1" fmla="*/ 0 h 67"/>
                <a:gd name="T2" fmla="*/ 12 w 93"/>
                <a:gd name="T3" fmla="*/ 0 h 67"/>
                <a:gd name="T4" fmla="*/ 0 w 93"/>
                <a:gd name="T5" fmla="*/ 12 h 67"/>
                <a:gd name="T6" fmla="*/ 0 w 93"/>
                <a:gd name="T7" fmla="*/ 21 h 67"/>
                <a:gd name="T8" fmla="*/ 7 w 93"/>
                <a:gd name="T9" fmla="*/ 21 h 67"/>
                <a:gd name="T10" fmla="*/ 7 w 93"/>
                <a:gd name="T11" fmla="*/ 12 h 67"/>
                <a:gd name="T12" fmla="*/ 12 w 93"/>
                <a:gd name="T13" fmla="*/ 7 h 67"/>
                <a:gd name="T14" fmla="*/ 81 w 93"/>
                <a:gd name="T15" fmla="*/ 7 h 67"/>
                <a:gd name="T16" fmla="*/ 86 w 93"/>
                <a:gd name="T17" fmla="*/ 12 h 67"/>
                <a:gd name="T18" fmla="*/ 86 w 93"/>
                <a:gd name="T19" fmla="*/ 54 h 67"/>
                <a:gd name="T20" fmla="*/ 81 w 93"/>
                <a:gd name="T21" fmla="*/ 59 h 67"/>
                <a:gd name="T22" fmla="*/ 72 w 93"/>
                <a:gd name="T23" fmla="*/ 59 h 67"/>
                <a:gd name="T24" fmla="*/ 72 w 93"/>
                <a:gd name="T25" fmla="*/ 67 h 67"/>
                <a:gd name="T26" fmla="*/ 81 w 93"/>
                <a:gd name="T27" fmla="*/ 67 h 67"/>
                <a:gd name="T28" fmla="*/ 93 w 93"/>
                <a:gd name="T29" fmla="*/ 54 h 67"/>
                <a:gd name="T30" fmla="*/ 93 w 93"/>
                <a:gd name="T31" fmla="*/ 12 h 67"/>
                <a:gd name="T32" fmla="*/ 81 w 93"/>
                <a:gd name="T33"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3" h="67">
                  <a:moveTo>
                    <a:pt x="81" y="0"/>
                  </a:moveTo>
                  <a:cubicBezTo>
                    <a:pt x="12" y="0"/>
                    <a:pt x="12" y="0"/>
                    <a:pt x="12" y="0"/>
                  </a:cubicBezTo>
                  <a:cubicBezTo>
                    <a:pt x="6" y="0"/>
                    <a:pt x="0" y="5"/>
                    <a:pt x="0" y="12"/>
                  </a:cubicBezTo>
                  <a:cubicBezTo>
                    <a:pt x="0" y="21"/>
                    <a:pt x="0" y="21"/>
                    <a:pt x="0" y="21"/>
                  </a:cubicBezTo>
                  <a:cubicBezTo>
                    <a:pt x="7" y="21"/>
                    <a:pt x="7" y="21"/>
                    <a:pt x="7" y="21"/>
                  </a:cubicBezTo>
                  <a:cubicBezTo>
                    <a:pt x="7" y="12"/>
                    <a:pt x="7" y="12"/>
                    <a:pt x="7" y="12"/>
                  </a:cubicBezTo>
                  <a:cubicBezTo>
                    <a:pt x="7" y="9"/>
                    <a:pt x="10" y="7"/>
                    <a:pt x="12" y="7"/>
                  </a:cubicBezTo>
                  <a:cubicBezTo>
                    <a:pt x="81" y="7"/>
                    <a:pt x="81" y="7"/>
                    <a:pt x="81" y="7"/>
                  </a:cubicBezTo>
                  <a:cubicBezTo>
                    <a:pt x="83" y="7"/>
                    <a:pt x="86" y="9"/>
                    <a:pt x="86" y="12"/>
                  </a:cubicBezTo>
                  <a:cubicBezTo>
                    <a:pt x="86" y="54"/>
                    <a:pt x="86" y="54"/>
                    <a:pt x="86" y="54"/>
                  </a:cubicBezTo>
                  <a:cubicBezTo>
                    <a:pt x="86" y="57"/>
                    <a:pt x="83" y="59"/>
                    <a:pt x="81" y="59"/>
                  </a:cubicBezTo>
                  <a:cubicBezTo>
                    <a:pt x="72" y="59"/>
                    <a:pt x="72" y="59"/>
                    <a:pt x="72" y="59"/>
                  </a:cubicBezTo>
                  <a:cubicBezTo>
                    <a:pt x="72" y="67"/>
                    <a:pt x="72" y="67"/>
                    <a:pt x="72" y="67"/>
                  </a:cubicBezTo>
                  <a:cubicBezTo>
                    <a:pt x="81" y="67"/>
                    <a:pt x="81" y="67"/>
                    <a:pt x="81" y="67"/>
                  </a:cubicBezTo>
                  <a:cubicBezTo>
                    <a:pt x="87" y="67"/>
                    <a:pt x="93" y="61"/>
                    <a:pt x="93" y="54"/>
                  </a:cubicBezTo>
                  <a:cubicBezTo>
                    <a:pt x="93" y="12"/>
                    <a:pt x="93" y="12"/>
                    <a:pt x="93" y="12"/>
                  </a:cubicBezTo>
                  <a:cubicBezTo>
                    <a:pt x="93" y="5"/>
                    <a:pt x="87" y="0"/>
                    <a:pt x="81" y="0"/>
                  </a:cubicBezTo>
                  <a:close/>
                </a:path>
              </a:pathLst>
            </a:custGeom>
            <a:solidFill>
              <a:schemeClr val="bg1"/>
            </a:solidFill>
            <a:ln>
              <a:noFill/>
            </a:ln>
          </p:spPr>
          <p:txBody>
            <a:bodyPr lIns="68580" tIns="34290" rIns="68580" bIns="34290"/>
            <a:lstStyle/>
            <a:p>
              <a:pPr defTabSz="685800" fontAlgn="auto">
                <a:spcBef>
                  <a:spcPts val="0"/>
                </a:spcBef>
                <a:spcAft>
                  <a:spcPts val="0"/>
                </a:spcAft>
                <a:defRPr/>
              </a:pPr>
              <a:endParaRPr lang="zh-CN" altLang="en-US" sz="1350">
                <a:solidFill>
                  <a:prstClr val="black"/>
                </a:solidFill>
                <a:latin typeface="Calibri"/>
                <a:ea typeface="宋体" pitchFamily="2" charset="-122"/>
                <a:cs typeface="+mn-cs"/>
              </a:endParaRPr>
            </a:p>
          </p:txBody>
        </p:sp>
        <p:sp>
          <p:nvSpPr>
            <p:cNvPr id="10" name="Freeform 32"/>
            <p:cNvSpPr/>
            <p:nvPr/>
          </p:nvSpPr>
          <p:spPr bwMode="auto">
            <a:xfrm>
              <a:off x="2225080" y="4664184"/>
              <a:ext cx="185601" cy="131481"/>
            </a:xfrm>
            <a:custGeom>
              <a:avLst/>
              <a:gdLst>
                <a:gd name="T0" fmla="*/ 80 w 93"/>
                <a:gd name="T1" fmla="*/ 0 h 66"/>
                <a:gd name="T2" fmla="*/ 12 w 93"/>
                <a:gd name="T3" fmla="*/ 0 h 66"/>
                <a:gd name="T4" fmla="*/ 0 w 93"/>
                <a:gd name="T5" fmla="*/ 12 h 66"/>
                <a:gd name="T6" fmla="*/ 0 w 93"/>
                <a:gd name="T7" fmla="*/ 29 h 66"/>
                <a:gd name="T8" fmla="*/ 7 w 93"/>
                <a:gd name="T9" fmla="*/ 25 h 66"/>
                <a:gd name="T10" fmla="*/ 7 w 93"/>
                <a:gd name="T11" fmla="*/ 12 h 66"/>
                <a:gd name="T12" fmla="*/ 12 w 93"/>
                <a:gd name="T13" fmla="*/ 7 h 66"/>
                <a:gd name="T14" fmla="*/ 80 w 93"/>
                <a:gd name="T15" fmla="*/ 7 h 66"/>
                <a:gd name="T16" fmla="*/ 85 w 93"/>
                <a:gd name="T17" fmla="*/ 12 h 66"/>
                <a:gd name="T18" fmla="*/ 85 w 93"/>
                <a:gd name="T19" fmla="*/ 54 h 66"/>
                <a:gd name="T20" fmla="*/ 80 w 93"/>
                <a:gd name="T21" fmla="*/ 59 h 66"/>
                <a:gd name="T22" fmla="*/ 12 w 93"/>
                <a:gd name="T23" fmla="*/ 59 h 66"/>
                <a:gd name="T24" fmla="*/ 7 w 93"/>
                <a:gd name="T25" fmla="*/ 54 h 66"/>
                <a:gd name="T26" fmla="*/ 7 w 93"/>
                <a:gd name="T27" fmla="*/ 43 h 66"/>
                <a:gd name="T28" fmla="*/ 0 w 93"/>
                <a:gd name="T29" fmla="*/ 47 h 66"/>
                <a:gd name="T30" fmla="*/ 0 w 93"/>
                <a:gd name="T31" fmla="*/ 54 h 66"/>
                <a:gd name="T32" fmla="*/ 12 w 93"/>
                <a:gd name="T33" fmla="*/ 66 h 66"/>
                <a:gd name="T34" fmla="*/ 80 w 93"/>
                <a:gd name="T35" fmla="*/ 66 h 66"/>
                <a:gd name="T36" fmla="*/ 93 w 93"/>
                <a:gd name="T37" fmla="*/ 54 h 66"/>
                <a:gd name="T38" fmla="*/ 93 w 93"/>
                <a:gd name="T39" fmla="*/ 12 h 66"/>
                <a:gd name="T40" fmla="*/ 80 w 93"/>
                <a:gd name="T4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 h="66">
                  <a:moveTo>
                    <a:pt x="80" y="0"/>
                  </a:moveTo>
                  <a:cubicBezTo>
                    <a:pt x="12" y="0"/>
                    <a:pt x="12" y="0"/>
                    <a:pt x="12" y="0"/>
                  </a:cubicBezTo>
                  <a:cubicBezTo>
                    <a:pt x="5" y="0"/>
                    <a:pt x="0" y="5"/>
                    <a:pt x="0" y="12"/>
                  </a:cubicBezTo>
                  <a:cubicBezTo>
                    <a:pt x="0" y="29"/>
                    <a:pt x="0" y="29"/>
                    <a:pt x="0" y="29"/>
                  </a:cubicBezTo>
                  <a:cubicBezTo>
                    <a:pt x="7" y="25"/>
                    <a:pt x="7" y="25"/>
                    <a:pt x="7" y="25"/>
                  </a:cubicBezTo>
                  <a:cubicBezTo>
                    <a:pt x="7" y="12"/>
                    <a:pt x="7" y="12"/>
                    <a:pt x="7" y="12"/>
                  </a:cubicBezTo>
                  <a:cubicBezTo>
                    <a:pt x="7" y="9"/>
                    <a:pt x="9" y="7"/>
                    <a:pt x="12" y="7"/>
                  </a:cubicBezTo>
                  <a:cubicBezTo>
                    <a:pt x="80" y="7"/>
                    <a:pt x="80" y="7"/>
                    <a:pt x="80" y="7"/>
                  </a:cubicBezTo>
                  <a:cubicBezTo>
                    <a:pt x="83" y="7"/>
                    <a:pt x="85" y="9"/>
                    <a:pt x="85" y="12"/>
                  </a:cubicBezTo>
                  <a:cubicBezTo>
                    <a:pt x="85" y="54"/>
                    <a:pt x="85" y="54"/>
                    <a:pt x="85" y="54"/>
                  </a:cubicBezTo>
                  <a:cubicBezTo>
                    <a:pt x="85" y="57"/>
                    <a:pt x="83" y="59"/>
                    <a:pt x="80" y="59"/>
                  </a:cubicBezTo>
                  <a:cubicBezTo>
                    <a:pt x="12" y="59"/>
                    <a:pt x="12" y="59"/>
                    <a:pt x="12" y="59"/>
                  </a:cubicBezTo>
                  <a:cubicBezTo>
                    <a:pt x="9" y="59"/>
                    <a:pt x="7" y="57"/>
                    <a:pt x="7" y="54"/>
                  </a:cubicBezTo>
                  <a:cubicBezTo>
                    <a:pt x="7" y="43"/>
                    <a:pt x="7" y="43"/>
                    <a:pt x="7" y="43"/>
                  </a:cubicBezTo>
                  <a:cubicBezTo>
                    <a:pt x="0" y="47"/>
                    <a:pt x="0" y="47"/>
                    <a:pt x="0" y="47"/>
                  </a:cubicBezTo>
                  <a:cubicBezTo>
                    <a:pt x="0" y="54"/>
                    <a:pt x="0" y="54"/>
                    <a:pt x="0" y="54"/>
                  </a:cubicBezTo>
                  <a:cubicBezTo>
                    <a:pt x="0" y="61"/>
                    <a:pt x="5" y="66"/>
                    <a:pt x="12" y="66"/>
                  </a:cubicBezTo>
                  <a:cubicBezTo>
                    <a:pt x="80" y="66"/>
                    <a:pt x="80" y="66"/>
                    <a:pt x="80" y="66"/>
                  </a:cubicBezTo>
                  <a:cubicBezTo>
                    <a:pt x="87" y="66"/>
                    <a:pt x="93" y="61"/>
                    <a:pt x="93" y="54"/>
                  </a:cubicBezTo>
                  <a:cubicBezTo>
                    <a:pt x="93" y="12"/>
                    <a:pt x="93" y="12"/>
                    <a:pt x="93" y="12"/>
                  </a:cubicBezTo>
                  <a:cubicBezTo>
                    <a:pt x="93" y="5"/>
                    <a:pt x="87" y="0"/>
                    <a:pt x="80" y="0"/>
                  </a:cubicBezTo>
                  <a:close/>
                </a:path>
              </a:pathLst>
            </a:custGeom>
            <a:solidFill>
              <a:schemeClr val="bg1"/>
            </a:solidFill>
            <a:ln>
              <a:noFill/>
            </a:ln>
          </p:spPr>
          <p:txBody>
            <a:bodyPr lIns="68580" tIns="34290" rIns="68580" bIns="34290"/>
            <a:lstStyle/>
            <a:p>
              <a:pPr defTabSz="685800" fontAlgn="auto">
                <a:spcBef>
                  <a:spcPts val="0"/>
                </a:spcBef>
                <a:spcAft>
                  <a:spcPts val="0"/>
                </a:spcAft>
                <a:defRPr/>
              </a:pPr>
              <a:endParaRPr lang="zh-CN" altLang="en-US" sz="1350">
                <a:solidFill>
                  <a:prstClr val="black"/>
                </a:solidFill>
                <a:latin typeface="Calibri"/>
                <a:ea typeface="宋体" pitchFamily="2" charset="-122"/>
                <a:cs typeface="+mn-cs"/>
              </a:endParaRPr>
            </a:p>
          </p:txBody>
        </p:sp>
        <p:sp>
          <p:nvSpPr>
            <p:cNvPr id="11" name="Oval 33"/>
            <p:cNvSpPr>
              <a:spLocks noChangeArrowheads="1"/>
            </p:cNvSpPr>
            <p:nvPr/>
          </p:nvSpPr>
          <p:spPr bwMode="auto">
            <a:xfrm>
              <a:off x="2142757" y="4659204"/>
              <a:ext cx="62116" cy="59764"/>
            </a:xfrm>
            <a:prstGeom prst="ellipse">
              <a:avLst/>
            </a:prstGeom>
            <a:solidFill>
              <a:schemeClr val="bg1"/>
            </a:solidFill>
            <a:ln>
              <a:noFill/>
            </a:ln>
          </p:spPr>
          <p:txBody>
            <a:bodyPr lIns="68580" tIns="34290" rIns="68580" bIns="34290"/>
            <a:lstStyle/>
            <a:p>
              <a:pPr defTabSz="685800" fontAlgn="auto">
                <a:spcBef>
                  <a:spcPts val="0"/>
                </a:spcBef>
                <a:spcAft>
                  <a:spcPts val="0"/>
                </a:spcAft>
                <a:defRPr/>
              </a:pPr>
              <a:endParaRPr lang="zh-CN" altLang="en-US" sz="1350">
                <a:solidFill>
                  <a:prstClr val="black"/>
                </a:solidFill>
                <a:latin typeface="Calibri"/>
                <a:ea typeface="宋体" pitchFamily="2" charset="-122"/>
                <a:cs typeface="+mn-cs"/>
              </a:endParaRPr>
            </a:p>
          </p:txBody>
        </p:sp>
        <p:sp>
          <p:nvSpPr>
            <p:cNvPr id="12" name="Freeform 34"/>
            <p:cNvSpPr/>
            <p:nvPr/>
          </p:nvSpPr>
          <p:spPr bwMode="auto">
            <a:xfrm>
              <a:off x="2121053" y="4689087"/>
              <a:ext cx="189343" cy="253001"/>
            </a:xfrm>
            <a:custGeom>
              <a:avLst/>
              <a:gdLst>
                <a:gd name="T0" fmla="*/ 94 w 95"/>
                <a:gd name="T1" fmla="*/ 4 h 127"/>
                <a:gd name="T2" fmla="*/ 93 w 95"/>
                <a:gd name="T3" fmla="*/ 2 h 127"/>
                <a:gd name="T4" fmla="*/ 86 w 95"/>
                <a:gd name="T5" fmla="*/ 1 h 127"/>
                <a:gd name="T6" fmla="*/ 48 w 95"/>
                <a:gd name="T7" fmla="*/ 20 h 127"/>
                <a:gd name="T8" fmla="*/ 48 w 95"/>
                <a:gd name="T9" fmla="*/ 20 h 127"/>
                <a:gd name="T10" fmla="*/ 39 w 95"/>
                <a:gd name="T11" fmla="*/ 20 h 127"/>
                <a:gd name="T12" fmla="*/ 28 w 95"/>
                <a:gd name="T13" fmla="*/ 20 h 127"/>
                <a:gd name="T14" fmla="*/ 25 w 95"/>
                <a:gd name="T15" fmla="*/ 20 h 127"/>
                <a:gd name="T16" fmla="*/ 22 w 95"/>
                <a:gd name="T17" fmla="*/ 20 h 127"/>
                <a:gd name="T18" fmla="*/ 6 w 95"/>
                <a:gd name="T19" fmla="*/ 20 h 127"/>
                <a:gd name="T20" fmla="*/ 3 w 95"/>
                <a:gd name="T21" fmla="*/ 22 h 127"/>
                <a:gd name="T22" fmla="*/ 1 w 95"/>
                <a:gd name="T23" fmla="*/ 26 h 127"/>
                <a:gd name="T24" fmla="*/ 0 w 95"/>
                <a:gd name="T25" fmla="*/ 68 h 127"/>
                <a:gd name="T26" fmla="*/ 4 w 95"/>
                <a:gd name="T27" fmla="*/ 74 h 127"/>
                <a:gd name="T28" fmla="*/ 6 w 95"/>
                <a:gd name="T29" fmla="*/ 74 h 127"/>
                <a:gd name="T30" fmla="*/ 10 w 95"/>
                <a:gd name="T31" fmla="*/ 69 h 127"/>
                <a:gd name="T32" fmla="*/ 11 w 95"/>
                <a:gd name="T33" fmla="*/ 38 h 127"/>
                <a:gd name="T34" fmla="*/ 12 w 95"/>
                <a:gd name="T35" fmla="*/ 38 h 127"/>
                <a:gd name="T36" fmla="*/ 12 w 95"/>
                <a:gd name="T37" fmla="*/ 64 h 127"/>
                <a:gd name="T38" fmla="*/ 12 w 95"/>
                <a:gd name="T39" fmla="*/ 66 h 127"/>
                <a:gd name="T40" fmla="*/ 12 w 95"/>
                <a:gd name="T41" fmla="*/ 121 h 127"/>
                <a:gd name="T42" fmla="*/ 18 w 95"/>
                <a:gd name="T43" fmla="*/ 127 h 127"/>
                <a:gd name="T44" fmla="*/ 22 w 95"/>
                <a:gd name="T45" fmla="*/ 127 h 127"/>
                <a:gd name="T46" fmla="*/ 28 w 95"/>
                <a:gd name="T47" fmla="*/ 121 h 127"/>
                <a:gd name="T48" fmla="*/ 28 w 95"/>
                <a:gd name="T49" fmla="*/ 78 h 127"/>
                <a:gd name="T50" fmla="*/ 33 w 95"/>
                <a:gd name="T51" fmla="*/ 78 h 127"/>
                <a:gd name="T52" fmla="*/ 33 w 95"/>
                <a:gd name="T53" fmla="*/ 121 h 127"/>
                <a:gd name="T54" fmla="*/ 39 w 95"/>
                <a:gd name="T55" fmla="*/ 127 h 127"/>
                <a:gd name="T56" fmla="*/ 43 w 95"/>
                <a:gd name="T57" fmla="*/ 127 h 127"/>
                <a:gd name="T58" fmla="*/ 49 w 95"/>
                <a:gd name="T59" fmla="*/ 121 h 127"/>
                <a:gd name="T60" fmla="*/ 49 w 95"/>
                <a:gd name="T61" fmla="*/ 66 h 127"/>
                <a:gd name="T62" fmla="*/ 49 w 95"/>
                <a:gd name="T63" fmla="*/ 64 h 127"/>
                <a:gd name="T64" fmla="*/ 49 w 95"/>
                <a:gd name="T65" fmla="*/ 36 h 127"/>
                <a:gd name="T66" fmla="*/ 54 w 95"/>
                <a:gd name="T67" fmla="*/ 29 h 127"/>
                <a:gd name="T68" fmla="*/ 91 w 95"/>
                <a:gd name="T69" fmla="*/ 10 h 127"/>
                <a:gd name="T70" fmla="*/ 94 w 95"/>
                <a:gd name="T71" fmla="*/ 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5" h="127">
                  <a:moveTo>
                    <a:pt x="94" y="4"/>
                  </a:moveTo>
                  <a:cubicBezTo>
                    <a:pt x="93" y="2"/>
                    <a:pt x="93" y="2"/>
                    <a:pt x="93" y="2"/>
                  </a:cubicBezTo>
                  <a:cubicBezTo>
                    <a:pt x="92" y="0"/>
                    <a:pt x="89" y="0"/>
                    <a:pt x="86" y="1"/>
                  </a:cubicBezTo>
                  <a:cubicBezTo>
                    <a:pt x="48" y="20"/>
                    <a:pt x="48" y="20"/>
                    <a:pt x="48" y="20"/>
                  </a:cubicBezTo>
                  <a:cubicBezTo>
                    <a:pt x="48" y="20"/>
                    <a:pt x="48" y="20"/>
                    <a:pt x="48" y="20"/>
                  </a:cubicBezTo>
                  <a:cubicBezTo>
                    <a:pt x="39" y="20"/>
                    <a:pt x="39" y="20"/>
                    <a:pt x="39" y="20"/>
                  </a:cubicBezTo>
                  <a:cubicBezTo>
                    <a:pt x="28" y="20"/>
                    <a:pt x="28" y="20"/>
                    <a:pt x="28" y="20"/>
                  </a:cubicBezTo>
                  <a:cubicBezTo>
                    <a:pt x="25" y="20"/>
                    <a:pt x="25" y="20"/>
                    <a:pt x="25" y="20"/>
                  </a:cubicBezTo>
                  <a:cubicBezTo>
                    <a:pt x="22" y="20"/>
                    <a:pt x="22" y="20"/>
                    <a:pt x="22" y="20"/>
                  </a:cubicBezTo>
                  <a:cubicBezTo>
                    <a:pt x="6" y="20"/>
                    <a:pt x="6" y="20"/>
                    <a:pt x="6" y="20"/>
                  </a:cubicBezTo>
                  <a:cubicBezTo>
                    <a:pt x="6" y="20"/>
                    <a:pt x="4" y="21"/>
                    <a:pt x="3" y="22"/>
                  </a:cubicBezTo>
                  <a:cubicBezTo>
                    <a:pt x="2" y="23"/>
                    <a:pt x="1" y="24"/>
                    <a:pt x="1" y="26"/>
                  </a:cubicBezTo>
                  <a:cubicBezTo>
                    <a:pt x="0" y="68"/>
                    <a:pt x="0" y="68"/>
                    <a:pt x="0" y="68"/>
                  </a:cubicBezTo>
                  <a:cubicBezTo>
                    <a:pt x="0" y="71"/>
                    <a:pt x="2" y="73"/>
                    <a:pt x="4" y="74"/>
                  </a:cubicBezTo>
                  <a:cubicBezTo>
                    <a:pt x="6" y="74"/>
                    <a:pt x="6" y="74"/>
                    <a:pt x="6" y="74"/>
                  </a:cubicBezTo>
                  <a:cubicBezTo>
                    <a:pt x="8" y="74"/>
                    <a:pt x="10" y="71"/>
                    <a:pt x="10" y="69"/>
                  </a:cubicBezTo>
                  <a:cubicBezTo>
                    <a:pt x="11" y="38"/>
                    <a:pt x="11" y="38"/>
                    <a:pt x="11" y="38"/>
                  </a:cubicBezTo>
                  <a:cubicBezTo>
                    <a:pt x="12" y="38"/>
                    <a:pt x="12" y="38"/>
                    <a:pt x="12" y="38"/>
                  </a:cubicBezTo>
                  <a:cubicBezTo>
                    <a:pt x="12" y="64"/>
                    <a:pt x="12" y="64"/>
                    <a:pt x="12" y="64"/>
                  </a:cubicBezTo>
                  <a:cubicBezTo>
                    <a:pt x="12" y="66"/>
                    <a:pt x="12" y="66"/>
                    <a:pt x="12" y="66"/>
                  </a:cubicBezTo>
                  <a:cubicBezTo>
                    <a:pt x="12" y="121"/>
                    <a:pt x="12" y="121"/>
                    <a:pt x="12" y="121"/>
                  </a:cubicBezTo>
                  <a:cubicBezTo>
                    <a:pt x="12" y="124"/>
                    <a:pt x="15" y="127"/>
                    <a:pt x="18" y="127"/>
                  </a:cubicBezTo>
                  <a:cubicBezTo>
                    <a:pt x="22" y="127"/>
                    <a:pt x="22" y="127"/>
                    <a:pt x="22" y="127"/>
                  </a:cubicBezTo>
                  <a:cubicBezTo>
                    <a:pt x="25" y="127"/>
                    <a:pt x="28" y="124"/>
                    <a:pt x="28" y="121"/>
                  </a:cubicBezTo>
                  <a:cubicBezTo>
                    <a:pt x="28" y="78"/>
                    <a:pt x="28" y="78"/>
                    <a:pt x="28" y="78"/>
                  </a:cubicBezTo>
                  <a:cubicBezTo>
                    <a:pt x="33" y="78"/>
                    <a:pt x="33" y="78"/>
                    <a:pt x="33" y="78"/>
                  </a:cubicBezTo>
                  <a:cubicBezTo>
                    <a:pt x="33" y="121"/>
                    <a:pt x="33" y="121"/>
                    <a:pt x="33" y="121"/>
                  </a:cubicBezTo>
                  <a:cubicBezTo>
                    <a:pt x="33" y="124"/>
                    <a:pt x="36" y="127"/>
                    <a:pt x="39" y="127"/>
                  </a:cubicBezTo>
                  <a:cubicBezTo>
                    <a:pt x="43" y="127"/>
                    <a:pt x="43" y="127"/>
                    <a:pt x="43" y="127"/>
                  </a:cubicBezTo>
                  <a:cubicBezTo>
                    <a:pt x="46" y="127"/>
                    <a:pt x="49" y="124"/>
                    <a:pt x="49" y="121"/>
                  </a:cubicBezTo>
                  <a:cubicBezTo>
                    <a:pt x="49" y="66"/>
                    <a:pt x="49" y="66"/>
                    <a:pt x="49" y="66"/>
                  </a:cubicBezTo>
                  <a:cubicBezTo>
                    <a:pt x="49" y="64"/>
                    <a:pt x="49" y="64"/>
                    <a:pt x="49" y="64"/>
                  </a:cubicBezTo>
                  <a:cubicBezTo>
                    <a:pt x="49" y="36"/>
                    <a:pt x="49" y="36"/>
                    <a:pt x="49" y="36"/>
                  </a:cubicBezTo>
                  <a:cubicBezTo>
                    <a:pt x="50" y="33"/>
                    <a:pt x="52" y="31"/>
                    <a:pt x="54" y="29"/>
                  </a:cubicBezTo>
                  <a:cubicBezTo>
                    <a:pt x="91" y="10"/>
                    <a:pt x="91" y="10"/>
                    <a:pt x="91" y="10"/>
                  </a:cubicBezTo>
                  <a:cubicBezTo>
                    <a:pt x="94" y="9"/>
                    <a:pt x="95" y="6"/>
                    <a:pt x="94" y="4"/>
                  </a:cubicBezTo>
                  <a:close/>
                </a:path>
              </a:pathLst>
            </a:custGeom>
            <a:solidFill>
              <a:schemeClr val="bg1"/>
            </a:solidFill>
            <a:ln>
              <a:noFill/>
            </a:ln>
          </p:spPr>
          <p:txBody>
            <a:bodyPr lIns="68580" tIns="34290" rIns="68580" bIns="34290"/>
            <a:lstStyle/>
            <a:p>
              <a:pPr defTabSz="685800" fontAlgn="auto">
                <a:spcBef>
                  <a:spcPts val="0"/>
                </a:spcBef>
                <a:spcAft>
                  <a:spcPts val="0"/>
                </a:spcAft>
                <a:defRPr/>
              </a:pPr>
              <a:endParaRPr lang="zh-CN" altLang="en-US" sz="1350">
                <a:solidFill>
                  <a:prstClr val="black"/>
                </a:solidFill>
                <a:latin typeface="Calibri"/>
                <a:ea typeface="宋体" pitchFamily="2" charset="-122"/>
                <a:cs typeface="+mn-cs"/>
              </a:endParaRP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4273" name="图片 2"/>
          <p:cNvPicPr>
            <a:picLocks noChangeAspect="1"/>
          </p:cNvPicPr>
          <p:nvPr/>
        </p:nvPicPr>
        <p:blipFill>
          <a:blip r:embed="rId2" cstate="print"/>
          <a:srcRect/>
          <a:stretch>
            <a:fillRect/>
          </a:stretch>
        </p:blipFill>
        <p:spPr bwMode="auto">
          <a:xfrm>
            <a:off x="1385888" y="681038"/>
            <a:ext cx="6269037" cy="3943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5297" name="图片 2"/>
          <p:cNvPicPr>
            <a:picLocks noChangeAspect="1"/>
          </p:cNvPicPr>
          <p:nvPr/>
        </p:nvPicPr>
        <p:blipFill>
          <a:blip r:embed="rId2" cstate="print"/>
          <a:srcRect/>
          <a:stretch>
            <a:fillRect/>
          </a:stretch>
        </p:blipFill>
        <p:spPr bwMode="auto">
          <a:xfrm>
            <a:off x="1143000" y="519113"/>
            <a:ext cx="6318250" cy="4105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标题 16"/>
          <p:cNvSpPr>
            <a:spLocks noGrp="1"/>
          </p:cNvSpPr>
          <p:nvPr>
            <p:ph type="title"/>
          </p:nvPr>
        </p:nvSpPr>
        <p:spPr/>
        <p:txBody>
          <a:bodyPr rtlCol="0">
            <a:normAutofit/>
          </a:bodyPr>
          <a:lstStyle/>
          <a:p>
            <a:pPr algn="l" fontAlgn="auto">
              <a:spcAft>
                <a:spcPts val="0"/>
              </a:spcAft>
              <a:defRPr/>
            </a:pPr>
            <a:r>
              <a:rPr lang="zh-CN" altLang="en-US" sz="3200" b="1" dirty="0">
                <a:latin typeface="+mn-ea"/>
                <a:ea typeface="+mn-ea"/>
              </a:rPr>
              <a:t>虚开增值税专用发票</a:t>
            </a:r>
          </a:p>
        </p:txBody>
      </p:sp>
      <p:sp>
        <p:nvSpPr>
          <p:cNvPr id="145" name="Oval 65"/>
          <p:cNvSpPr>
            <a:spLocks noChangeArrowheads="1"/>
          </p:cNvSpPr>
          <p:nvPr/>
        </p:nvSpPr>
        <p:spPr bwMode="auto">
          <a:xfrm>
            <a:off x="2266950" y="4548188"/>
            <a:ext cx="4373563" cy="117475"/>
          </a:xfrm>
          <a:prstGeom prst="ellipse">
            <a:avLst/>
          </a:prstGeom>
          <a:gradFill rotWithShape="1">
            <a:gsLst>
              <a:gs pos="0">
                <a:srgbClr val="EEECE1">
                  <a:gamma/>
                  <a:shade val="46275"/>
                  <a:invGamma/>
                </a:srgbClr>
              </a:gs>
              <a:gs pos="100000">
                <a:srgbClr val="EEECE1">
                  <a:alpha val="0"/>
                </a:srgbClr>
              </a:gs>
            </a:gsLst>
            <a:path path="shape">
              <a:fillToRect l="50000" t="50000" r="50000" b="50000"/>
            </a:path>
          </a:gradFill>
          <a:ln w="9525">
            <a:noFill/>
            <a:round/>
          </a:ln>
          <a:effectLst/>
        </p:spPr>
        <p:txBody>
          <a:bodyPr wrap="none" lIns="68580" tIns="34290" rIns="68580" bIns="34290" anchor="ctr"/>
          <a:lstStyle/>
          <a:p>
            <a:pPr fontAlgn="auto">
              <a:spcBef>
                <a:spcPts val="0"/>
              </a:spcBef>
              <a:spcAft>
                <a:spcPts val="0"/>
              </a:spcAft>
              <a:defRPr/>
            </a:pPr>
            <a:endParaRPr lang="zh-CN" altLang="en-US" kern="0">
              <a:solidFill>
                <a:schemeClr val="tx1">
                  <a:lumMod val="65000"/>
                  <a:lumOff val="35000"/>
                </a:schemeClr>
              </a:solidFill>
              <a:latin typeface="Arial" pitchFamily="34" charset="0"/>
              <a:ea typeface="宋体"/>
              <a:cs typeface="+mn-cs"/>
            </a:endParaRPr>
          </a:p>
        </p:txBody>
      </p:sp>
      <p:sp>
        <p:nvSpPr>
          <p:cNvPr id="164" name="矩形 12"/>
          <p:cNvSpPr/>
          <p:nvPr/>
        </p:nvSpPr>
        <p:spPr>
          <a:xfrm>
            <a:off x="2665413" y="2120900"/>
            <a:ext cx="3748087" cy="233363"/>
          </a:xfrm>
          <a:custGeom>
            <a:avLst/>
            <a:gdLst>
              <a:gd name="connsiteX0" fmla="*/ 0 w 4462612"/>
              <a:gd name="connsiteY0" fmla="*/ 0 h 560203"/>
              <a:gd name="connsiteX1" fmla="*/ 4462612 w 4462612"/>
              <a:gd name="connsiteY1" fmla="*/ 0 h 560203"/>
              <a:gd name="connsiteX2" fmla="*/ 4462612 w 4462612"/>
              <a:gd name="connsiteY2" fmla="*/ 560203 h 560203"/>
              <a:gd name="connsiteX3" fmla="*/ 0 w 4462612"/>
              <a:gd name="connsiteY3" fmla="*/ 560203 h 560203"/>
              <a:gd name="connsiteX4" fmla="*/ 0 w 4462612"/>
              <a:gd name="connsiteY4" fmla="*/ 0 h 560203"/>
              <a:gd name="connsiteX0-1" fmla="*/ 0 w 4462612"/>
              <a:gd name="connsiteY0-2" fmla="*/ 0 h 560203"/>
              <a:gd name="connsiteX1-3" fmla="*/ 4462612 w 4462612"/>
              <a:gd name="connsiteY1-4" fmla="*/ 0 h 560203"/>
              <a:gd name="connsiteX2-5" fmla="*/ 3770951 w 4462612"/>
              <a:gd name="connsiteY2-6" fmla="*/ 548480 h 560203"/>
              <a:gd name="connsiteX3-7" fmla="*/ 0 w 4462612"/>
              <a:gd name="connsiteY3-8" fmla="*/ 560203 h 560203"/>
              <a:gd name="connsiteX4-9" fmla="*/ 0 w 4462612"/>
              <a:gd name="connsiteY4-10" fmla="*/ 0 h 560203"/>
              <a:gd name="connsiteX0-11" fmla="*/ 527539 w 4990151"/>
              <a:gd name="connsiteY0-12" fmla="*/ 0 h 571926"/>
              <a:gd name="connsiteX1-13" fmla="*/ 4990151 w 4990151"/>
              <a:gd name="connsiteY1-14" fmla="*/ 0 h 571926"/>
              <a:gd name="connsiteX2-15" fmla="*/ 4298490 w 4990151"/>
              <a:gd name="connsiteY2-16" fmla="*/ 548480 h 571926"/>
              <a:gd name="connsiteX3-17" fmla="*/ 0 w 4990151"/>
              <a:gd name="connsiteY3-18" fmla="*/ 571926 h 571926"/>
              <a:gd name="connsiteX4-19" fmla="*/ 527539 w 4990151"/>
              <a:gd name="connsiteY4-20" fmla="*/ 0 h 571926"/>
              <a:gd name="connsiteX0-21" fmla="*/ 527539 w 4990151"/>
              <a:gd name="connsiteY0-22" fmla="*/ 0 h 582700"/>
              <a:gd name="connsiteX1-23" fmla="*/ 4990151 w 4990151"/>
              <a:gd name="connsiteY1-24" fmla="*/ 0 h 582700"/>
              <a:gd name="connsiteX2-25" fmla="*/ 4285302 w 4990151"/>
              <a:gd name="connsiteY2-26" fmla="*/ 582700 h 582700"/>
              <a:gd name="connsiteX3-27" fmla="*/ 0 w 4990151"/>
              <a:gd name="connsiteY3-28" fmla="*/ 571926 h 582700"/>
              <a:gd name="connsiteX4-29" fmla="*/ 527539 w 4990151"/>
              <a:gd name="connsiteY4-30" fmla="*/ 0 h 582700"/>
              <a:gd name="connsiteX0-31" fmla="*/ 409962 w 4872574"/>
              <a:gd name="connsiteY0-32" fmla="*/ 0 h 582700"/>
              <a:gd name="connsiteX1-33" fmla="*/ 4872574 w 4872574"/>
              <a:gd name="connsiteY1-34" fmla="*/ 0 h 582700"/>
              <a:gd name="connsiteX2-35" fmla="*/ 4167725 w 4872574"/>
              <a:gd name="connsiteY2-36" fmla="*/ 582700 h 582700"/>
              <a:gd name="connsiteX3-37" fmla="*/ 0 w 4872574"/>
              <a:gd name="connsiteY3-38" fmla="*/ 571926 h 582700"/>
              <a:gd name="connsiteX4-39" fmla="*/ 409962 w 4872574"/>
              <a:gd name="connsiteY4-40" fmla="*/ 0 h 582700"/>
            </a:gdLst>
            <a:ahLst/>
            <a:cxnLst>
              <a:cxn ang="0">
                <a:pos x="connsiteX0-31" y="connsiteY0-32"/>
              </a:cxn>
              <a:cxn ang="0">
                <a:pos x="connsiteX1-33" y="connsiteY1-34"/>
              </a:cxn>
              <a:cxn ang="0">
                <a:pos x="connsiteX2-35" y="connsiteY2-36"/>
              </a:cxn>
              <a:cxn ang="0">
                <a:pos x="connsiteX3-37" y="connsiteY3-38"/>
              </a:cxn>
              <a:cxn ang="0">
                <a:pos x="connsiteX4-39" y="connsiteY4-40"/>
              </a:cxn>
            </a:cxnLst>
            <a:rect l="l" t="t" r="r" b="b"/>
            <a:pathLst>
              <a:path w="4872574" h="582700">
                <a:moveTo>
                  <a:pt x="409962" y="0"/>
                </a:moveTo>
                <a:lnTo>
                  <a:pt x="4872574" y="0"/>
                </a:lnTo>
                <a:lnTo>
                  <a:pt x="4167725" y="582700"/>
                </a:lnTo>
                <a:lnTo>
                  <a:pt x="0" y="571926"/>
                </a:lnTo>
                <a:lnTo>
                  <a:pt x="409962" y="0"/>
                </a:lnTo>
                <a:close/>
              </a:path>
            </a:pathLst>
          </a:custGeom>
          <a:solidFill>
            <a:schemeClr val="tx1">
              <a:lumMod val="50000"/>
              <a:lumOff val="5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chemeClr val="tx1">
                  <a:lumMod val="65000"/>
                  <a:lumOff val="35000"/>
                </a:schemeClr>
              </a:solidFill>
              <a:latin typeface="Calibri"/>
              <a:ea typeface="宋体"/>
              <a:cs typeface="+mn-cs"/>
            </a:endParaRPr>
          </a:p>
        </p:txBody>
      </p:sp>
      <p:sp>
        <p:nvSpPr>
          <p:cNvPr id="165" name="矩形 4"/>
          <p:cNvSpPr/>
          <p:nvPr/>
        </p:nvSpPr>
        <p:spPr>
          <a:xfrm>
            <a:off x="2574925" y="2346325"/>
            <a:ext cx="3994150" cy="1017588"/>
          </a:xfrm>
          <a:custGeom>
            <a:avLst/>
            <a:gdLst/>
            <a:ahLst/>
            <a:cxnLst/>
            <a:rect l="l" t="t" r="r" b="b"/>
            <a:pathLst>
              <a:path w="6479700" h="1651206">
                <a:moveTo>
                  <a:pt x="136084" y="0"/>
                </a:moveTo>
                <a:lnTo>
                  <a:pt x="6343617" y="0"/>
                </a:lnTo>
                <a:cubicBezTo>
                  <a:pt x="6432372" y="294354"/>
                  <a:pt x="6479700" y="606510"/>
                  <a:pt x="6479700" y="929719"/>
                </a:cubicBezTo>
                <a:cubicBezTo>
                  <a:pt x="6479700" y="1177787"/>
                  <a:pt x="6451820" y="1419344"/>
                  <a:pt x="6398058" y="1651206"/>
                </a:cubicBezTo>
                <a:lnTo>
                  <a:pt x="81642" y="1651206"/>
                </a:lnTo>
                <a:cubicBezTo>
                  <a:pt x="27880" y="1419344"/>
                  <a:pt x="0" y="1177787"/>
                  <a:pt x="0" y="929719"/>
                </a:cubicBezTo>
                <a:cubicBezTo>
                  <a:pt x="0" y="606510"/>
                  <a:pt x="47328" y="294354"/>
                  <a:pt x="136084" y="0"/>
                </a:cubicBezTo>
                <a:close/>
              </a:path>
            </a:pathLst>
          </a:custGeom>
          <a:solidFill>
            <a:srgbClr val="4BB033"/>
          </a:solidFill>
          <a:ln w="25400" cap="flat" cmpd="sng" algn="ctr">
            <a:noFill/>
            <a:prstDash val="solid"/>
          </a:ln>
          <a:effectLst>
            <a:outerShdw blurRad="50800" dist="38100" dir="5400000" algn="t" rotWithShape="0">
              <a:prstClr val="black">
                <a:alpha val="40000"/>
              </a:prstClr>
            </a:outerShdw>
          </a:effectLst>
        </p:spPr>
        <p:txBody>
          <a:bodyPr anchor="ctr"/>
          <a:lstStyle/>
          <a:p>
            <a:pPr algn="ctr" fontAlgn="auto">
              <a:spcBef>
                <a:spcPts val="0"/>
              </a:spcBef>
              <a:spcAft>
                <a:spcPts val="0"/>
              </a:spcAft>
              <a:defRPr/>
            </a:pPr>
            <a:endParaRPr lang="zh-CN" altLang="en-US" kern="0">
              <a:solidFill>
                <a:schemeClr val="tx1">
                  <a:lumMod val="65000"/>
                  <a:lumOff val="35000"/>
                </a:schemeClr>
              </a:solidFill>
              <a:latin typeface="Calibri"/>
              <a:ea typeface="宋体"/>
              <a:cs typeface="+mn-cs"/>
            </a:endParaRPr>
          </a:p>
        </p:txBody>
      </p:sp>
      <p:sp>
        <p:nvSpPr>
          <p:cNvPr id="166" name="矩形 12"/>
          <p:cNvSpPr/>
          <p:nvPr/>
        </p:nvSpPr>
        <p:spPr>
          <a:xfrm>
            <a:off x="2689225" y="3363913"/>
            <a:ext cx="3830638" cy="236537"/>
          </a:xfrm>
          <a:custGeom>
            <a:avLst/>
            <a:gdLst>
              <a:gd name="connsiteX0" fmla="*/ 0 w 4462612"/>
              <a:gd name="connsiteY0" fmla="*/ 0 h 560203"/>
              <a:gd name="connsiteX1" fmla="*/ 4462612 w 4462612"/>
              <a:gd name="connsiteY1" fmla="*/ 0 h 560203"/>
              <a:gd name="connsiteX2" fmla="*/ 4462612 w 4462612"/>
              <a:gd name="connsiteY2" fmla="*/ 560203 h 560203"/>
              <a:gd name="connsiteX3" fmla="*/ 0 w 4462612"/>
              <a:gd name="connsiteY3" fmla="*/ 560203 h 560203"/>
              <a:gd name="connsiteX4" fmla="*/ 0 w 4462612"/>
              <a:gd name="connsiteY4" fmla="*/ 0 h 560203"/>
              <a:gd name="connsiteX0-1" fmla="*/ 0 w 4462612"/>
              <a:gd name="connsiteY0-2" fmla="*/ 0 h 560203"/>
              <a:gd name="connsiteX1-3" fmla="*/ 4462612 w 4462612"/>
              <a:gd name="connsiteY1-4" fmla="*/ 0 h 560203"/>
              <a:gd name="connsiteX2-5" fmla="*/ 3770951 w 4462612"/>
              <a:gd name="connsiteY2-6" fmla="*/ 548480 h 560203"/>
              <a:gd name="connsiteX3-7" fmla="*/ 0 w 4462612"/>
              <a:gd name="connsiteY3-8" fmla="*/ 560203 h 560203"/>
              <a:gd name="connsiteX4-9" fmla="*/ 0 w 4462612"/>
              <a:gd name="connsiteY4-10" fmla="*/ 0 h 560203"/>
              <a:gd name="connsiteX0-11" fmla="*/ 527539 w 4990151"/>
              <a:gd name="connsiteY0-12" fmla="*/ 0 h 571926"/>
              <a:gd name="connsiteX1-13" fmla="*/ 4990151 w 4990151"/>
              <a:gd name="connsiteY1-14" fmla="*/ 0 h 571926"/>
              <a:gd name="connsiteX2-15" fmla="*/ 4298490 w 4990151"/>
              <a:gd name="connsiteY2-16" fmla="*/ 548480 h 571926"/>
              <a:gd name="connsiteX3-17" fmla="*/ 0 w 4990151"/>
              <a:gd name="connsiteY3-18" fmla="*/ 571926 h 571926"/>
              <a:gd name="connsiteX4-19" fmla="*/ 527539 w 4990151"/>
              <a:gd name="connsiteY4-20" fmla="*/ 0 h 571926"/>
              <a:gd name="connsiteX0-21" fmla="*/ 527539 w 4990151"/>
              <a:gd name="connsiteY0-22" fmla="*/ 0 h 582700"/>
              <a:gd name="connsiteX1-23" fmla="*/ 4990151 w 4990151"/>
              <a:gd name="connsiteY1-24" fmla="*/ 0 h 582700"/>
              <a:gd name="connsiteX2-25" fmla="*/ 4285302 w 4990151"/>
              <a:gd name="connsiteY2-26" fmla="*/ 582700 h 582700"/>
              <a:gd name="connsiteX3-27" fmla="*/ 0 w 4990151"/>
              <a:gd name="connsiteY3-28" fmla="*/ 571926 h 582700"/>
              <a:gd name="connsiteX4-29" fmla="*/ 527539 w 4990151"/>
              <a:gd name="connsiteY4-30" fmla="*/ 0 h 582700"/>
              <a:gd name="connsiteX0-31" fmla="*/ 484964 w 4947576"/>
              <a:gd name="connsiteY0-32" fmla="*/ 0 h 582700"/>
              <a:gd name="connsiteX1-33" fmla="*/ 4947576 w 4947576"/>
              <a:gd name="connsiteY1-34" fmla="*/ 0 h 582700"/>
              <a:gd name="connsiteX2-35" fmla="*/ 4242727 w 4947576"/>
              <a:gd name="connsiteY2-36" fmla="*/ 582700 h 582700"/>
              <a:gd name="connsiteX3-37" fmla="*/ 0 w 4947576"/>
              <a:gd name="connsiteY3-38" fmla="*/ 571925 h 582700"/>
              <a:gd name="connsiteX4-39" fmla="*/ 484964 w 4947576"/>
              <a:gd name="connsiteY4-40" fmla="*/ 0 h 582700"/>
              <a:gd name="connsiteX0-41" fmla="*/ 495608 w 4958220"/>
              <a:gd name="connsiteY0-42" fmla="*/ 0 h 582700"/>
              <a:gd name="connsiteX1-43" fmla="*/ 4958220 w 4958220"/>
              <a:gd name="connsiteY1-44" fmla="*/ 0 h 582700"/>
              <a:gd name="connsiteX2-45" fmla="*/ 4253371 w 4958220"/>
              <a:gd name="connsiteY2-46" fmla="*/ 582700 h 582700"/>
              <a:gd name="connsiteX3-47" fmla="*/ 0 w 4958220"/>
              <a:gd name="connsiteY3-48" fmla="*/ 550815 h 582700"/>
              <a:gd name="connsiteX4-49" fmla="*/ 495608 w 4958220"/>
              <a:gd name="connsiteY4-50" fmla="*/ 0 h 582700"/>
              <a:gd name="connsiteX0-51" fmla="*/ 495608 w 4958220"/>
              <a:gd name="connsiteY0-52" fmla="*/ 0 h 582700"/>
              <a:gd name="connsiteX1-53" fmla="*/ 4958220 w 4958220"/>
              <a:gd name="connsiteY1-54" fmla="*/ 0 h 582700"/>
              <a:gd name="connsiteX2-55" fmla="*/ 4253371 w 4958220"/>
              <a:gd name="connsiteY2-56" fmla="*/ 582700 h 582700"/>
              <a:gd name="connsiteX3-57" fmla="*/ 0 w 4958220"/>
              <a:gd name="connsiteY3-58" fmla="*/ 550815 h 582700"/>
              <a:gd name="connsiteX4-59" fmla="*/ 495608 w 4958220"/>
              <a:gd name="connsiteY4-60" fmla="*/ 0 h 582700"/>
            </a:gdLst>
            <a:ahLst/>
            <a:cxnLst>
              <a:cxn ang="0">
                <a:pos x="connsiteX0-51" y="connsiteY0-52"/>
              </a:cxn>
              <a:cxn ang="0">
                <a:pos x="connsiteX1-53" y="connsiteY1-54"/>
              </a:cxn>
              <a:cxn ang="0">
                <a:pos x="connsiteX2-55" y="connsiteY2-56"/>
              </a:cxn>
              <a:cxn ang="0">
                <a:pos x="connsiteX3-57" y="connsiteY3-58"/>
              </a:cxn>
              <a:cxn ang="0">
                <a:pos x="connsiteX4-59" y="connsiteY4-60"/>
              </a:cxn>
            </a:cxnLst>
            <a:rect l="l" t="t" r="r" b="b"/>
            <a:pathLst>
              <a:path w="4958220" h="582700">
                <a:moveTo>
                  <a:pt x="495608" y="0"/>
                </a:moveTo>
                <a:lnTo>
                  <a:pt x="4958220" y="0"/>
                </a:lnTo>
                <a:lnTo>
                  <a:pt x="4253371" y="582700"/>
                </a:lnTo>
                <a:lnTo>
                  <a:pt x="0" y="550815"/>
                </a:lnTo>
                <a:lnTo>
                  <a:pt x="495608" y="0"/>
                </a:lnTo>
                <a:close/>
              </a:path>
            </a:pathLst>
          </a:custGeom>
          <a:solidFill>
            <a:schemeClr val="tx1">
              <a:lumMod val="50000"/>
              <a:lumOff val="5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chemeClr val="tx1">
                  <a:lumMod val="65000"/>
                  <a:lumOff val="35000"/>
                </a:schemeClr>
              </a:solidFill>
              <a:latin typeface="Calibri"/>
              <a:ea typeface="宋体"/>
              <a:cs typeface="+mn-cs"/>
            </a:endParaRPr>
          </a:p>
        </p:txBody>
      </p:sp>
      <p:sp>
        <p:nvSpPr>
          <p:cNvPr id="167" name="矩形 4"/>
          <p:cNvSpPr/>
          <p:nvPr/>
        </p:nvSpPr>
        <p:spPr>
          <a:xfrm>
            <a:off x="2730500" y="1103313"/>
            <a:ext cx="3683000" cy="1017587"/>
          </a:xfrm>
          <a:custGeom>
            <a:avLst/>
            <a:gdLst/>
            <a:ahLst/>
            <a:cxnLst/>
            <a:rect l="l" t="t" r="r" b="b"/>
            <a:pathLst>
              <a:path w="5973005" h="1651206">
                <a:moveTo>
                  <a:pt x="1566860" y="0"/>
                </a:moveTo>
                <a:lnTo>
                  <a:pt x="4406144" y="0"/>
                </a:lnTo>
                <a:cubicBezTo>
                  <a:pt x="5109269" y="339593"/>
                  <a:pt x="5668506" y="928551"/>
                  <a:pt x="5973005" y="1651206"/>
                </a:cubicBezTo>
                <a:lnTo>
                  <a:pt x="0" y="1651206"/>
                </a:lnTo>
                <a:cubicBezTo>
                  <a:pt x="304499" y="928551"/>
                  <a:pt x="863736" y="339593"/>
                  <a:pt x="1566860" y="0"/>
                </a:cubicBezTo>
                <a:close/>
              </a:path>
            </a:pathLst>
          </a:custGeom>
          <a:solidFill>
            <a:srgbClr val="043C77"/>
          </a:solidFill>
          <a:ln w="25400" cap="flat" cmpd="sng" algn="ctr">
            <a:noFill/>
            <a:prstDash val="solid"/>
          </a:ln>
          <a:effectLst>
            <a:outerShdw blurRad="50800" dist="38100" dir="5400000" algn="t" rotWithShape="0">
              <a:prstClr val="black">
                <a:alpha val="40000"/>
              </a:prstClr>
            </a:outerShdw>
          </a:effectLst>
        </p:spPr>
        <p:txBody>
          <a:bodyPr anchor="ctr"/>
          <a:lstStyle/>
          <a:p>
            <a:pPr algn="ctr" fontAlgn="auto">
              <a:spcBef>
                <a:spcPts val="0"/>
              </a:spcBef>
              <a:spcAft>
                <a:spcPts val="0"/>
              </a:spcAft>
              <a:defRPr/>
            </a:pPr>
            <a:endParaRPr lang="zh-CN" altLang="en-US" kern="0">
              <a:solidFill>
                <a:schemeClr val="tx1">
                  <a:lumMod val="65000"/>
                  <a:lumOff val="35000"/>
                </a:schemeClr>
              </a:solidFill>
              <a:latin typeface="Calibri"/>
              <a:ea typeface="宋体"/>
              <a:cs typeface="+mn-cs"/>
            </a:endParaRPr>
          </a:p>
        </p:txBody>
      </p:sp>
      <p:sp>
        <p:nvSpPr>
          <p:cNvPr id="168" name="矩形 4"/>
          <p:cNvSpPr/>
          <p:nvPr/>
        </p:nvSpPr>
        <p:spPr>
          <a:xfrm>
            <a:off x="2689225" y="3582988"/>
            <a:ext cx="3765550" cy="1019175"/>
          </a:xfrm>
          <a:custGeom>
            <a:avLst/>
            <a:gdLst/>
            <a:ahLst/>
            <a:cxnLst/>
            <a:rect l="l" t="t" r="r" b="b"/>
            <a:pathLst>
              <a:path w="6105779" h="1651206">
                <a:moveTo>
                  <a:pt x="0" y="0"/>
                </a:moveTo>
                <a:lnTo>
                  <a:pt x="6105779" y="0"/>
                </a:lnTo>
                <a:cubicBezTo>
                  <a:pt x="5867381" y="687291"/>
                  <a:pt x="5401050" y="1267480"/>
                  <a:pt x="4796909" y="1651206"/>
                </a:cubicBezTo>
                <a:lnTo>
                  <a:pt x="1308869" y="1651206"/>
                </a:lnTo>
                <a:cubicBezTo>
                  <a:pt x="704729" y="1267480"/>
                  <a:pt x="238398" y="687291"/>
                  <a:pt x="0" y="0"/>
                </a:cubicBezTo>
                <a:close/>
              </a:path>
            </a:pathLst>
          </a:custGeom>
          <a:solidFill>
            <a:srgbClr val="043C77"/>
          </a:solidFill>
          <a:ln w="25400" cap="flat" cmpd="sng" algn="ctr">
            <a:noFill/>
            <a:prstDash val="solid"/>
          </a:ln>
          <a:effectLst>
            <a:outerShdw blurRad="50800" dist="38100" dir="5400000" algn="t" rotWithShape="0">
              <a:prstClr val="black">
                <a:alpha val="40000"/>
              </a:prstClr>
            </a:outerShdw>
          </a:effectLst>
        </p:spPr>
        <p:txBody>
          <a:bodyPr anchor="ctr"/>
          <a:lstStyle/>
          <a:p>
            <a:pPr algn="ctr" fontAlgn="auto">
              <a:spcBef>
                <a:spcPts val="0"/>
              </a:spcBef>
              <a:spcAft>
                <a:spcPts val="0"/>
              </a:spcAft>
              <a:defRPr/>
            </a:pPr>
            <a:endParaRPr lang="zh-CN" altLang="en-US" kern="0">
              <a:solidFill>
                <a:schemeClr val="tx1">
                  <a:lumMod val="65000"/>
                  <a:lumOff val="35000"/>
                </a:schemeClr>
              </a:solidFill>
              <a:latin typeface="Calibri"/>
              <a:ea typeface="宋体"/>
              <a:cs typeface="+mn-cs"/>
            </a:endParaRPr>
          </a:p>
        </p:txBody>
      </p:sp>
      <p:sp>
        <p:nvSpPr>
          <p:cNvPr id="151" name="Rectangle 33"/>
          <p:cNvSpPr/>
          <p:nvPr/>
        </p:nvSpPr>
        <p:spPr>
          <a:xfrm>
            <a:off x="3365500" y="3868738"/>
            <a:ext cx="2373313" cy="369887"/>
          </a:xfrm>
          <a:prstGeom prst="rect">
            <a:avLst/>
          </a:prstGeom>
        </p:spPr>
        <p:txBody>
          <a:bodyPr>
            <a:spAutoFit/>
          </a:bodyPr>
          <a:lstStyle/>
          <a:p>
            <a:pPr algn="ctr" fontAlgn="auto">
              <a:spcBef>
                <a:spcPts val="0"/>
              </a:spcBef>
              <a:spcAft>
                <a:spcPts val="0"/>
              </a:spcAft>
              <a:defRPr/>
            </a:pPr>
            <a:r>
              <a:rPr lang="zh-CN" altLang="en-US" dirty="0">
                <a:solidFill>
                  <a:schemeClr val="bg1">
                    <a:lumMod val="95000"/>
                  </a:schemeClr>
                </a:solidFill>
                <a:latin typeface="微软雅黑" pitchFamily="34" charset="-122"/>
                <a:ea typeface="微软雅黑" pitchFamily="34" charset="-122"/>
                <a:cs typeface="+mn-cs"/>
              </a:rPr>
              <a:t>介绍</a:t>
            </a:r>
            <a:endParaRPr lang="en-US" altLang="zh-CN" dirty="0">
              <a:solidFill>
                <a:schemeClr val="bg1">
                  <a:lumMod val="95000"/>
                </a:schemeClr>
              </a:solidFill>
              <a:latin typeface="微软雅黑" pitchFamily="34" charset="-122"/>
              <a:ea typeface="微软雅黑" pitchFamily="34" charset="-122"/>
              <a:cs typeface="+mn-cs"/>
            </a:endParaRPr>
          </a:p>
        </p:txBody>
      </p:sp>
      <p:sp>
        <p:nvSpPr>
          <p:cNvPr id="152" name="Rectangle 34"/>
          <p:cNvSpPr/>
          <p:nvPr/>
        </p:nvSpPr>
        <p:spPr>
          <a:xfrm>
            <a:off x="3376613" y="1501775"/>
            <a:ext cx="2371725" cy="369888"/>
          </a:xfrm>
          <a:prstGeom prst="rect">
            <a:avLst/>
          </a:prstGeom>
        </p:spPr>
        <p:txBody>
          <a:bodyPr>
            <a:spAutoFit/>
          </a:bodyPr>
          <a:lstStyle/>
          <a:p>
            <a:pPr algn="ctr" fontAlgn="auto">
              <a:spcBef>
                <a:spcPts val="0"/>
              </a:spcBef>
              <a:spcAft>
                <a:spcPts val="0"/>
              </a:spcAft>
              <a:defRPr/>
            </a:pPr>
            <a:r>
              <a:rPr lang="zh-CN" altLang="en-US" dirty="0">
                <a:solidFill>
                  <a:schemeClr val="bg1">
                    <a:lumMod val="95000"/>
                  </a:schemeClr>
                </a:solidFill>
                <a:latin typeface="微软雅黑" pitchFamily="34" charset="-122"/>
                <a:ea typeface="微软雅黑" pitchFamily="34" charset="-122"/>
                <a:cs typeface="+mn-cs"/>
              </a:rPr>
              <a:t>开具</a:t>
            </a:r>
            <a:endParaRPr lang="en-US" altLang="zh-CN" dirty="0">
              <a:solidFill>
                <a:schemeClr val="bg1">
                  <a:lumMod val="95000"/>
                </a:schemeClr>
              </a:solidFill>
              <a:latin typeface="微软雅黑" pitchFamily="34" charset="-122"/>
              <a:ea typeface="微软雅黑" pitchFamily="34" charset="-122"/>
              <a:cs typeface="+mn-cs"/>
            </a:endParaRPr>
          </a:p>
        </p:txBody>
      </p:sp>
      <p:sp>
        <p:nvSpPr>
          <p:cNvPr id="153" name="Rectangle 35"/>
          <p:cNvSpPr/>
          <p:nvPr/>
        </p:nvSpPr>
        <p:spPr>
          <a:xfrm>
            <a:off x="2919413" y="2705100"/>
            <a:ext cx="3265487" cy="369888"/>
          </a:xfrm>
          <a:prstGeom prst="rect">
            <a:avLst/>
          </a:prstGeom>
        </p:spPr>
        <p:txBody>
          <a:bodyPr>
            <a:spAutoFit/>
          </a:bodyPr>
          <a:lstStyle/>
          <a:p>
            <a:pPr algn="ctr" fontAlgn="auto">
              <a:spcBef>
                <a:spcPts val="0"/>
              </a:spcBef>
              <a:spcAft>
                <a:spcPts val="0"/>
              </a:spcAft>
              <a:defRPr/>
            </a:pPr>
            <a:r>
              <a:rPr lang="zh-CN" altLang="en-US" dirty="0">
                <a:solidFill>
                  <a:schemeClr val="bg1">
                    <a:lumMod val="95000"/>
                  </a:schemeClr>
                </a:solidFill>
                <a:latin typeface="微软雅黑" pitchFamily="34" charset="-122"/>
                <a:ea typeface="微软雅黑" pitchFamily="34" charset="-122"/>
                <a:cs typeface="+mn-cs"/>
              </a:rPr>
              <a:t>接受</a:t>
            </a:r>
            <a:endParaRPr lang="en-US" altLang="zh-CN" dirty="0">
              <a:solidFill>
                <a:schemeClr val="bg1">
                  <a:lumMod val="95000"/>
                </a:schemeClr>
              </a:solidFill>
              <a:latin typeface="微软雅黑" pitchFamily="34" charset="-122"/>
              <a:ea typeface="微软雅黑" pitchFamily="34" charset="-122"/>
              <a:cs typeface="+mn-cs"/>
            </a:endParaRPr>
          </a:p>
        </p:txBody>
      </p:sp>
      <p:cxnSp>
        <p:nvCxnSpPr>
          <p:cNvPr id="169" name="Straight Connector 37"/>
          <p:cNvCxnSpPr/>
          <p:nvPr/>
        </p:nvCxnSpPr>
        <p:spPr>
          <a:xfrm>
            <a:off x="1692275" y="1436688"/>
            <a:ext cx="1497013"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70" name="TextBox 169"/>
          <p:cNvSpPr txBox="1">
            <a:spLocks noChangeArrowheads="1"/>
          </p:cNvSpPr>
          <p:nvPr/>
        </p:nvSpPr>
        <p:spPr bwMode="auto">
          <a:xfrm>
            <a:off x="395288" y="1282700"/>
            <a:ext cx="1081087" cy="1068388"/>
          </a:xfrm>
          <a:prstGeom prst="rect">
            <a:avLst/>
          </a:prstGeom>
          <a:noFill/>
          <a:ln w="9525">
            <a:noFill/>
            <a:miter lim="800000"/>
            <a:headEnd/>
            <a:tailEnd/>
          </a:ln>
        </p:spPr>
        <p:txBody>
          <a:bodyPr lIns="68580" tIns="34290" rIns="68580" bIns="34290">
            <a:spAutoFit/>
          </a:bodyPr>
          <a:lstStyle/>
          <a:p>
            <a:pPr>
              <a:lnSpc>
                <a:spcPts val="2000"/>
              </a:lnSpc>
            </a:pPr>
            <a:r>
              <a:rPr lang="zh-CN" altLang="zh-CN" sz="1200" b="1">
                <a:solidFill>
                  <a:srgbClr val="043C77"/>
                </a:solidFill>
                <a:latin typeface="微软雅黑"/>
                <a:ea typeface="微软雅黑"/>
                <a:cs typeface="微软雅黑"/>
              </a:rPr>
              <a:t>为他人、为自己开具与实际经营业务情况不符的发票</a:t>
            </a:r>
            <a:endParaRPr lang="en-GB" sz="1200" b="1">
              <a:solidFill>
                <a:srgbClr val="043C77"/>
              </a:solidFill>
              <a:latin typeface="微软雅黑"/>
              <a:ea typeface="微软雅黑"/>
              <a:cs typeface="微软雅黑"/>
            </a:endParaRPr>
          </a:p>
        </p:txBody>
      </p:sp>
      <p:cxnSp>
        <p:nvCxnSpPr>
          <p:cNvPr id="172" name="Straight Connector 40"/>
          <p:cNvCxnSpPr/>
          <p:nvPr/>
        </p:nvCxnSpPr>
        <p:spPr>
          <a:xfrm>
            <a:off x="6640513" y="2490788"/>
            <a:ext cx="1125537"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73" name="TextBox 172"/>
          <p:cNvSpPr txBox="1">
            <a:spLocks noChangeArrowheads="1"/>
          </p:cNvSpPr>
          <p:nvPr/>
        </p:nvSpPr>
        <p:spPr bwMode="auto">
          <a:xfrm>
            <a:off x="7766050" y="2363788"/>
            <a:ext cx="1127125" cy="1066800"/>
          </a:xfrm>
          <a:prstGeom prst="rect">
            <a:avLst/>
          </a:prstGeom>
          <a:noFill/>
          <a:ln w="9525">
            <a:noFill/>
            <a:miter lim="800000"/>
            <a:headEnd/>
            <a:tailEnd/>
          </a:ln>
        </p:spPr>
        <p:txBody>
          <a:bodyPr lIns="68580" tIns="34290" rIns="68580" bIns="34290">
            <a:spAutoFit/>
          </a:bodyPr>
          <a:lstStyle/>
          <a:p>
            <a:pPr>
              <a:lnSpc>
                <a:spcPts val="2000"/>
              </a:lnSpc>
            </a:pPr>
            <a:r>
              <a:rPr lang="zh-CN" altLang="zh-CN" sz="1200" b="1">
                <a:solidFill>
                  <a:srgbClr val="4BB033"/>
                </a:solidFill>
                <a:latin typeface="微软雅黑"/>
                <a:ea typeface="微软雅黑"/>
                <a:cs typeface="微软雅黑"/>
              </a:rPr>
              <a:t>让他人为自己开具与实际经营业务情况不符的发票</a:t>
            </a:r>
            <a:endParaRPr lang="en-GB" sz="1200" b="1">
              <a:solidFill>
                <a:srgbClr val="4BB033"/>
              </a:solidFill>
              <a:latin typeface="微软雅黑"/>
              <a:ea typeface="微软雅黑"/>
              <a:cs typeface="微软雅黑"/>
            </a:endParaRPr>
          </a:p>
        </p:txBody>
      </p:sp>
      <p:sp>
        <p:nvSpPr>
          <p:cNvPr id="175" name="TextBox 174"/>
          <p:cNvSpPr txBox="1">
            <a:spLocks noChangeArrowheads="1"/>
          </p:cNvSpPr>
          <p:nvPr/>
        </p:nvSpPr>
        <p:spPr bwMode="auto">
          <a:xfrm>
            <a:off x="273050" y="3613150"/>
            <a:ext cx="1203325" cy="1066800"/>
          </a:xfrm>
          <a:prstGeom prst="rect">
            <a:avLst/>
          </a:prstGeom>
          <a:noFill/>
          <a:ln w="9525">
            <a:noFill/>
            <a:miter lim="800000"/>
            <a:headEnd/>
            <a:tailEnd/>
          </a:ln>
        </p:spPr>
        <p:txBody>
          <a:bodyPr lIns="68580" tIns="34290" rIns="68580" bIns="34290">
            <a:spAutoFit/>
          </a:bodyPr>
          <a:lstStyle/>
          <a:p>
            <a:pPr>
              <a:lnSpc>
                <a:spcPts val="2000"/>
              </a:lnSpc>
            </a:pPr>
            <a:r>
              <a:rPr lang="zh-CN" altLang="zh-CN" sz="1200" b="1">
                <a:solidFill>
                  <a:srgbClr val="043C77"/>
                </a:solidFill>
                <a:latin typeface="微软雅黑"/>
                <a:ea typeface="微软雅黑"/>
                <a:cs typeface="微软雅黑"/>
              </a:rPr>
              <a:t>介绍他人开具与实际经营业务情况不符的发票</a:t>
            </a:r>
            <a:r>
              <a:rPr lang="zh-CN" altLang="en-US" sz="1200" b="1">
                <a:solidFill>
                  <a:srgbClr val="043C77"/>
                </a:solidFill>
                <a:latin typeface="微软雅黑"/>
                <a:ea typeface="微软雅黑"/>
                <a:cs typeface="微软雅黑"/>
              </a:rPr>
              <a:t>规则改变</a:t>
            </a:r>
          </a:p>
        </p:txBody>
      </p:sp>
      <p:cxnSp>
        <p:nvCxnSpPr>
          <p:cNvPr id="177" name="Straight Connector 50"/>
          <p:cNvCxnSpPr/>
          <p:nvPr/>
        </p:nvCxnSpPr>
        <p:spPr>
          <a:xfrm>
            <a:off x="1501775" y="3703638"/>
            <a:ext cx="1152525"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down)">
                                      <p:cBhvr>
                                        <p:cTn id="7" dur="500"/>
                                        <p:tgtEl>
                                          <p:spTgt spid="16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1"/>
                                        </p:tgtEl>
                                        <p:attrNameLst>
                                          <p:attrName>style.visibility</p:attrName>
                                        </p:attrNameLst>
                                      </p:cBhvr>
                                      <p:to>
                                        <p:strVal val="visible"/>
                                      </p:to>
                                    </p:set>
                                    <p:animEffect transition="in" filter="fade">
                                      <p:cBhvr>
                                        <p:cTn id="10" dur="500"/>
                                        <p:tgtEl>
                                          <p:spTgt spid="15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5"/>
                                        </p:tgtEl>
                                        <p:attrNameLst>
                                          <p:attrName>style.visibility</p:attrName>
                                        </p:attrNameLst>
                                      </p:cBhvr>
                                      <p:to>
                                        <p:strVal val="visible"/>
                                      </p:to>
                                    </p:set>
                                    <p:animEffect transition="in" filter="fade">
                                      <p:cBhvr>
                                        <p:cTn id="13" dur="500"/>
                                        <p:tgtEl>
                                          <p:spTgt spid="145"/>
                                        </p:tgtEl>
                                      </p:cBhvr>
                                    </p:animEffect>
                                  </p:childTnLst>
                                </p:cTn>
                              </p:par>
                              <p:par>
                                <p:cTn id="14" presetID="22" presetClass="entr" presetSubtype="8" fill="hold" nodeType="withEffect">
                                  <p:stCondLst>
                                    <p:cond delay="500"/>
                                  </p:stCondLst>
                                  <p:childTnLst>
                                    <p:set>
                                      <p:cBhvr>
                                        <p:cTn id="15" dur="1" fill="hold">
                                          <p:stCondLst>
                                            <p:cond delay="0"/>
                                          </p:stCondLst>
                                        </p:cTn>
                                        <p:tgtEl>
                                          <p:spTgt spid="166"/>
                                        </p:tgtEl>
                                        <p:attrNameLst>
                                          <p:attrName>style.visibility</p:attrName>
                                        </p:attrNameLst>
                                      </p:cBhvr>
                                      <p:to>
                                        <p:strVal val="visible"/>
                                      </p:to>
                                    </p:set>
                                    <p:animEffect transition="in" filter="wipe(left)">
                                      <p:cBhvr>
                                        <p:cTn id="16" dur="500"/>
                                        <p:tgtEl>
                                          <p:spTgt spid="166"/>
                                        </p:tgtEl>
                                      </p:cBhvr>
                                    </p:animEffect>
                                  </p:childTnLst>
                                </p:cTn>
                              </p:par>
                              <p:par>
                                <p:cTn id="17" presetID="22" presetClass="entr" presetSubtype="2" fill="hold" nodeType="withEffect">
                                  <p:stCondLst>
                                    <p:cond delay="1000"/>
                                  </p:stCondLst>
                                  <p:childTnLst>
                                    <p:set>
                                      <p:cBhvr>
                                        <p:cTn id="18" dur="1" fill="hold">
                                          <p:stCondLst>
                                            <p:cond delay="0"/>
                                          </p:stCondLst>
                                        </p:cTn>
                                        <p:tgtEl>
                                          <p:spTgt spid="165"/>
                                        </p:tgtEl>
                                        <p:attrNameLst>
                                          <p:attrName>style.visibility</p:attrName>
                                        </p:attrNameLst>
                                      </p:cBhvr>
                                      <p:to>
                                        <p:strVal val="visible"/>
                                      </p:to>
                                    </p:set>
                                    <p:animEffect transition="in" filter="wipe(right)">
                                      <p:cBhvr>
                                        <p:cTn id="19" dur="500"/>
                                        <p:tgtEl>
                                          <p:spTgt spid="165"/>
                                        </p:tgtEl>
                                      </p:cBhvr>
                                    </p:animEffect>
                                  </p:childTnLst>
                                </p:cTn>
                              </p:par>
                              <p:par>
                                <p:cTn id="20" presetID="10" presetClass="entr" presetSubtype="0" fill="hold" grpId="0" nodeType="withEffect">
                                  <p:stCondLst>
                                    <p:cond delay="1000"/>
                                  </p:stCondLst>
                                  <p:childTnLst>
                                    <p:set>
                                      <p:cBhvr>
                                        <p:cTn id="21" dur="1" fill="hold">
                                          <p:stCondLst>
                                            <p:cond delay="0"/>
                                          </p:stCondLst>
                                        </p:cTn>
                                        <p:tgtEl>
                                          <p:spTgt spid="153"/>
                                        </p:tgtEl>
                                        <p:attrNameLst>
                                          <p:attrName>style.visibility</p:attrName>
                                        </p:attrNameLst>
                                      </p:cBhvr>
                                      <p:to>
                                        <p:strVal val="visible"/>
                                      </p:to>
                                    </p:set>
                                    <p:animEffect transition="in" filter="fade">
                                      <p:cBhvr>
                                        <p:cTn id="22" dur="500"/>
                                        <p:tgtEl>
                                          <p:spTgt spid="153"/>
                                        </p:tgtEl>
                                      </p:cBhvr>
                                    </p:animEffect>
                                  </p:childTnLst>
                                </p:cTn>
                              </p:par>
                              <p:par>
                                <p:cTn id="23" presetID="22" presetClass="entr" presetSubtype="8" fill="hold" nodeType="withEffect">
                                  <p:stCondLst>
                                    <p:cond delay="1500"/>
                                  </p:stCondLst>
                                  <p:childTnLst>
                                    <p:set>
                                      <p:cBhvr>
                                        <p:cTn id="24" dur="1" fill="hold">
                                          <p:stCondLst>
                                            <p:cond delay="0"/>
                                          </p:stCondLst>
                                        </p:cTn>
                                        <p:tgtEl>
                                          <p:spTgt spid="164"/>
                                        </p:tgtEl>
                                        <p:attrNameLst>
                                          <p:attrName>style.visibility</p:attrName>
                                        </p:attrNameLst>
                                      </p:cBhvr>
                                      <p:to>
                                        <p:strVal val="visible"/>
                                      </p:to>
                                    </p:set>
                                    <p:animEffect transition="in" filter="wipe(left)">
                                      <p:cBhvr>
                                        <p:cTn id="25" dur="500"/>
                                        <p:tgtEl>
                                          <p:spTgt spid="164"/>
                                        </p:tgtEl>
                                      </p:cBhvr>
                                    </p:animEffect>
                                  </p:childTnLst>
                                </p:cTn>
                              </p:par>
                              <p:par>
                                <p:cTn id="26" presetID="22" presetClass="entr" presetSubtype="4" fill="hold" nodeType="withEffect">
                                  <p:stCondLst>
                                    <p:cond delay="2000"/>
                                  </p:stCondLst>
                                  <p:childTnLst>
                                    <p:set>
                                      <p:cBhvr>
                                        <p:cTn id="27" dur="1" fill="hold">
                                          <p:stCondLst>
                                            <p:cond delay="0"/>
                                          </p:stCondLst>
                                        </p:cTn>
                                        <p:tgtEl>
                                          <p:spTgt spid="167"/>
                                        </p:tgtEl>
                                        <p:attrNameLst>
                                          <p:attrName>style.visibility</p:attrName>
                                        </p:attrNameLst>
                                      </p:cBhvr>
                                      <p:to>
                                        <p:strVal val="visible"/>
                                      </p:to>
                                    </p:set>
                                    <p:animEffect transition="in" filter="wipe(down)">
                                      <p:cBhvr>
                                        <p:cTn id="28" dur="500"/>
                                        <p:tgtEl>
                                          <p:spTgt spid="167"/>
                                        </p:tgtEl>
                                      </p:cBhvr>
                                    </p:animEffect>
                                  </p:childTnLst>
                                </p:cTn>
                              </p:par>
                              <p:par>
                                <p:cTn id="29" presetID="10" presetClass="entr" presetSubtype="0" fill="hold" grpId="0" nodeType="withEffect">
                                  <p:stCondLst>
                                    <p:cond delay="2000"/>
                                  </p:stCondLst>
                                  <p:childTnLst>
                                    <p:set>
                                      <p:cBhvr>
                                        <p:cTn id="30" dur="1" fill="hold">
                                          <p:stCondLst>
                                            <p:cond delay="0"/>
                                          </p:stCondLst>
                                        </p:cTn>
                                        <p:tgtEl>
                                          <p:spTgt spid="152"/>
                                        </p:tgtEl>
                                        <p:attrNameLst>
                                          <p:attrName>style.visibility</p:attrName>
                                        </p:attrNameLst>
                                      </p:cBhvr>
                                      <p:to>
                                        <p:strVal val="visible"/>
                                      </p:to>
                                    </p:set>
                                    <p:animEffect transition="in" filter="fade">
                                      <p:cBhvr>
                                        <p:cTn id="31" dur="500"/>
                                        <p:tgtEl>
                                          <p:spTgt spid="152"/>
                                        </p:tgtEl>
                                      </p:cBhvr>
                                    </p:animEffect>
                                  </p:childTnLst>
                                </p:cTn>
                              </p:par>
                            </p:childTnLst>
                          </p:cTn>
                        </p:par>
                        <p:par>
                          <p:cTn id="32" fill="hold">
                            <p:stCondLst>
                              <p:cond delay="2500"/>
                            </p:stCondLst>
                            <p:childTnLst>
                              <p:par>
                                <p:cTn id="33" presetID="22" presetClass="entr" presetSubtype="2" fill="hold" nodeType="afterEffect">
                                  <p:stCondLst>
                                    <p:cond delay="0"/>
                                  </p:stCondLst>
                                  <p:childTnLst>
                                    <p:set>
                                      <p:cBhvr>
                                        <p:cTn id="34" dur="1" fill="hold">
                                          <p:stCondLst>
                                            <p:cond delay="0"/>
                                          </p:stCondLst>
                                        </p:cTn>
                                        <p:tgtEl>
                                          <p:spTgt spid="169"/>
                                        </p:tgtEl>
                                        <p:attrNameLst>
                                          <p:attrName>style.visibility</p:attrName>
                                        </p:attrNameLst>
                                      </p:cBhvr>
                                      <p:to>
                                        <p:strVal val="visible"/>
                                      </p:to>
                                    </p:set>
                                    <p:animEffect transition="in" filter="wipe(right)">
                                      <p:cBhvr>
                                        <p:cTn id="35" dur="500"/>
                                        <p:tgtEl>
                                          <p:spTgt spid="169"/>
                                        </p:tgtEl>
                                      </p:cBhvr>
                                    </p:animEffect>
                                  </p:childTnLst>
                                </p:cTn>
                              </p:par>
                            </p:childTnLst>
                          </p:cTn>
                        </p:par>
                        <p:par>
                          <p:cTn id="36" fill="hold">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170"/>
                                        </p:tgtEl>
                                        <p:attrNameLst>
                                          <p:attrName>style.visibility</p:attrName>
                                        </p:attrNameLst>
                                      </p:cBhvr>
                                      <p:to>
                                        <p:strVal val="visible"/>
                                      </p:to>
                                    </p:set>
                                    <p:animEffect transition="in" filter="fade">
                                      <p:cBhvr>
                                        <p:cTn id="39" dur="500"/>
                                        <p:tgtEl>
                                          <p:spTgt spid="170"/>
                                        </p:tgtEl>
                                      </p:cBhvr>
                                    </p:animEffect>
                                  </p:childTnLst>
                                </p:cTn>
                              </p:par>
                            </p:childTnLst>
                          </p:cTn>
                        </p:par>
                        <p:par>
                          <p:cTn id="40" fill="hold">
                            <p:stCondLst>
                              <p:cond delay="3500"/>
                            </p:stCondLst>
                            <p:childTnLst>
                              <p:par>
                                <p:cTn id="41" presetID="22" presetClass="entr" presetSubtype="2" fill="hold" nodeType="afterEffect">
                                  <p:stCondLst>
                                    <p:cond delay="0"/>
                                  </p:stCondLst>
                                  <p:childTnLst>
                                    <p:set>
                                      <p:cBhvr>
                                        <p:cTn id="42" dur="1" fill="hold">
                                          <p:stCondLst>
                                            <p:cond delay="0"/>
                                          </p:stCondLst>
                                        </p:cTn>
                                        <p:tgtEl>
                                          <p:spTgt spid="177"/>
                                        </p:tgtEl>
                                        <p:attrNameLst>
                                          <p:attrName>style.visibility</p:attrName>
                                        </p:attrNameLst>
                                      </p:cBhvr>
                                      <p:to>
                                        <p:strVal val="visible"/>
                                      </p:to>
                                    </p:set>
                                    <p:animEffect transition="in" filter="wipe(right)">
                                      <p:cBhvr>
                                        <p:cTn id="43" dur="500"/>
                                        <p:tgtEl>
                                          <p:spTgt spid="177"/>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175"/>
                                        </p:tgtEl>
                                        <p:attrNameLst>
                                          <p:attrName>style.visibility</p:attrName>
                                        </p:attrNameLst>
                                      </p:cBhvr>
                                      <p:to>
                                        <p:strVal val="visible"/>
                                      </p:to>
                                    </p:set>
                                    <p:animEffect transition="in" filter="fade">
                                      <p:cBhvr>
                                        <p:cTn id="47" dur="500"/>
                                        <p:tgtEl>
                                          <p:spTgt spid="175"/>
                                        </p:tgtEl>
                                      </p:cBhvr>
                                    </p:animEffect>
                                  </p:childTnLst>
                                </p:cTn>
                              </p:par>
                            </p:childTnLst>
                          </p:cTn>
                        </p:par>
                        <p:par>
                          <p:cTn id="48" fill="hold">
                            <p:stCondLst>
                              <p:cond delay="4500"/>
                            </p:stCondLst>
                            <p:childTnLst>
                              <p:par>
                                <p:cTn id="49" presetID="22" presetClass="entr" presetSubtype="8" fill="hold" nodeType="afterEffect">
                                  <p:stCondLst>
                                    <p:cond delay="0"/>
                                  </p:stCondLst>
                                  <p:childTnLst>
                                    <p:set>
                                      <p:cBhvr>
                                        <p:cTn id="50" dur="1" fill="hold">
                                          <p:stCondLst>
                                            <p:cond delay="0"/>
                                          </p:stCondLst>
                                        </p:cTn>
                                        <p:tgtEl>
                                          <p:spTgt spid="172"/>
                                        </p:tgtEl>
                                        <p:attrNameLst>
                                          <p:attrName>style.visibility</p:attrName>
                                        </p:attrNameLst>
                                      </p:cBhvr>
                                      <p:to>
                                        <p:strVal val="visible"/>
                                      </p:to>
                                    </p:set>
                                    <p:animEffect transition="in" filter="wipe(left)">
                                      <p:cBhvr>
                                        <p:cTn id="51" dur="500"/>
                                        <p:tgtEl>
                                          <p:spTgt spid="172"/>
                                        </p:tgtEl>
                                      </p:cBhvr>
                                    </p:animEffect>
                                  </p:childTnLst>
                                </p:cTn>
                              </p:par>
                            </p:childTnLst>
                          </p:cTn>
                        </p:par>
                        <p:par>
                          <p:cTn id="52" fill="hold">
                            <p:stCondLst>
                              <p:cond delay="5000"/>
                            </p:stCondLst>
                            <p:childTnLst>
                              <p:par>
                                <p:cTn id="53" presetID="10" presetClass="entr" presetSubtype="0" fill="hold" grpId="0" nodeType="afterEffect">
                                  <p:stCondLst>
                                    <p:cond delay="0"/>
                                  </p:stCondLst>
                                  <p:childTnLst>
                                    <p:set>
                                      <p:cBhvr>
                                        <p:cTn id="54" dur="1" fill="hold">
                                          <p:stCondLst>
                                            <p:cond delay="0"/>
                                          </p:stCondLst>
                                        </p:cTn>
                                        <p:tgtEl>
                                          <p:spTgt spid="173"/>
                                        </p:tgtEl>
                                        <p:attrNameLst>
                                          <p:attrName>style.visibility</p:attrName>
                                        </p:attrNameLst>
                                      </p:cBhvr>
                                      <p:to>
                                        <p:strVal val="visible"/>
                                      </p:to>
                                    </p:set>
                                    <p:animEffect transition="in" filter="fade">
                                      <p:cBhvr>
                                        <p:cTn id="55" dur="500"/>
                                        <p:tgtEl>
                                          <p:spTgt spid="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51" grpId="0"/>
      <p:bldP spid="152" grpId="0"/>
      <p:bldP spid="153" grpId="0"/>
      <p:bldP spid="170" grpId="0"/>
      <p:bldP spid="173" grpId="0"/>
      <p:bldP spid="17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6"/>
          <p:cNvSpPr/>
          <p:nvPr/>
        </p:nvSpPr>
        <p:spPr>
          <a:xfrm>
            <a:off x="1511300" y="930275"/>
            <a:ext cx="5143500" cy="44608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zh-CN" altLang="en-US" sz="1688" dirty="0">
                <a:solidFill>
                  <a:srgbClr val="FFFFFF"/>
                </a:solidFill>
                <a:latin typeface="微软雅黑" pitchFamily="34" charset="-122"/>
                <a:ea typeface="微软雅黑" pitchFamily="34" charset="-122"/>
              </a:rPr>
              <a:t>  虚开、接受虚开增值税发票的法律责任</a:t>
            </a:r>
            <a:endParaRPr lang="zh-CN" altLang="en-US" sz="1575" dirty="0">
              <a:solidFill>
                <a:srgbClr val="FFFFFF"/>
              </a:solidFill>
              <a:latin typeface="微软雅黑" pitchFamily="34" charset="-122"/>
              <a:ea typeface="微软雅黑" pitchFamily="34" charset="-122"/>
            </a:endParaRPr>
          </a:p>
        </p:txBody>
      </p:sp>
      <p:graphicFrame>
        <p:nvGraphicFramePr>
          <p:cNvPr id="5" name="表格 4"/>
          <p:cNvGraphicFramePr>
            <a:graphicFrameLocks noGrp="1"/>
          </p:cNvGraphicFramePr>
          <p:nvPr/>
        </p:nvGraphicFramePr>
        <p:xfrm>
          <a:off x="1493838" y="1679575"/>
          <a:ext cx="6102679" cy="2273342"/>
        </p:xfrm>
        <a:graphic>
          <a:graphicData uri="http://schemas.openxmlformats.org/drawingml/2006/table">
            <a:tbl>
              <a:tblPr firstRow="1" bandRow="1">
                <a:tableStyleId>{F5AB1C69-6EDB-4FF4-983F-18BD219EF322}</a:tableStyleId>
              </a:tblPr>
              <a:tblGrid>
                <a:gridCol w="1944217">
                  <a:extLst>
                    <a:ext uri="{9D8B030D-6E8A-4147-A177-3AD203B41FA5}"/>
                  </a:extLst>
                </a:gridCol>
                <a:gridCol w="1350150">
                  <a:extLst>
                    <a:ext uri="{9D8B030D-6E8A-4147-A177-3AD203B41FA5}"/>
                  </a:extLst>
                </a:gridCol>
                <a:gridCol w="1350150">
                  <a:extLst>
                    <a:ext uri="{9D8B030D-6E8A-4147-A177-3AD203B41FA5}"/>
                  </a:extLst>
                </a:gridCol>
                <a:gridCol w="1458162">
                  <a:extLst>
                    <a:ext uri="{9D8B030D-6E8A-4147-A177-3AD203B41FA5}"/>
                  </a:extLst>
                </a:gridCol>
              </a:tblGrid>
              <a:tr h="278130">
                <a:tc>
                  <a:txBody>
                    <a:bodyPr/>
                    <a:lstStyle/>
                    <a:p>
                      <a:pPr algn="ctr"/>
                      <a:r>
                        <a:rPr lang="zh-CN" altLang="en-US" sz="1100" dirty="0"/>
                        <a:t>行为</a:t>
                      </a:r>
                    </a:p>
                  </a:txBody>
                  <a:tcPr marL="68580" marR="68580" marT="34290" marB="34290" anchor="ctr"/>
                </a:tc>
                <a:tc>
                  <a:txBody>
                    <a:bodyPr/>
                    <a:lstStyle/>
                    <a:p>
                      <a:pPr algn="ctr"/>
                      <a:r>
                        <a:rPr lang="zh-CN" altLang="en-US" sz="1100" dirty="0"/>
                        <a:t>存在犯罪行为</a:t>
                      </a:r>
                    </a:p>
                  </a:txBody>
                  <a:tcPr marL="68580" marR="68580" marT="34290" marB="34290" anchor="ctr"/>
                </a:tc>
                <a:tc>
                  <a:txBody>
                    <a:bodyPr/>
                    <a:lstStyle/>
                    <a:p>
                      <a:pPr algn="ctr"/>
                      <a:r>
                        <a:rPr lang="zh-CN" altLang="en-US" sz="1100" dirty="0"/>
                        <a:t>金额较大</a:t>
                      </a:r>
                    </a:p>
                  </a:txBody>
                  <a:tcPr marL="68580" marR="68580" marT="34290" marB="34290" anchor="ctr"/>
                </a:tc>
                <a:tc>
                  <a:txBody>
                    <a:bodyPr/>
                    <a:lstStyle/>
                    <a:p>
                      <a:pPr algn="ctr"/>
                      <a:r>
                        <a:rPr lang="zh-CN" altLang="en-US" sz="1100" dirty="0"/>
                        <a:t>金额巨大</a:t>
                      </a:r>
                    </a:p>
                  </a:txBody>
                  <a:tcPr marL="68580" marR="68580" marT="34290" marB="34290" anchor="ctr"/>
                </a:tc>
                <a:extLst>
                  <a:ext uri="{0D108BD9-81ED-4DB2-BD59-A6C34878D82A}"/>
                </a:extLst>
              </a:tr>
              <a:tr h="451604">
                <a:tc>
                  <a:txBody>
                    <a:bodyPr/>
                    <a:lstStyle/>
                    <a:p>
                      <a:pPr algn="ctr"/>
                      <a:r>
                        <a:rPr lang="zh-CN" altLang="en-US" sz="1100" dirty="0"/>
                        <a:t>虚开增值税发票、用于骗取出口退税、抵扣税款发票罪</a:t>
                      </a:r>
                    </a:p>
                  </a:txBody>
                  <a:tcPr marL="68580" marR="68580" marT="34290" marB="34290" anchor="ctr"/>
                </a:tc>
                <a:tc>
                  <a:txBody>
                    <a:bodyPr/>
                    <a:lstStyle/>
                    <a:p>
                      <a:pPr algn="ctr"/>
                      <a:r>
                        <a:rPr lang="zh-CN" altLang="en-US" sz="1100" dirty="0"/>
                        <a:t>三年以下有期徒刑或者拘役</a:t>
                      </a:r>
                    </a:p>
                  </a:txBody>
                  <a:tcPr marL="68580" marR="68580" marT="34290" marB="34290" anchor="ctr"/>
                </a:tc>
                <a:tc>
                  <a:txBody>
                    <a:bodyPr/>
                    <a:lstStyle/>
                    <a:p>
                      <a:pPr algn="ctr"/>
                      <a:r>
                        <a:rPr lang="zh-CN" altLang="en-US" sz="1100" dirty="0"/>
                        <a:t>三年以上十年以下有期徒刑</a:t>
                      </a:r>
                    </a:p>
                  </a:txBody>
                  <a:tcPr marL="68580" marR="68580" marT="34290" marB="34290" anchor="ctr"/>
                </a:tc>
                <a:tc>
                  <a:txBody>
                    <a:bodyPr/>
                    <a:lstStyle/>
                    <a:p>
                      <a:pPr algn="ctr"/>
                      <a:r>
                        <a:rPr lang="zh-CN" altLang="en-US" sz="1100" dirty="0"/>
                        <a:t>十年以上有期徒刑或者无期徒刑</a:t>
                      </a:r>
                    </a:p>
                  </a:txBody>
                  <a:tcPr marL="68580" marR="68580" marT="34290" marB="34290" anchor="ctr"/>
                </a:tc>
                <a:extLst>
                  <a:ext uri="{0D108BD9-81ED-4DB2-BD59-A6C34878D82A}"/>
                </a:extLst>
              </a:tr>
              <a:tr h="486054">
                <a:tc>
                  <a:txBody>
                    <a:bodyPr/>
                    <a:lstStyle/>
                    <a:p>
                      <a:pPr algn="ctr"/>
                      <a:r>
                        <a:rPr lang="zh-CN" altLang="en-US" sz="1100" dirty="0"/>
                        <a:t>伪造、出售伪造的增值税专用发票罪</a:t>
                      </a:r>
                    </a:p>
                  </a:txBody>
                  <a:tcPr marL="68580" marR="68580" marT="34290" marB="34290" anchor="ctr"/>
                </a:tc>
                <a:tc>
                  <a:txBody>
                    <a:bodyPr/>
                    <a:lstStyle/>
                    <a:p>
                      <a:pPr algn="ctr"/>
                      <a:r>
                        <a:rPr lang="zh-CN" altLang="en-US" sz="1100" dirty="0"/>
                        <a:t>三年以下有期徒刑、拘役或者管制</a:t>
                      </a:r>
                    </a:p>
                  </a:txBody>
                  <a:tcPr marL="68580" marR="68580"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100" dirty="0"/>
                        <a:t>三年以上十年以下有期徒刑</a:t>
                      </a:r>
                    </a:p>
                  </a:txBody>
                  <a:tcPr marL="68580" marR="68580"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100" dirty="0"/>
                        <a:t>十年以上有期徒刑或者无期徒刑</a:t>
                      </a:r>
                    </a:p>
                  </a:txBody>
                  <a:tcPr marL="68580" marR="68580" marT="34290" marB="34290" anchor="ctr"/>
                </a:tc>
                <a:extLst>
                  <a:ext uri="{0D108BD9-81ED-4DB2-BD59-A6C34878D82A}"/>
                </a:extLst>
              </a:tr>
              <a:tr h="486054">
                <a:tc>
                  <a:txBody>
                    <a:bodyPr/>
                    <a:lstStyle/>
                    <a:p>
                      <a:pPr algn="ctr"/>
                      <a:r>
                        <a:rPr lang="zh-CN" altLang="en-US" sz="1100" dirty="0"/>
                        <a:t>非法出售增值税专用发票罪</a:t>
                      </a:r>
                    </a:p>
                  </a:txBody>
                  <a:tcPr marL="68580" marR="68580"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100" dirty="0"/>
                        <a:t>三年以下有期徒刑、拘役或者管制</a:t>
                      </a:r>
                    </a:p>
                  </a:txBody>
                  <a:tcPr marL="68580" marR="68580"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100" dirty="0"/>
                        <a:t>三年以上十年以下有期徒刑</a:t>
                      </a:r>
                    </a:p>
                  </a:txBody>
                  <a:tcPr marL="68580" marR="68580"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100" dirty="0"/>
                        <a:t>十年以上有期徒刑或者无期徒刑</a:t>
                      </a:r>
                    </a:p>
                  </a:txBody>
                  <a:tcPr marL="68580" marR="68580" marT="34290" marB="34290" anchor="ctr"/>
                </a:tc>
                <a:extLst>
                  <a:ext uri="{0D108BD9-81ED-4DB2-BD59-A6C34878D82A}"/>
                </a:extLst>
              </a:tr>
              <a:tr h="388620">
                <a:tc>
                  <a:txBody>
                    <a:bodyPr/>
                    <a:lstStyle/>
                    <a:p>
                      <a:pPr algn="ctr"/>
                      <a:r>
                        <a:rPr lang="zh-CN" altLang="en-US" sz="1100" dirty="0"/>
                        <a:t>非法购买增值税专用发票、购买伪造的增值税专用发票罪</a:t>
                      </a:r>
                    </a:p>
                  </a:txBody>
                  <a:tcPr marL="68580" marR="68580" marT="34290" marB="34290" anchor="ctr"/>
                </a:tc>
                <a:tc gridSpan="3">
                  <a:txBody>
                    <a:bodyPr/>
                    <a:lstStyle/>
                    <a:p>
                      <a:pPr algn="ctr"/>
                      <a:r>
                        <a:rPr lang="zh-CN" altLang="en-US" sz="1100" dirty="0"/>
                        <a:t>五年以下有期徒刑或者拘役</a:t>
                      </a:r>
                    </a:p>
                  </a:txBody>
                  <a:tcPr marL="68580" marR="68580" marT="34290" marB="34290" anchor="ctr"/>
                </a:tc>
                <a:tc hMerge="1">
                  <a:txBody>
                    <a:bodyPr/>
                    <a:lstStyle/>
                    <a:p>
                      <a:endParaRPr lang="zh-CN" altLang="en-US" sz="1400" dirty="0"/>
                    </a:p>
                  </a:txBody>
                  <a:tcPr/>
                </a:tc>
                <a:tc hMerge="1">
                  <a:txBody>
                    <a:bodyPr/>
                    <a:lstStyle/>
                    <a:p>
                      <a:endParaRPr lang="zh-CN" altLang="en-US" sz="1400" dirty="0"/>
                    </a:p>
                  </a:txBody>
                  <a:tcPr/>
                </a:tc>
                <a:extLst>
                  <a:ext uri="{0D108BD9-81ED-4DB2-BD59-A6C34878D82A}"/>
                </a:extLst>
              </a:tr>
            </a:tbl>
          </a:graphicData>
        </a:graphic>
      </p:graphicFrame>
      <p:sp>
        <p:nvSpPr>
          <p:cNvPr id="6" name="文本框 5"/>
          <p:cNvSpPr txBox="1"/>
          <p:nvPr/>
        </p:nvSpPr>
        <p:spPr>
          <a:xfrm>
            <a:off x="1511300" y="1379538"/>
            <a:ext cx="3024188" cy="300037"/>
          </a:xfrm>
          <a:prstGeom prst="rect">
            <a:avLst/>
          </a:prstGeom>
          <a:noFill/>
        </p:spPr>
        <p:txBody>
          <a:bodyPr>
            <a:spAutoFit/>
          </a:bodyPr>
          <a:lstStyle/>
          <a:p>
            <a:pPr fontAlgn="auto">
              <a:spcBef>
                <a:spcPts val="0"/>
              </a:spcBef>
              <a:spcAft>
                <a:spcPts val="0"/>
              </a:spcAft>
              <a:defRPr/>
            </a:pPr>
            <a:r>
              <a:rPr lang="zh-CN" altLang="en-US" sz="1350" dirty="0">
                <a:solidFill>
                  <a:prstClr val="black"/>
                </a:solidFill>
                <a:latin typeface="Calibri"/>
                <a:ea typeface="宋体" panose="02010600030101010101" pitchFamily="2" charset="-122"/>
                <a:cs typeface="+mn-cs"/>
              </a:rPr>
              <a:t>根据</a:t>
            </a:r>
            <a:r>
              <a:rPr lang="en-US" altLang="zh-CN" sz="1350" dirty="0">
                <a:solidFill>
                  <a:prstClr val="black"/>
                </a:solidFill>
                <a:latin typeface="Calibri"/>
                <a:ea typeface="宋体" panose="02010600030101010101" pitchFamily="2" charset="-122"/>
                <a:cs typeface="+mn-cs"/>
              </a:rPr>
              <a:t>《</a:t>
            </a:r>
            <a:r>
              <a:rPr lang="zh-CN" altLang="en-US" sz="1350" dirty="0">
                <a:solidFill>
                  <a:prstClr val="black"/>
                </a:solidFill>
                <a:latin typeface="Calibri"/>
                <a:ea typeface="宋体" panose="02010600030101010101" pitchFamily="2" charset="-122"/>
                <a:cs typeface="+mn-cs"/>
              </a:rPr>
              <a:t>中华人民共和国刑法</a:t>
            </a:r>
            <a:r>
              <a:rPr lang="en-US" altLang="zh-CN" sz="1350" dirty="0">
                <a:solidFill>
                  <a:prstClr val="black"/>
                </a:solidFill>
                <a:latin typeface="Calibri"/>
                <a:ea typeface="宋体" panose="02010600030101010101" pitchFamily="2" charset="-122"/>
                <a:cs typeface="+mn-cs"/>
              </a:rPr>
              <a:t>》</a:t>
            </a:r>
            <a:r>
              <a:rPr lang="zh-CN" altLang="en-US" sz="1350" dirty="0">
                <a:solidFill>
                  <a:prstClr val="black"/>
                </a:solidFill>
                <a:latin typeface="Calibri"/>
                <a:ea typeface="宋体" panose="02010600030101010101" pitchFamily="2" charset="-122"/>
                <a:cs typeface="+mn-cs"/>
              </a:rPr>
              <a:t>规定：</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69" name="标题 1"/>
          <p:cNvSpPr>
            <a:spLocks noGrp="1"/>
          </p:cNvSpPr>
          <p:nvPr>
            <p:ph type="title"/>
          </p:nvPr>
        </p:nvSpPr>
        <p:spPr/>
        <p:txBody>
          <a:bodyPr/>
          <a:lstStyle/>
          <a:p>
            <a:r>
              <a:rPr lang="zh-CN" altLang="en-US" smtClean="0"/>
              <a:t>进项税管理</a:t>
            </a:r>
          </a:p>
        </p:txBody>
      </p:sp>
      <p:sp>
        <p:nvSpPr>
          <p:cNvPr id="44" name="TextBox 3"/>
          <p:cNvSpPr txBox="1"/>
          <p:nvPr/>
        </p:nvSpPr>
        <p:spPr>
          <a:xfrm>
            <a:off x="6445250" y="3028950"/>
            <a:ext cx="2360613" cy="1062038"/>
          </a:xfrm>
          <a:prstGeom prst="rect">
            <a:avLst/>
          </a:prstGeom>
          <a:noFill/>
        </p:spPr>
        <p:txBody>
          <a:bodyPr>
            <a:spAutoFit/>
          </a:bodyPr>
          <a:lstStyle>
            <a:defPPr>
              <a:defRPr lang="zh-CN"/>
            </a:defPPr>
            <a:lvl1pPr marL="171450" indent="-171450">
              <a:lnSpc>
                <a:spcPct val="150000"/>
              </a:lnSpc>
              <a:buFont typeface="Wingdings" panose="05000000000000000000" pitchFamily="2" charset="2"/>
              <a:buChar char="Ø"/>
              <a:defRPr sz="1050">
                <a:solidFill>
                  <a:schemeClr val="tx1">
                    <a:lumMod val="65000"/>
                    <a:lumOff val="35000"/>
                  </a:schemeClr>
                </a:solidFill>
                <a:latin typeface="微软雅黑" pitchFamily="34" charset="-122"/>
                <a:ea typeface="微软雅黑" pitchFamily="34" charset="-122"/>
              </a:defRPr>
            </a:lvl1pPr>
          </a:lstStyle>
          <a:p>
            <a:pPr fontAlgn="auto">
              <a:spcBef>
                <a:spcPts val="0"/>
              </a:spcBef>
              <a:spcAft>
                <a:spcPts val="0"/>
              </a:spcAft>
              <a:defRPr/>
            </a:pPr>
            <a:r>
              <a:rPr lang="zh-CN" altLang="en-US" dirty="0">
                <a:cs typeface="+mn-cs"/>
              </a:rPr>
              <a:t>纳税人取得虚开增值税专用发票后的处理</a:t>
            </a:r>
          </a:p>
          <a:p>
            <a:pPr fontAlgn="auto">
              <a:spcBef>
                <a:spcPts val="0"/>
              </a:spcBef>
              <a:spcAft>
                <a:spcPts val="0"/>
              </a:spcAft>
              <a:defRPr/>
            </a:pPr>
            <a:r>
              <a:rPr lang="zh-CN" altLang="en-US" dirty="0">
                <a:cs typeface="+mn-cs"/>
              </a:rPr>
              <a:t>不属于虚开增值税专用发票行为</a:t>
            </a:r>
          </a:p>
          <a:p>
            <a:pPr fontAlgn="auto">
              <a:spcBef>
                <a:spcPts val="0"/>
              </a:spcBef>
              <a:spcAft>
                <a:spcPts val="0"/>
              </a:spcAft>
              <a:defRPr/>
            </a:pPr>
            <a:r>
              <a:rPr lang="zh-CN" altLang="en-US" dirty="0">
                <a:cs typeface="+mn-cs"/>
              </a:rPr>
              <a:t>善意取得虚开的增值税专用发票</a:t>
            </a:r>
            <a:endParaRPr lang="en-US" dirty="0">
              <a:cs typeface="+mn-cs"/>
            </a:endParaRPr>
          </a:p>
        </p:txBody>
      </p:sp>
      <p:sp>
        <p:nvSpPr>
          <p:cNvPr id="46" name="Freeform 4"/>
          <p:cNvSpPr>
            <a:spLocks/>
          </p:cNvSpPr>
          <p:nvPr/>
        </p:nvSpPr>
        <p:spPr bwMode="auto">
          <a:xfrm>
            <a:off x="4411663" y="1270000"/>
            <a:ext cx="1163637" cy="1163638"/>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rgbClr val="4BB033"/>
          </a:solidFill>
          <a:ln>
            <a:noFill/>
          </a:ln>
        </p:spPr>
        <p:txBody>
          <a:bodyPr lIns="68580" tIns="34290" rIns="68580" bIns="34290"/>
          <a:lstStyle/>
          <a:p>
            <a:pPr fontAlgn="auto">
              <a:spcBef>
                <a:spcPts val="0"/>
              </a:spcBef>
              <a:spcAft>
                <a:spcPts val="0"/>
              </a:spcAft>
              <a:defRPr/>
            </a:pPr>
            <a:endParaRPr lang="id-ID" sz="1350" kern="0">
              <a:solidFill>
                <a:prstClr val="black"/>
              </a:solidFill>
              <a:latin typeface="微软雅黑" pitchFamily="34" charset="-122"/>
              <a:ea typeface="微软雅黑" pitchFamily="34" charset="-122"/>
              <a:cs typeface="+mn-cs"/>
            </a:endParaRPr>
          </a:p>
        </p:txBody>
      </p:sp>
      <p:sp>
        <p:nvSpPr>
          <p:cNvPr id="47" name="Freeform 7"/>
          <p:cNvSpPr>
            <a:spLocks/>
          </p:cNvSpPr>
          <p:nvPr/>
        </p:nvSpPr>
        <p:spPr bwMode="auto">
          <a:xfrm>
            <a:off x="4495800" y="1352550"/>
            <a:ext cx="989013" cy="989013"/>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a:gsLst>
              <a:gs pos="0">
                <a:sysClr val="window" lastClr="FFFFFF">
                  <a:lumMod val="85000"/>
                </a:sysClr>
              </a:gs>
              <a:gs pos="100000">
                <a:sysClr val="window" lastClr="FFFFFF"/>
              </a:gs>
            </a:gsLst>
            <a:lin ang="0" scaled="0"/>
          </a:gradFill>
          <a:ln>
            <a:noFill/>
          </a:ln>
        </p:spPr>
        <p:txBody>
          <a:bodyPr lIns="68580" tIns="34290" rIns="68580" bIns="34290"/>
          <a:lstStyle/>
          <a:p>
            <a:pPr fontAlgn="auto">
              <a:spcBef>
                <a:spcPts val="0"/>
              </a:spcBef>
              <a:spcAft>
                <a:spcPts val="0"/>
              </a:spcAft>
              <a:defRPr/>
            </a:pPr>
            <a:endParaRPr lang="id-ID" sz="1350" kern="0">
              <a:solidFill>
                <a:prstClr val="black"/>
              </a:solidFill>
              <a:latin typeface="微软雅黑" pitchFamily="34" charset="-122"/>
              <a:ea typeface="微软雅黑" pitchFamily="34" charset="-122"/>
              <a:cs typeface="+mn-cs"/>
            </a:endParaRPr>
          </a:p>
        </p:txBody>
      </p:sp>
      <p:sp>
        <p:nvSpPr>
          <p:cNvPr id="49" name="Oval 8"/>
          <p:cNvSpPr>
            <a:spLocks noChangeArrowheads="1"/>
          </p:cNvSpPr>
          <p:nvPr/>
        </p:nvSpPr>
        <p:spPr bwMode="auto">
          <a:xfrm>
            <a:off x="4621213" y="1477963"/>
            <a:ext cx="738187" cy="738187"/>
          </a:xfrm>
          <a:prstGeom prst="ellipse">
            <a:avLst/>
          </a:prstGeom>
          <a:gradFill>
            <a:gsLst>
              <a:gs pos="0">
                <a:sysClr val="window" lastClr="FFFFFF">
                  <a:lumMod val="85000"/>
                </a:sysClr>
              </a:gs>
              <a:gs pos="100000">
                <a:sysClr val="window" lastClr="FFFFFF"/>
              </a:gs>
            </a:gsLst>
            <a:lin ang="9000000" scaled="0"/>
          </a:gradFill>
          <a:ln>
            <a:noFill/>
          </a:ln>
        </p:spPr>
        <p:txBody>
          <a:bodyPr lIns="68580" tIns="34290" rIns="68580" bIns="34290"/>
          <a:lstStyle/>
          <a:p>
            <a:pPr fontAlgn="auto">
              <a:spcBef>
                <a:spcPts val="0"/>
              </a:spcBef>
              <a:spcAft>
                <a:spcPts val="0"/>
              </a:spcAft>
              <a:defRPr/>
            </a:pPr>
            <a:endParaRPr lang="id-ID" sz="1350" kern="0">
              <a:solidFill>
                <a:prstClr val="black"/>
              </a:solidFill>
              <a:latin typeface="微软雅黑" pitchFamily="34" charset="-122"/>
              <a:ea typeface="微软雅黑" pitchFamily="34" charset="-122"/>
              <a:cs typeface="+mn-cs"/>
            </a:endParaRPr>
          </a:p>
        </p:txBody>
      </p:sp>
      <p:sp>
        <p:nvSpPr>
          <p:cNvPr id="50" name="Freeform 9"/>
          <p:cNvSpPr>
            <a:spLocks/>
          </p:cNvSpPr>
          <p:nvPr/>
        </p:nvSpPr>
        <p:spPr bwMode="auto">
          <a:xfrm rot="16200000">
            <a:off x="2844007" y="915194"/>
            <a:ext cx="1517650" cy="1519237"/>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rgbClr val="043C77"/>
          </a:solidFill>
          <a:ln>
            <a:noFill/>
          </a:ln>
        </p:spPr>
        <p:txBody>
          <a:bodyPr lIns="68580" tIns="34290" rIns="68580" bIns="34290"/>
          <a:lstStyle/>
          <a:p>
            <a:pPr fontAlgn="auto">
              <a:spcBef>
                <a:spcPts val="0"/>
              </a:spcBef>
              <a:spcAft>
                <a:spcPts val="0"/>
              </a:spcAft>
              <a:defRPr/>
            </a:pPr>
            <a:endParaRPr lang="id-ID" sz="1350" kern="0">
              <a:solidFill>
                <a:prstClr val="black"/>
              </a:solidFill>
              <a:latin typeface="微软雅黑" pitchFamily="34" charset="-122"/>
              <a:ea typeface="微软雅黑" pitchFamily="34" charset="-122"/>
              <a:cs typeface="+mn-cs"/>
            </a:endParaRPr>
          </a:p>
        </p:txBody>
      </p:sp>
      <p:sp>
        <p:nvSpPr>
          <p:cNvPr id="52" name="Freeform 10"/>
          <p:cNvSpPr>
            <a:spLocks/>
          </p:cNvSpPr>
          <p:nvPr/>
        </p:nvSpPr>
        <p:spPr bwMode="auto">
          <a:xfrm rot="16200000">
            <a:off x="2951163" y="1031875"/>
            <a:ext cx="1290637" cy="1293813"/>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a:gsLst>
              <a:gs pos="0">
                <a:sysClr val="window" lastClr="FFFFFF">
                  <a:lumMod val="85000"/>
                </a:sysClr>
              </a:gs>
              <a:gs pos="100000">
                <a:sysClr val="window" lastClr="FFFFFF"/>
              </a:gs>
            </a:gsLst>
            <a:lin ang="0" scaled="0"/>
          </a:gradFill>
          <a:ln>
            <a:noFill/>
          </a:ln>
        </p:spPr>
        <p:txBody>
          <a:bodyPr lIns="68580" tIns="34290" rIns="68580" bIns="34290"/>
          <a:lstStyle/>
          <a:p>
            <a:pPr fontAlgn="auto">
              <a:spcBef>
                <a:spcPts val="0"/>
              </a:spcBef>
              <a:spcAft>
                <a:spcPts val="0"/>
              </a:spcAft>
              <a:defRPr/>
            </a:pPr>
            <a:endParaRPr lang="id-ID" sz="1350" kern="0">
              <a:solidFill>
                <a:prstClr val="black"/>
              </a:solidFill>
              <a:latin typeface="微软雅黑" pitchFamily="34" charset="-122"/>
              <a:ea typeface="微软雅黑" pitchFamily="34" charset="-122"/>
              <a:cs typeface="+mn-cs"/>
            </a:endParaRPr>
          </a:p>
        </p:txBody>
      </p:sp>
      <p:sp>
        <p:nvSpPr>
          <p:cNvPr id="56" name="Oval 11"/>
          <p:cNvSpPr>
            <a:spLocks noChangeArrowheads="1"/>
          </p:cNvSpPr>
          <p:nvPr/>
        </p:nvSpPr>
        <p:spPr bwMode="auto">
          <a:xfrm rot="16200000">
            <a:off x="3113881" y="1196182"/>
            <a:ext cx="963613" cy="965200"/>
          </a:xfrm>
          <a:prstGeom prst="ellipse">
            <a:avLst/>
          </a:prstGeom>
          <a:gradFill>
            <a:gsLst>
              <a:gs pos="0">
                <a:sysClr val="window" lastClr="FFFFFF">
                  <a:lumMod val="85000"/>
                </a:sysClr>
              </a:gs>
              <a:gs pos="100000">
                <a:sysClr val="window" lastClr="FFFFFF"/>
              </a:gs>
            </a:gsLst>
            <a:lin ang="9000000" scaled="0"/>
          </a:gradFill>
          <a:ln>
            <a:noFill/>
          </a:ln>
        </p:spPr>
        <p:txBody>
          <a:bodyPr lIns="68580" tIns="34290" rIns="68580" bIns="34290"/>
          <a:lstStyle/>
          <a:p>
            <a:pPr fontAlgn="auto">
              <a:spcBef>
                <a:spcPts val="0"/>
              </a:spcBef>
              <a:spcAft>
                <a:spcPts val="0"/>
              </a:spcAft>
              <a:defRPr/>
            </a:pPr>
            <a:endParaRPr lang="id-ID" sz="1350" kern="0">
              <a:solidFill>
                <a:prstClr val="black"/>
              </a:solidFill>
              <a:latin typeface="微软雅黑" pitchFamily="34" charset="-122"/>
              <a:ea typeface="微软雅黑" pitchFamily="34" charset="-122"/>
              <a:cs typeface="+mn-cs"/>
            </a:endParaRPr>
          </a:p>
        </p:txBody>
      </p:sp>
      <p:sp>
        <p:nvSpPr>
          <p:cNvPr id="58" name="Freeform 12"/>
          <p:cNvSpPr>
            <a:spLocks/>
          </p:cNvSpPr>
          <p:nvPr/>
        </p:nvSpPr>
        <p:spPr bwMode="auto">
          <a:xfrm flipV="1">
            <a:off x="4411663" y="2484438"/>
            <a:ext cx="1749425" cy="1749425"/>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rgbClr val="043C77"/>
          </a:solidFill>
          <a:ln>
            <a:noFill/>
          </a:ln>
        </p:spPr>
        <p:txBody>
          <a:bodyPr lIns="68580" tIns="34290" rIns="68580" bIns="34290"/>
          <a:lstStyle/>
          <a:p>
            <a:pPr fontAlgn="auto">
              <a:spcBef>
                <a:spcPts val="0"/>
              </a:spcBef>
              <a:spcAft>
                <a:spcPts val="0"/>
              </a:spcAft>
              <a:defRPr/>
            </a:pPr>
            <a:endParaRPr lang="id-ID" sz="1350" kern="0">
              <a:solidFill>
                <a:prstClr val="black"/>
              </a:solidFill>
              <a:latin typeface="微软雅黑" pitchFamily="34" charset="-122"/>
              <a:ea typeface="微软雅黑" pitchFamily="34" charset="-122"/>
              <a:cs typeface="+mn-cs"/>
            </a:endParaRPr>
          </a:p>
        </p:txBody>
      </p:sp>
      <p:sp>
        <p:nvSpPr>
          <p:cNvPr id="62" name="Freeform 13"/>
          <p:cNvSpPr>
            <a:spLocks/>
          </p:cNvSpPr>
          <p:nvPr/>
        </p:nvSpPr>
        <p:spPr bwMode="auto">
          <a:xfrm flipV="1">
            <a:off x="4537075" y="2622550"/>
            <a:ext cx="1487488" cy="1489075"/>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a:gsLst>
              <a:gs pos="0">
                <a:sysClr val="window" lastClr="FFFFFF">
                  <a:lumMod val="85000"/>
                </a:sysClr>
              </a:gs>
              <a:gs pos="100000">
                <a:sysClr val="window" lastClr="FFFFFF"/>
              </a:gs>
            </a:gsLst>
            <a:lin ang="0" scaled="0"/>
          </a:gradFill>
          <a:ln>
            <a:noFill/>
          </a:ln>
        </p:spPr>
        <p:txBody>
          <a:bodyPr lIns="68580" tIns="34290" rIns="68580" bIns="34290"/>
          <a:lstStyle/>
          <a:p>
            <a:pPr fontAlgn="auto">
              <a:spcBef>
                <a:spcPts val="0"/>
              </a:spcBef>
              <a:spcAft>
                <a:spcPts val="0"/>
              </a:spcAft>
              <a:defRPr/>
            </a:pPr>
            <a:endParaRPr lang="id-ID" sz="1350" kern="0">
              <a:solidFill>
                <a:prstClr val="black"/>
              </a:solidFill>
              <a:latin typeface="微软雅黑" pitchFamily="34" charset="-122"/>
              <a:ea typeface="微软雅黑" pitchFamily="34" charset="-122"/>
              <a:cs typeface="+mn-cs"/>
            </a:endParaRPr>
          </a:p>
        </p:txBody>
      </p:sp>
      <p:sp>
        <p:nvSpPr>
          <p:cNvPr id="64" name="Oval 14"/>
          <p:cNvSpPr>
            <a:spLocks noChangeArrowheads="1"/>
          </p:cNvSpPr>
          <p:nvPr/>
        </p:nvSpPr>
        <p:spPr bwMode="auto">
          <a:xfrm flipV="1">
            <a:off x="4725988" y="2811463"/>
            <a:ext cx="1111250" cy="1111250"/>
          </a:xfrm>
          <a:prstGeom prst="ellipse">
            <a:avLst/>
          </a:prstGeom>
          <a:gradFill>
            <a:gsLst>
              <a:gs pos="0">
                <a:sysClr val="window" lastClr="FFFFFF">
                  <a:lumMod val="85000"/>
                </a:sysClr>
              </a:gs>
              <a:gs pos="100000">
                <a:sysClr val="window" lastClr="FFFFFF"/>
              </a:gs>
            </a:gsLst>
            <a:lin ang="9000000" scaled="0"/>
          </a:gradFill>
          <a:ln>
            <a:noFill/>
          </a:ln>
        </p:spPr>
        <p:txBody>
          <a:bodyPr lIns="68580" tIns="34290" rIns="68580" bIns="34290"/>
          <a:lstStyle/>
          <a:p>
            <a:pPr fontAlgn="auto">
              <a:spcBef>
                <a:spcPts val="0"/>
              </a:spcBef>
              <a:spcAft>
                <a:spcPts val="0"/>
              </a:spcAft>
              <a:defRPr/>
            </a:pPr>
            <a:endParaRPr lang="id-ID" sz="1350" kern="0">
              <a:solidFill>
                <a:prstClr val="black"/>
              </a:solidFill>
              <a:latin typeface="微软雅黑" pitchFamily="34" charset="-122"/>
              <a:ea typeface="微软雅黑" pitchFamily="34" charset="-122"/>
              <a:cs typeface="+mn-cs"/>
            </a:endParaRPr>
          </a:p>
        </p:txBody>
      </p:sp>
      <p:sp>
        <p:nvSpPr>
          <p:cNvPr id="67" name="Freeform 15"/>
          <p:cNvSpPr>
            <a:spLocks/>
          </p:cNvSpPr>
          <p:nvPr/>
        </p:nvSpPr>
        <p:spPr bwMode="auto">
          <a:xfrm rot="5400000" flipV="1">
            <a:off x="3062288" y="2484438"/>
            <a:ext cx="1300162" cy="1300162"/>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rgbClr val="4BB033"/>
          </a:solidFill>
          <a:ln>
            <a:noFill/>
          </a:ln>
        </p:spPr>
        <p:txBody>
          <a:bodyPr lIns="68580" tIns="34290" rIns="68580" bIns="34290"/>
          <a:lstStyle/>
          <a:p>
            <a:pPr fontAlgn="auto">
              <a:spcBef>
                <a:spcPts val="0"/>
              </a:spcBef>
              <a:spcAft>
                <a:spcPts val="0"/>
              </a:spcAft>
              <a:defRPr/>
            </a:pPr>
            <a:endParaRPr lang="id-ID" sz="1350" kern="0">
              <a:solidFill>
                <a:prstClr val="black"/>
              </a:solidFill>
              <a:latin typeface="微软雅黑" pitchFamily="34" charset="-122"/>
              <a:ea typeface="微软雅黑" pitchFamily="34" charset="-122"/>
              <a:cs typeface="+mn-cs"/>
            </a:endParaRPr>
          </a:p>
        </p:txBody>
      </p:sp>
      <p:sp>
        <p:nvSpPr>
          <p:cNvPr id="69" name="Freeform 16"/>
          <p:cNvSpPr>
            <a:spLocks/>
          </p:cNvSpPr>
          <p:nvPr/>
        </p:nvSpPr>
        <p:spPr bwMode="auto">
          <a:xfrm rot="5400000" flipV="1">
            <a:off x="3153569" y="2577306"/>
            <a:ext cx="1104900" cy="1106488"/>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a:gsLst>
              <a:gs pos="0">
                <a:sysClr val="window" lastClr="FFFFFF">
                  <a:lumMod val="85000"/>
                </a:sysClr>
              </a:gs>
              <a:gs pos="100000">
                <a:sysClr val="window" lastClr="FFFFFF"/>
              </a:gs>
            </a:gsLst>
            <a:lin ang="0" scaled="0"/>
          </a:gradFill>
          <a:ln>
            <a:noFill/>
          </a:ln>
        </p:spPr>
        <p:txBody>
          <a:bodyPr lIns="68580" tIns="34290" rIns="68580" bIns="34290"/>
          <a:lstStyle/>
          <a:p>
            <a:pPr fontAlgn="auto">
              <a:spcBef>
                <a:spcPts val="0"/>
              </a:spcBef>
              <a:spcAft>
                <a:spcPts val="0"/>
              </a:spcAft>
              <a:defRPr/>
            </a:pPr>
            <a:endParaRPr lang="id-ID" sz="1350" kern="0">
              <a:solidFill>
                <a:prstClr val="black"/>
              </a:solidFill>
              <a:latin typeface="微软雅黑" pitchFamily="34" charset="-122"/>
              <a:ea typeface="微软雅黑" pitchFamily="34" charset="-122"/>
              <a:cs typeface="+mn-cs"/>
            </a:endParaRPr>
          </a:p>
        </p:txBody>
      </p:sp>
      <p:sp>
        <p:nvSpPr>
          <p:cNvPr id="75" name="Oval 17"/>
          <p:cNvSpPr>
            <a:spLocks noChangeArrowheads="1"/>
          </p:cNvSpPr>
          <p:nvPr/>
        </p:nvSpPr>
        <p:spPr bwMode="auto">
          <a:xfrm rot="5400000" flipV="1">
            <a:off x="3294063" y="2717800"/>
            <a:ext cx="825500" cy="825500"/>
          </a:xfrm>
          <a:prstGeom prst="ellipse">
            <a:avLst/>
          </a:prstGeom>
          <a:gradFill>
            <a:gsLst>
              <a:gs pos="0">
                <a:sysClr val="window" lastClr="FFFFFF">
                  <a:lumMod val="85000"/>
                </a:sysClr>
              </a:gs>
              <a:gs pos="100000">
                <a:sysClr val="window" lastClr="FFFFFF"/>
              </a:gs>
            </a:gsLst>
            <a:lin ang="9000000" scaled="0"/>
          </a:gradFill>
          <a:ln>
            <a:noFill/>
          </a:ln>
        </p:spPr>
        <p:txBody>
          <a:bodyPr lIns="68580" tIns="34290" rIns="68580" bIns="34290"/>
          <a:lstStyle/>
          <a:p>
            <a:pPr fontAlgn="auto">
              <a:spcBef>
                <a:spcPts val="0"/>
              </a:spcBef>
              <a:spcAft>
                <a:spcPts val="0"/>
              </a:spcAft>
              <a:defRPr/>
            </a:pPr>
            <a:endParaRPr lang="id-ID" sz="1350" kern="0">
              <a:solidFill>
                <a:prstClr val="black"/>
              </a:solidFill>
              <a:latin typeface="微软雅黑" pitchFamily="34" charset="-122"/>
              <a:ea typeface="微软雅黑" pitchFamily="34" charset="-122"/>
              <a:cs typeface="+mn-cs"/>
            </a:endParaRPr>
          </a:p>
        </p:txBody>
      </p:sp>
      <p:cxnSp>
        <p:nvCxnSpPr>
          <p:cNvPr id="76" name="Straight Connector 18"/>
          <p:cNvCxnSpPr>
            <a:cxnSpLocks noChangeShapeType="1"/>
          </p:cNvCxnSpPr>
          <p:nvPr/>
        </p:nvCxnSpPr>
        <p:spPr bwMode="auto">
          <a:xfrm flipH="1" flipV="1">
            <a:off x="2584450" y="1316038"/>
            <a:ext cx="373063" cy="238125"/>
          </a:xfrm>
          <a:prstGeom prst="line">
            <a:avLst/>
          </a:prstGeom>
          <a:noFill/>
          <a:ln w="9525" algn="ctr">
            <a:solidFill>
              <a:srgbClr val="1849A8"/>
            </a:solidFill>
            <a:round/>
            <a:headEnd/>
            <a:tailEnd/>
          </a:ln>
        </p:spPr>
      </p:cxnSp>
      <p:cxnSp>
        <p:nvCxnSpPr>
          <p:cNvPr id="77" name="Straight Connector 19"/>
          <p:cNvCxnSpPr>
            <a:cxnSpLocks noChangeShapeType="1"/>
          </p:cNvCxnSpPr>
          <p:nvPr/>
        </p:nvCxnSpPr>
        <p:spPr bwMode="auto">
          <a:xfrm flipH="1">
            <a:off x="1223963" y="1316038"/>
            <a:ext cx="1360487" cy="0"/>
          </a:xfrm>
          <a:prstGeom prst="line">
            <a:avLst/>
          </a:prstGeom>
          <a:noFill/>
          <a:ln w="9525" algn="ctr">
            <a:solidFill>
              <a:srgbClr val="043C77"/>
            </a:solidFill>
            <a:round/>
            <a:headEnd/>
            <a:tailEnd type="oval" w="med" len="med"/>
          </a:ln>
        </p:spPr>
      </p:cxnSp>
      <p:cxnSp>
        <p:nvCxnSpPr>
          <p:cNvPr id="78" name="Straight Connector 20"/>
          <p:cNvCxnSpPr>
            <a:cxnSpLocks noChangeShapeType="1"/>
          </p:cNvCxnSpPr>
          <p:nvPr/>
        </p:nvCxnSpPr>
        <p:spPr bwMode="auto">
          <a:xfrm flipH="1">
            <a:off x="2689225" y="3040063"/>
            <a:ext cx="373063" cy="236537"/>
          </a:xfrm>
          <a:prstGeom prst="line">
            <a:avLst/>
          </a:prstGeom>
          <a:noFill/>
          <a:ln w="9525" algn="ctr">
            <a:solidFill>
              <a:srgbClr val="0070C0"/>
            </a:solidFill>
            <a:round/>
            <a:headEnd/>
            <a:tailEnd/>
          </a:ln>
        </p:spPr>
      </p:cxnSp>
      <p:cxnSp>
        <p:nvCxnSpPr>
          <p:cNvPr id="79" name="Straight Connector 21"/>
          <p:cNvCxnSpPr>
            <a:cxnSpLocks noChangeShapeType="1"/>
          </p:cNvCxnSpPr>
          <p:nvPr/>
        </p:nvCxnSpPr>
        <p:spPr bwMode="auto">
          <a:xfrm flipH="1">
            <a:off x="1477963" y="3276600"/>
            <a:ext cx="1211262" cy="0"/>
          </a:xfrm>
          <a:prstGeom prst="line">
            <a:avLst/>
          </a:prstGeom>
          <a:noFill/>
          <a:ln w="9525" algn="ctr">
            <a:solidFill>
              <a:srgbClr val="4BB033"/>
            </a:solidFill>
            <a:round/>
            <a:headEnd/>
            <a:tailEnd type="oval" w="med" len="med"/>
          </a:ln>
        </p:spPr>
      </p:cxnSp>
      <p:cxnSp>
        <p:nvCxnSpPr>
          <p:cNvPr id="80" name="Straight Connector 22"/>
          <p:cNvCxnSpPr>
            <a:cxnSpLocks noChangeShapeType="1"/>
          </p:cNvCxnSpPr>
          <p:nvPr/>
        </p:nvCxnSpPr>
        <p:spPr bwMode="auto">
          <a:xfrm flipV="1">
            <a:off x="5484813" y="1303338"/>
            <a:ext cx="373062" cy="238125"/>
          </a:xfrm>
          <a:prstGeom prst="line">
            <a:avLst/>
          </a:prstGeom>
          <a:noFill/>
          <a:ln w="9525" algn="ctr">
            <a:solidFill>
              <a:srgbClr val="0070C0"/>
            </a:solidFill>
            <a:round/>
            <a:headEnd/>
            <a:tailEnd/>
          </a:ln>
        </p:spPr>
      </p:cxnSp>
      <p:cxnSp>
        <p:nvCxnSpPr>
          <p:cNvPr id="81" name="Straight Connector 23"/>
          <p:cNvCxnSpPr>
            <a:cxnSpLocks noChangeShapeType="1"/>
          </p:cNvCxnSpPr>
          <p:nvPr/>
        </p:nvCxnSpPr>
        <p:spPr bwMode="auto">
          <a:xfrm>
            <a:off x="5857875" y="1303338"/>
            <a:ext cx="1173163" cy="0"/>
          </a:xfrm>
          <a:prstGeom prst="line">
            <a:avLst/>
          </a:prstGeom>
          <a:noFill/>
          <a:ln w="9525" algn="ctr">
            <a:solidFill>
              <a:srgbClr val="4BB033"/>
            </a:solidFill>
            <a:round/>
            <a:headEnd/>
            <a:tailEnd type="oval" w="med" len="med"/>
          </a:ln>
        </p:spPr>
      </p:cxnSp>
      <p:sp>
        <p:nvSpPr>
          <p:cNvPr id="82" name="TextBox 24"/>
          <p:cNvSpPr txBox="1">
            <a:spLocks noChangeArrowheads="1"/>
          </p:cNvSpPr>
          <p:nvPr/>
        </p:nvSpPr>
        <p:spPr bwMode="auto">
          <a:xfrm>
            <a:off x="1189038" y="982663"/>
            <a:ext cx="1530350" cy="322262"/>
          </a:xfrm>
          <a:prstGeom prst="rect">
            <a:avLst/>
          </a:prstGeom>
          <a:noFill/>
          <a:ln w="9525">
            <a:noFill/>
            <a:miter lim="800000"/>
            <a:headEnd/>
            <a:tailEnd/>
          </a:ln>
        </p:spPr>
        <p:txBody>
          <a:bodyPr wrap="none">
            <a:spAutoFit/>
          </a:bodyPr>
          <a:lstStyle/>
          <a:p>
            <a:r>
              <a:rPr lang="zh-CN" altLang="en-US" sz="1500" b="1">
                <a:solidFill>
                  <a:srgbClr val="7F7F7F"/>
                </a:solidFill>
                <a:latin typeface="微软雅黑"/>
                <a:ea typeface="微软雅黑"/>
                <a:cs typeface="微软雅黑"/>
              </a:rPr>
              <a:t>准予抵扣的凭证</a:t>
            </a:r>
          </a:p>
        </p:txBody>
      </p:sp>
      <p:sp>
        <p:nvSpPr>
          <p:cNvPr id="83" name="TextBox 25"/>
          <p:cNvSpPr txBox="1"/>
          <p:nvPr/>
        </p:nvSpPr>
        <p:spPr>
          <a:xfrm>
            <a:off x="461963" y="1433513"/>
            <a:ext cx="2378075" cy="1062037"/>
          </a:xfrm>
          <a:prstGeom prst="rect">
            <a:avLst/>
          </a:prstGeom>
          <a:noFill/>
        </p:spPr>
        <p:txBody>
          <a:bodyPr>
            <a:spAutoFit/>
          </a:bodyPr>
          <a:lstStyle/>
          <a:p>
            <a:pPr marL="171450" indent="-171450" fontAlgn="auto">
              <a:lnSpc>
                <a:spcPct val="150000"/>
              </a:lnSpc>
              <a:spcBef>
                <a:spcPts val="0"/>
              </a:spcBef>
              <a:spcAft>
                <a:spcPts val="0"/>
              </a:spcAft>
              <a:buFont typeface="Wingdings" panose="05000000000000000000" pitchFamily="2" charset="2"/>
              <a:buChar char="Ø"/>
              <a:defRPr/>
            </a:pPr>
            <a:r>
              <a:rPr lang="zh-CN" altLang="en-US" sz="1050" dirty="0">
                <a:solidFill>
                  <a:schemeClr val="tx1">
                    <a:lumMod val="65000"/>
                    <a:lumOff val="35000"/>
                  </a:schemeClr>
                </a:solidFill>
                <a:latin typeface="微软雅黑" pitchFamily="34" charset="-122"/>
                <a:ea typeface="微软雅黑" pitchFamily="34" charset="-122"/>
                <a:cs typeface="+mn-cs"/>
              </a:rPr>
              <a:t>增值税专用发票</a:t>
            </a:r>
          </a:p>
          <a:p>
            <a:pPr marL="171450" indent="-171450" fontAlgn="auto">
              <a:lnSpc>
                <a:spcPct val="150000"/>
              </a:lnSpc>
              <a:spcBef>
                <a:spcPts val="0"/>
              </a:spcBef>
              <a:spcAft>
                <a:spcPts val="0"/>
              </a:spcAft>
              <a:buFont typeface="Wingdings" panose="05000000000000000000" pitchFamily="2" charset="2"/>
              <a:buChar char="Ø"/>
              <a:defRPr/>
            </a:pPr>
            <a:r>
              <a:rPr lang="zh-CN" altLang="en-US" sz="1050" dirty="0">
                <a:solidFill>
                  <a:schemeClr val="tx1">
                    <a:lumMod val="65000"/>
                    <a:lumOff val="35000"/>
                  </a:schemeClr>
                </a:solidFill>
                <a:latin typeface="微软雅黑" pitchFamily="34" charset="-122"/>
                <a:ea typeface="微软雅黑" pitchFamily="34" charset="-122"/>
                <a:cs typeface="+mn-cs"/>
              </a:rPr>
              <a:t>海关进口增值税专用缴款书</a:t>
            </a:r>
          </a:p>
          <a:p>
            <a:pPr marL="171450" indent="-171450" fontAlgn="auto">
              <a:lnSpc>
                <a:spcPct val="150000"/>
              </a:lnSpc>
              <a:spcBef>
                <a:spcPts val="0"/>
              </a:spcBef>
              <a:spcAft>
                <a:spcPts val="0"/>
              </a:spcAft>
              <a:buFont typeface="Wingdings" panose="05000000000000000000" pitchFamily="2" charset="2"/>
              <a:buChar char="Ø"/>
              <a:defRPr/>
            </a:pPr>
            <a:r>
              <a:rPr lang="zh-CN" altLang="en-US" sz="1050" dirty="0">
                <a:solidFill>
                  <a:schemeClr val="tx1">
                    <a:lumMod val="65000"/>
                    <a:lumOff val="35000"/>
                  </a:schemeClr>
                </a:solidFill>
                <a:latin typeface="微软雅黑" pitchFamily="34" charset="-122"/>
                <a:ea typeface="微软雅黑" pitchFamily="34" charset="-122"/>
                <a:cs typeface="+mn-cs"/>
              </a:rPr>
              <a:t>农产品收购发票和农产品销售发票</a:t>
            </a:r>
          </a:p>
          <a:p>
            <a:pPr marL="171450" indent="-171450" fontAlgn="auto">
              <a:lnSpc>
                <a:spcPct val="150000"/>
              </a:lnSpc>
              <a:spcBef>
                <a:spcPts val="0"/>
              </a:spcBef>
              <a:spcAft>
                <a:spcPts val="0"/>
              </a:spcAft>
              <a:buFont typeface="Wingdings" panose="05000000000000000000" pitchFamily="2" charset="2"/>
              <a:buChar char="Ø"/>
              <a:defRPr/>
            </a:pPr>
            <a:r>
              <a:rPr lang="zh-CN" altLang="en-US" sz="1050" dirty="0">
                <a:solidFill>
                  <a:schemeClr val="tx1">
                    <a:lumMod val="65000"/>
                    <a:lumOff val="35000"/>
                  </a:schemeClr>
                </a:solidFill>
                <a:latin typeface="微软雅黑" pitchFamily="34" charset="-122"/>
                <a:ea typeface="微软雅黑" pitchFamily="34" charset="-122"/>
                <a:cs typeface="+mn-cs"/>
              </a:rPr>
              <a:t>货物运输业增值税专用发票</a:t>
            </a:r>
            <a:endParaRPr lang="en-US" sz="1050" b="1" dirty="0">
              <a:solidFill>
                <a:schemeClr val="tx1">
                  <a:lumMod val="65000"/>
                  <a:lumOff val="35000"/>
                </a:schemeClr>
              </a:solidFill>
              <a:latin typeface="微软雅黑" pitchFamily="34" charset="-122"/>
              <a:ea typeface="微软雅黑" pitchFamily="34" charset="-122"/>
              <a:cs typeface="+mn-cs"/>
            </a:endParaRPr>
          </a:p>
        </p:txBody>
      </p:sp>
      <p:sp>
        <p:nvSpPr>
          <p:cNvPr id="84" name="TextBox 26"/>
          <p:cNvSpPr txBox="1">
            <a:spLocks noChangeArrowheads="1"/>
          </p:cNvSpPr>
          <p:nvPr/>
        </p:nvSpPr>
        <p:spPr bwMode="auto">
          <a:xfrm>
            <a:off x="371475" y="2906713"/>
            <a:ext cx="2492375" cy="322262"/>
          </a:xfrm>
          <a:prstGeom prst="rect">
            <a:avLst/>
          </a:prstGeom>
          <a:noFill/>
          <a:ln w="9525">
            <a:noFill/>
            <a:miter lim="800000"/>
            <a:headEnd/>
            <a:tailEnd/>
          </a:ln>
        </p:spPr>
        <p:txBody>
          <a:bodyPr wrap="none">
            <a:spAutoFit/>
          </a:bodyPr>
          <a:lstStyle/>
          <a:p>
            <a:r>
              <a:rPr lang="zh-CN" altLang="en-US" sz="1500" b="1">
                <a:solidFill>
                  <a:srgbClr val="7F7F7F"/>
                </a:solidFill>
                <a:latin typeface="微软雅黑"/>
                <a:ea typeface="微软雅黑"/>
                <a:cs typeface="微软雅黑"/>
              </a:rPr>
              <a:t>特殊事项中进项税额的处理</a:t>
            </a:r>
          </a:p>
        </p:txBody>
      </p:sp>
      <p:sp>
        <p:nvSpPr>
          <p:cNvPr id="85" name="TextBox 27"/>
          <p:cNvSpPr txBox="1">
            <a:spLocks noChangeArrowheads="1"/>
          </p:cNvSpPr>
          <p:nvPr/>
        </p:nvSpPr>
        <p:spPr bwMode="auto">
          <a:xfrm>
            <a:off x="5538788" y="977900"/>
            <a:ext cx="1530350" cy="323850"/>
          </a:xfrm>
          <a:prstGeom prst="rect">
            <a:avLst/>
          </a:prstGeom>
          <a:noFill/>
          <a:ln w="9525">
            <a:noFill/>
            <a:miter lim="800000"/>
            <a:headEnd/>
            <a:tailEnd/>
          </a:ln>
        </p:spPr>
        <p:txBody>
          <a:bodyPr wrap="none">
            <a:spAutoFit/>
          </a:bodyPr>
          <a:lstStyle/>
          <a:p>
            <a:pPr algn="r"/>
            <a:r>
              <a:rPr lang="zh-CN" altLang="en-US" sz="1500" b="1">
                <a:solidFill>
                  <a:srgbClr val="7F7F7F"/>
                </a:solidFill>
                <a:latin typeface="微软雅黑"/>
                <a:ea typeface="微软雅黑"/>
                <a:cs typeface="微软雅黑"/>
              </a:rPr>
              <a:t>不可抵扣进项税</a:t>
            </a:r>
          </a:p>
        </p:txBody>
      </p:sp>
      <p:sp>
        <p:nvSpPr>
          <p:cNvPr id="86" name="TextBox 28"/>
          <p:cNvSpPr txBox="1">
            <a:spLocks noChangeArrowheads="1"/>
          </p:cNvSpPr>
          <p:nvPr/>
        </p:nvSpPr>
        <p:spPr bwMode="auto">
          <a:xfrm>
            <a:off x="6194425" y="2681288"/>
            <a:ext cx="2684463" cy="323850"/>
          </a:xfrm>
          <a:prstGeom prst="rect">
            <a:avLst/>
          </a:prstGeom>
          <a:noFill/>
          <a:ln w="9525">
            <a:noFill/>
            <a:miter lim="800000"/>
            <a:headEnd/>
            <a:tailEnd/>
          </a:ln>
        </p:spPr>
        <p:txBody>
          <a:bodyPr wrap="none">
            <a:spAutoFit/>
          </a:bodyPr>
          <a:lstStyle/>
          <a:p>
            <a:pPr algn="r"/>
            <a:r>
              <a:rPr lang="zh-CN" altLang="en-US" sz="1500" b="1">
                <a:solidFill>
                  <a:srgbClr val="7F7F7F"/>
                </a:solidFill>
                <a:latin typeface="微软雅黑"/>
                <a:ea typeface="微软雅黑"/>
                <a:cs typeface="微软雅黑"/>
              </a:rPr>
              <a:t>虚假取得进项税发票处理原则</a:t>
            </a:r>
          </a:p>
        </p:txBody>
      </p:sp>
      <p:sp>
        <p:nvSpPr>
          <p:cNvPr id="88" name="TextBox 30"/>
          <p:cNvSpPr txBox="1"/>
          <p:nvPr/>
        </p:nvSpPr>
        <p:spPr>
          <a:xfrm>
            <a:off x="5889625" y="1300163"/>
            <a:ext cx="2919413" cy="1304925"/>
          </a:xfrm>
          <a:prstGeom prst="rect">
            <a:avLst/>
          </a:prstGeom>
          <a:noFill/>
        </p:spPr>
        <p:txBody>
          <a:bodyPr>
            <a:spAutoFit/>
          </a:bodyPr>
          <a:lstStyle>
            <a:defPPr>
              <a:defRPr lang="zh-CN"/>
            </a:defPPr>
            <a:lvl1pPr marL="171450" indent="-171450">
              <a:lnSpc>
                <a:spcPct val="150000"/>
              </a:lnSpc>
              <a:buFont typeface="Wingdings" panose="05000000000000000000" pitchFamily="2" charset="2"/>
              <a:buChar char="Ø"/>
              <a:defRPr sz="1050">
                <a:solidFill>
                  <a:schemeClr val="tx1">
                    <a:lumMod val="65000"/>
                    <a:lumOff val="35000"/>
                  </a:schemeClr>
                </a:solidFill>
                <a:latin typeface="微软雅黑" pitchFamily="34" charset="-122"/>
                <a:ea typeface="微软雅黑" pitchFamily="34" charset="-122"/>
              </a:defRPr>
            </a:lvl1pPr>
          </a:lstStyle>
          <a:p>
            <a:pPr fontAlgn="auto">
              <a:spcBef>
                <a:spcPts val="0"/>
              </a:spcBef>
              <a:spcAft>
                <a:spcPts val="0"/>
              </a:spcAft>
              <a:defRPr/>
            </a:pPr>
            <a:r>
              <a:rPr lang="zh-CN" altLang="en-US" dirty="0">
                <a:cs typeface="+mn-cs"/>
              </a:rPr>
              <a:t>不是增值税专用发票</a:t>
            </a:r>
          </a:p>
          <a:p>
            <a:pPr fontAlgn="auto">
              <a:spcBef>
                <a:spcPts val="0"/>
              </a:spcBef>
              <a:spcAft>
                <a:spcPts val="0"/>
              </a:spcAft>
              <a:defRPr/>
            </a:pPr>
            <a:r>
              <a:rPr lang="zh-CN" altLang="en-US" dirty="0">
                <a:cs typeface="+mn-cs"/>
              </a:rPr>
              <a:t>信息不全及错误信息</a:t>
            </a:r>
          </a:p>
          <a:p>
            <a:pPr fontAlgn="auto">
              <a:spcBef>
                <a:spcPts val="0"/>
              </a:spcBef>
              <a:spcAft>
                <a:spcPts val="0"/>
              </a:spcAft>
              <a:defRPr/>
            </a:pPr>
            <a:r>
              <a:rPr lang="zh-CN" altLang="en-US" dirty="0">
                <a:cs typeface="+mn-cs"/>
              </a:rPr>
              <a:t>用于非增值税应税项目、免税项目或用于集体福利、个人消费</a:t>
            </a:r>
          </a:p>
          <a:p>
            <a:pPr fontAlgn="auto">
              <a:spcBef>
                <a:spcPts val="0"/>
              </a:spcBef>
              <a:spcAft>
                <a:spcPts val="0"/>
              </a:spcAft>
              <a:defRPr/>
            </a:pPr>
            <a:r>
              <a:rPr lang="zh-CN" altLang="en-US" dirty="0">
                <a:cs typeface="+mn-cs"/>
              </a:rPr>
              <a:t>三流不一致</a:t>
            </a:r>
          </a:p>
        </p:txBody>
      </p:sp>
      <p:cxnSp>
        <p:nvCxnSpPr>
          <p:cNvPr id="89" name="Straight Connector 31"/>
          <p:cNvCxnSpPr>
            <a:cxnSpLocks noChangeShapeType="1"/>
          </p:cNvCxnSpPr>
          <p:nvPr/>
        </p:nvCxnSpPr>
        <p:spPr bwMode="auto">
          <a:xfrm>
            <a:off x="5932488" y="2852738"/>
            <a:ext cx="392112" cy="152400"/>
          </a:xfrm>
          <a:prstGeom prst="line">
            <a:avLst/>
          </a:prstGeom>
          <a:noFill/>
          <a:ln w="9525" algn="ctr">
            <a:solidFill>
              <a:srgbClr val="1849A8"/>
            </a:solidFill>
            <a:round/>
            <a:headEnd/>
            <a:tailEnd/>
          </a:ln>
        </p:spPr>
      </p:cxnSp>
      <p:cxnSp>
        <p:nvCxnSpPr>
          <p:cNvPr id="90" name="Straight Connector 32"/>
          <p:cNvCxnSpPr>
            <a:cxnSpLocks noChangeShapeType="1"/>
          </p:cNvCxnSpPr>
          <p:nvPr/>
        </p:nvCxnSpPr>
        <p:spPr bwMode="auto">
          <a:xfrm>
            <a:off x="6324600" y="3005138"/>
            <a:ext cx="1400175" cy="0"/>
          </a:xfrm>
          <a:prstGeom prst="line">
            <a:avLst/>
          </a:prstGeom>
          <a:noFill/>
          <a:ln w="9525" algn="ctr">
            <a:solidFill>
              <a:srgbClr val="043C77"/>
            </a:solidFill>
            <a:round/>
            <a:headEnd/>
            <a:tailEnd type="oval" w="med" len="med"/>
          </a:ln>
        </p:spPr>
      </p:cxnSp>
      <p:grpSp>
        <p:nvGrpSpPr>
          <p:cNvPr id="91" name="Group 33"/>
          <p:cNvGrpSpPr/>
          <p:nvPr/>
        </p:nvGrpSpPr>
        <p:grpSpPr>
          <a:xfrm>
            <a:off x="3425286" y="1541268"/>
            <a:ext cx="300021" cy="320045"/>
            <a:chOff x="7938" y="-1587"/>
            <a:chExt cx="1450975" cy="1547812"/>
          </a:xfrm>
          <a:solidFill>
            <a:srgbClr val="043C77"/>
          </a:solidFill>
        </p:grpSpPr>
        <p:sp>
          <p:nvSpPr>
            <p:cNvPr id="92" name="Freeform 5"/>
            <p:cNvSpPr>
              <a:spLocks noEditPoints="1"/>
            </p:cNvSpPr>
            <p:nvPr/>
          </p:nvSpPr>
          <p:spPr bwMode="auto">
            <a:xfrm>
              <a:off x="7938" y="-1587"/>
              <a:ext cx="1450975" cy="1547812"/>
            </a:xfrm>
            <a:custGeom>
              <a:avLst/>
              <a:gdLst>
                <a:gd name="T0" fmla="*/ 358 w 384"/>
                <a:gd name="T1" fmla="*/ 0 h 410"/>
                <a:gd name="T2" fmla="*/ 26 w 384"/>
                <a:gd name="T3" fmla="*/ 0 h 410"/>
                <a:gd name="T4" fmla="*/ 0 w 384"/>
                <a:gd name="T5" fmla="*/ 26 h 410"/>
                <a:gd name="T6" fmla="*/ 0 w 384"/>
                <a:gd name="T7" fmla="*/ 358 h 410"/>
                <a:gd name="T8" fmla="*/ 26 w 384"/>
                <a:gd name="T9" fmla="*/ 384 h 410"/>
                <a:gd name="T10" fmla="*/ 51 w 384"/>
                <a:gd name="T11" fmla="*/ 384 h 410"/>
                <a:gd name="T12" fmla="*/ 77 w 384"/>
                <a:gd name="T13" fmla="*/ 410 h 410"/>
                <a:gd name="T14" fmla="*/ 102 w 384"/>
                <a:gd name="T15" fmla="*/ 384 h 410"/>
                <a:gd name="T16" fmla="*/ 282 w 384"/>
                <a:gd name="T17" fmla="*/ 384 h 410"/>
                <a:gd name="T18" fmla="*/ 307 w 384"/>
                <a:gd name="T19" fmla="*/ 410 h 410"/>
                <a:gd name="T20" fmla="*/ 333 w 384"/>
                <a:gd name="T21" fmla="*/ 384 h 410"/>
                <a:gd name="T22" fmla="*/ 358 w 384"/>
                <a:gd name="T23" fmla="*/ 384 h 410"/>
                <a:gd name="T24" fmla="*/ 384 w 384"/>
                <a:gd name="T25" fmla="*/ 358 h 410"/>
                <a:gd name="T26" fmla="*/ 384 w 384"/>
                <a:gd name="T27" fmla="*/ 26 h 410"/>
                <a:gd name="T28" fmla="*/ 358 w 384"/>
                <a:gd name="T29" fmla="*/ 0 h 410"/>
                <a:gd name="T30" fmla="*/ 333 w 384"/>
                <a:gd name="T31" fmla="*/ 333 h 410"/>
                <a:gd name="T32" fmla="*/ 51 w 384"/>
                <a:gd name="T33" fmla="*/ 333 h 410"/>
                <a:gd name="T34" fmla="*/ 51 w 384"/>
                <a:gd name="T35" fmla="*/ 205 h 410"/>
                <a:gd name="T36" fmla="*/ 333 w 384"/>
                <a:gd name="T37" fmla="*/ 205 h 410"/>
                <a:gd name="T38" fmla="*/ 333 w 384"/>
                <a:gd name="T39" fmla="*/ 333 h 410"/>
                <a:gd name="T40" fmla="*/ 333 w 384"/>
                <a:gd name="T41" fmla="*/ 179 h 410"/>
                <a:gd name="T42" fmla="*/ 51 w 384"/>
                <a:gd name="T43" fmla="*/ 179 h 410"/>
                <a:gd name="T44" fmla="*/ 51 w 384"/>
                <a:gd name="T45" fmla="*/ 51 h 410"/>
                <a:gd name="T46" fmla="*/ 333 w 384"/>
                <a:gd name="T47" fmla="*/ 51 h 410"/>
                <a:gd name="T48" fmla="*/ 333 w 384"/>
                <a:gd name="T49" fmla="*/ 179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4" h="410">
                  <a:moveTo>
                    <a:pt x="358" y="0"/>
                  </a:moveTo>
                  <a:cubicBezTo>
                    <a:pt x="26" y="0"/>
                    <a:pt x="26" y="0"/>
                    <a:pt x="26" y="0"/>
                  </a:cubicBezTo>
                  <a:cubicBezTo>
                    <a:pt x="12" y="0"/>
                    <a:pt x="0" y="12"/>
                    <a:pt x="0" y="26"/>
                  </a:cubicBezTo>
                  <a:cubicBezTo>
                    <a:pt x="0" y="358"/>
                    <a:pt x="0" y="358"/>
                    <a:pt x="0" y="358"/>
                  </a:cubicBezTo>
                  <a:cubicBezTo>
                    <a:pt x="0" y="372"/>
                    <a:pt x="12" y="384"/>
                    <a:pt x="26" y="384"/>
                  </a:cubicBezTo>
                  <a:cubicBezTo>
                    <a:pt x="51" y="384"/>
                    <a:pt x="51" y="384"/>
                    <a:pt x="51" y="384"/>
                  </a:cubicBezTo>
                  <a:cubicBezTo>
                    <a:pt x="51" y="398"/>
                    <a:pt x="63" y="410"/>
                    <a:pt x="77" y="410"/>
                  </a:cubicBezTo>
                  <a:cubicBezTo>
                    <a:pt x="91" y="410"/>
                    <a:pt x="102" y="398"/>
                    <a:pt x="102" y="384"/>
                  </a:cubicBezTo>
                  <a:cubicBezTo>
                    <a:pt x="282" y="384"/>
                    <a:pt x="282" y="384"/>
                    <a:pt x="282" y="384"/>
                  </a:cubicBezTo>
                  <a:cubicBezTo>
                    <a:pt x="282" y="398"/>
                    <a:pt x="293" y="410"/>
                    <a:pt x="307" y="410"/>
                  </a:cubicBezTo>
                  <a:cubicBezTo>
                    <a:pt x="321" y="410"/>
                    <a:pt x="333" y="398"/>
                    <a:pt x="333" y="384"/>
                  </a:cubicBezTo>
                  <a:cubicBezTo>
                    <a:pt x="358" y="384"/>
                    <a:pt x="358" y="384"/>
                    <a:pt x="358" y="384"/>
                  </a:cubicBezTo>
                  <a:cubicBezTo>
                    <a:pt x="372" y="384"/>
                    <a:pt x="384" y="372"/>
                    <a:pt x="384" y="358"/>
                  </a:cubicBezTo>
                  <a:cubicBezTo>
                    <a:pt x="384" y="26"/>
                    <a:pt x="384" y="26"/>
                    <a:pt x="384" y="26"/>
                  </a:cubicBezTo>
                  <a:cubicBezTo>
                    <a:pt x="384" y="12"/>
                    <a:pt x="372" y="0"/>
                    <a:pt x="358" y="0"/>
                  </a:cubicBezTo>
                  <a:close/>
                  <a:moveTo>
                    <a:pt x="333" y="333"/>
                  </a:moveTo>
                  <a:cubicBezTo>
                    <a:pt x="51" y="333"/>
                    <a:pt x="51" y="333"/>
                    <a:pt x="51" y="333"/>
                  </a:cubicBezTo>
                  <a:cubicBezTo>
                    <a:pt x="51" y="205"/>
                    <a:pt x="51" y="205"/>
                    <a:pt x="51" y="205"/>
                  </a:cubicBezTo>
                  <a:cubicBezTo>
                    <a:pt x="333" y="205"/>
                    <a:pt x="333" y="205"/>
                    <a:pt x="333" y="205"/>
                  </a:cubicBezTo>
                  <a:lnTo>
                    <a:pt x="333" y="333"/>
                  </a:lnTo>
                  <a:close/>
                  <a:moveTo>
                    <a:pt x="333" y="179"/>
                  </a:moveTo>
                  <a:cubicBezTo>
                    <a:pt x="51" y="179"/>
                    <a:pt x="51" y="179"/>
                    <a:pt x="51" y="179"/>
                  </a:cubicBezTo>
                  <a:cubicBezTo>
                    <a:pt x="51" y="51"/>
                    <a:pt x="51" y="51"/>
                    <a:pt x="51" y="51"/>
                  </a:cubicBezTo>
                  <a:cubicBezTo>
                    <a:pt x="333" y="51"/>
                    <a:pt x="333" y="51"/>
                    <a:pt x="333" y="51"/>
                  </a:cubicBezTo>
                  <a:lnTo>
                    <a:pt x="333" y="179"/>
                  </a:lnTo>
                  <a:close/>
                </a:path>
              </a:pathLst>
            </a:custGeom>
            <a:grpFill/>
            <a:ln>
              <a:noFill/>
            </a:ln>
            <a:extLst>
              <a:ext uri="{91240B29-F687-4F45-9708-019B960494DF}"/>
            </a:extLst>
          </p:spPr>
          <p:txBody>
            <a:bodyPr lIns="68580" tIns="34290" rIns="68580" bIns="34290"/>
            <a:lstStyle/>
            <a:p>
              <a:pPr fontAlgn="auto">
                <a:spcBef>
                  <a:spcPts val="0"/>
                </a:spcBef>
                <a:spcAft>
                  <a:spcPts val="0"/>
                </a:spcAft>
                <a:defRPr/>
              </a:pPr>
              <a:endParaRPr lang="id-ID" sz="1350" kern="0">
                <a:solidFill>
                  <a:prstClr val="black"/>
                </a:solidFill>
                <a:latin typeface="微软雅黑" pitchFamily="34" charset="-122"/>
                <a:ea typeface="微软雅黑" pitchFamily="34" charset="-122"/>
                <a:cs typeface="+mn-cs"/>
              </a:endParaRPr>
            </a:p>
          </p:txBody>
        </p:sp>
        <p:sp>
          <p:nvSpPr>
            <p:cNvPr id="93" name="Freeform 6"/>
            <p:cNvSpPr>
              <a:spLocks noEditPoints="1"/>
            </p:cNvSpPr>
            <p:nvPr/>
          </p:nvSpPr>
          <p:spPr bwMode="auto">
            <a:xfrm>
              <a:off x="300038" y="866775"/>
              <a:ext cx="868363" cy="290512"/>
            </a:xfrm>
            <a:custGeom>
              <a:avLst/>
              <a:gdLst>
                <a:gd name="T0" fmla="*/ 547 w 547"/>
                <a:gd name="T1" fmla="*/ 0 h 183"/>
                <a:gd name="T2" fmla="*/ 0 w 547"/>
                <a:gd name="T3" fmla="*/ 0 h 183"/>
                <a:gd name="T4" fmla="*/ 0 w 547"/>
                <a:gd name="T5" fmla="*/ 183 h 183"/>
                <a:gd name="T6" fmla="*/ 547 w 547"/>
                <a:gd name="T7" fmla="*/ 183 h 183"/>
                <a:gd name="T8" fmla="*/ 547 w 547"/>
                <a:gd name="T9" fmla="*/ 0 h 183"/>
                <a:gd name="T10" fmla="*/ 364 w 547"/>
                <a:gd name="T11" fmla="*/ 124 h 183"/>
                <a:gd name="T12" fmla="*/ 183 w 547"/>
                <a:gd name="T13" fmla="*/ 124 h 183"/>
                <a:gd name="T14" fmla="*/ 183 w 547"/>
                <a:gd name="T15" fmla="*/ 62 h 183"/>
                <a:gd name="T16" fmla="*/ 364 w 547"/>
                <a:gd name="T17" fmla="*/ 62 h 183"/>
                <a:gd name="T18" fmla="*/ 364 w 547"/>
                <a:gd name="T19" fmla="*/ 124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7" h="183">
                  <a:moveTo>
                    <a:pt x="547" y="0"/>
                  </a:moveTo>
                  <a:lnTo>
                    <a:pt x="0" y="0"/>
                  </a:lnTo>
                  <a:lnTo>
                    <a:pt x="0" y="183"/>
                  </a:lnTo>
                  <a:lnTo>
                    <a:pt x="547" y="183"/>
                  </a:lnTo>
                  <a:lnTo>
                    <a:pt x="547" y="0"/>
                  </a:lnTo>
                  <a:close/>
                  <a:moveTo>
                    <a:pt x="364" y="124"/>
                  </a:moveTo>
                  <a:lnTo>
                    <a:pt x="183" y="124"/>
                  </a:lnTo>
                  <a:lnTo>
                    <a:pt x="183" y="62"/>
                  </a:lnTo>
                  <a:lnTo>
                    <a:pt x="364" y="62"/>
                  </a:lnTo>
                  <a:lnTo>
                    <a:pt x="364" y="124"/>
                  </a:lnTo>
                  <a:close/>
                </a:path>
              </a:pathLst>
            </a:custGeom>
            <a:grpFill/>
            <a:ln>
              <a:noFill/>
            </a:ln>
            <a:extLst>
              <a:ext uri="{91240B29-F687-4F45-9708-019B960494DF}"/>
            </a:extLst>
          </p:spPr>
          <p:txBody>
            <a:bodyPr lIns="68580" tIns="34290" rIns="68580" bIns="34290"/>
            <a:lstStyle/>
            <a:p>
              <a:pPr fontAlgn="auto">
                <a:spcBef>
                  <a:spcPts val="0"/>
                </a:spcBef>
                <a:spcAft>
                  <a:spcPts val="0"/>
                </a:spcAft>
                <a:defRPr/>
              </a:pPr>
              <a:endParaRPr lang="id-ID" sz="1350" kern="0">
                <a:solidFill>
                  <a:prstClr val="black"/>
                </a:solidFill>
                <a:latin typeface="微软雅黑" pitchFamily="34" charset="-122"/>
                <a:ea typeface="微软雅黑" pitchFamily="34" charset="-122"/>
                <a:cs typeface="+mn-cs"/>
              </a:endParaRPr>
            </a:p>
          </p:txBody>
        </p:sp>
        <p:sp>
          <p:nvSpPr>
            <p:cNvPr id="94" name="Freeform 7"/>
            <p:cNvSpPr>
              <a:spLocks noEditPoints="1"/>
            </p:cNvSpPr>
            <p:nvPr/>
          </p:nvSpPr>
          <p:spPr bwMode="auto">
            <a:xfrm>
              <a:off x="300038" y="288925"/>
              <a:ext cx="868363" cy="290512"/>
            </a:xfrm>
            <a:custGeom>
              <a:avLst/>
              <a:gdLst>
                <a:gd name="T0" fmla="*/ 547 w 547"/>
                <a:gd name="T1" fmla="*/ 0 h 183"/>
                <a:gd name="T2" fmla="*/ 0 w 547"/>
                <a:gd name="T3" fmla="*/ 0 h 183"/>
                <a:gd name="T4" fmla="*/ 0 w 547"/>
                <a:gd name="T5" fmla="*/ 183 h 183"/>
                <a:gd name="T6" fmla="*/ 547 w 547"/>
                <a:gd name="T7" fmla="*/ 183 h 183"/>
                <a:gd name="T8" fmla="*/ 547 w 547"/>
                <a:gd name="T9" fmla="*/ 0 h 183"/>
                <a:gd name="T10" fmla="*/ 364 w 547"/>
                <a:gd name="T11" fmla="*/ 121 h 183"/>
                <a:gd name="T12" fmla="*/ 183 w 547"/>
                <a:gd name="T13" fmla="*/ 121 h 183"/>
                <a:gd name="T14" fmla="*/ 183 w 547"/>
                <a:gd name="T15" fmla="*/ 59 h 183"/>
                <a:gd name="T16" fmla="*/ 364 w 547"/>
                <a:gd name="T17" fmla="*/ 59 h 183"/>
                <a:gd name="T18" fmla="*/ 364 w 547"/>
                <a:gd name="T19" fmla="*/ 121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7" h="183">
                  <a:moveTo>
                    <a:pt x="547" y="0"/>
                  </a:moveTo>
                  <a:lnTo>
                    <a:pt x="0" y="0"/>
                  </a:lnTo>
                  <a:lnTo>
                    <a:pt x="0" y="183"/>
                  </a:lnTo>
                  <a:lnTo>
                    <a:pt x="547" y="183"/>
                  </a:lnTo>
                  <a:lnTo>
                    <a:pt x="547" y="0"/>
                  </a:lnTo>
                  <a:close/>
                  <a:moveTo>
                    <a:pt x="364" y="121"/>
                  </a:moveTo>
                  <a:lnTo>
                    <a:pt x="183" y="121"/>
                  </a:lnTo>
                  <a:lnTo>
                    <a:pt x="183" y="59"/>
                  </a:lnTo>
                  <a:lnTo>
                    <a:pt x="364" y="59"/>
                  </a:lnTo>
                  <a:lnTo>
                    <a:pt x="364" y="121"/>
                  </a:lnTo>
                  <a:close/>
                </a:path>
              </a:pathLst>
            </a:custGeom>
            <a:grpFill/>
            <a:ln>
              <a:noFill/>
            </a:ln>
            <a:extLst>
              <a:ext uri="{91240B29-F687-4F45-9708-019B960494DF}"/>
            </a:extLst>
          </p:spPr>
          <p:txBody>
            <a:bodyPr lIns="68580" tIns="34290" rIns="68580" bIns="34290"/>
            <a:lstStyle/>
            <a:p>
              <a:pPr fontAlgn="auto">
                <a:spcBef>
                  <a:spcPts val="0"/>
                </a:spcBef>
                <a:spcAft>
                  <a:spcPts val="0"/>
                </a:spcAft>
                <a:defRPr/>
              </a:pPr>
              <a:endParaRPr lang="id-ID" sz="1350" kern="0">
                <a:solidFill>
                  <a:prstClr val="black"/>
                </a:solidFill>
                <a:latin typeface="微软雅黑" pitchFamily="34" charset="-122"/>
                <a:ea typeface="微软雅黑" pitchFamily="34" charset="-122"/>
                <a:cs typeface="+mn-cs"/>
              </a:endParaRPr>
            </a:p>
          </p:txBody>
        </p:sp>
      </p:grpSp>
      <p:sp>
        <p:nvSpPr>
          <p:cNvPr id="95" name="Freeform 11"/>
          <p:cNvSpPr>
            <a:spLocks noEditPoints="1"/>
          </p:cNvSpPr>
          <p:nvPr/>
        </p:nvSpPr>
        <p:spPr bwMode="auto">
          <a:xfrm>
            <a:off x="4857750" y="1711325"/>
            <a:ext cx="265113" cy="301625"/>
          </a:xfrm>
          <a:custGeom>
            <a:avLst/>
            <a:gdLst>
              <a:gd name="T0" fmla="*/ 240 w 280"/>
              <a:gd name="T1" fmla="*/ 0 h 320"/>
              <a:gd name="T2" fmla="*/ 40 w 280"/>
              <a:gd name="T3" fmla="*/ 0 h 320"/>
              <a:gd name="T4" fmla="*/ 0 w 280"/>
              <a:gd name="T5" fmla="*/ 40 h 320"/>
              <a:gd name="T6" fmla="*/ 0 w 280"/>
              <a:gd name="T7" fmla="*/ 200 h 320"/>
              <a:gd name="T8" fmla="*/ 0 w 280"/>
              <a:gd name="T9" fmla="*/ 210 h 320"/>
              <a:gd name="T10" fmla="*/ 10 w 280"/>
              <a:gd name="T11" fmla="*/ 220 h 320"/>
              <a:gd name="T12" fmla="*/ 20 w 280"/>
              <a:gd name="T13" fmla="*/ 220 h 320"/>
              <a:gd name="T14" fmla="*/ 20 w 280"/>
              <a:gd name="T15" fmla="*/ 270 h 320"/>
              <a:gd name="T16" fmla="*/ 30 w 280"/>
              <a:gd name="T17" fmla="*/ 280 h 320"/>
              <a:gd name="T18" fmla="*/ 40 w 280"/>
              <a:gd name="T19" fmla="*/ 280 h 320"/>
              <a:gd name="T20" fmla="*/ 40 w 280"/>
              <a:gd name="T21" fmla="*/ 300 h 320"/>
              <a:gd name="T22" fmla="*/ 60 w 280"/>
              <a:gd name="T23" fmla="*/ 320 h 320"/>
              <a:gd name="T24" fmla="*/ 80 w 280"/>
              <a:gd name="T25" fmla="*/ 320 h 320"/>
              <a:gd name="T26" fmla="*/ 100 w 280"/>
              <a:gd name="T27" fmla="*/ 300 h 320"/>
              <a:gd name="T28" fmla="*/ 100 w 280"/>
              <a:gd name="T29" fmla="*/ 280 h 320"/>
              <a:gd name="T30" fmla="*/ 180 w 280"/>
              <a:gd name="T31" fmla="*/ 280 h 320"/>
              <a:gd name="T32" fmla="*/ 180 w 280"/>
              <a:gd name="T33" fmla="*/ 300 h 320"/>
              <a:gd name="T34" fmla="*/ 200 w 280"/>
              <a:gd name="T35" fmla="*/ 320 h 320"/>
              <a:gd name="T36" fmla="*/ 220 w 280"/>
              <a:gd name="T37" fmla="*/ 320 h 320"/>
              <a:gd name="T38" fmla="*/ 240 w 280"/>
              <a:gd name="T39" fmla="*/ 300 h 320"/>
              <a:gd name="T40" fmla="*/ 240 w 280"/>
              <a:gd name="T41" fmla="*/ 280 h 320"/>
              <a:gd name="T42" fmla="*/ 250 w 280"/>
              <a:gd name="T43" fmla="*/ 280 h 320"/>
              <a:gd name="T44" fmla="*/ 260 w 280"/>
              <a:gd name="T45" fmla="*/ 270 h 320"/>
              <a:gd name="T46" fmla="*/ 260 w 280"/>
              <a:gd name="T47" fmla="*/ 220 h 320"/>
              <a:gd name="T48" fmla="*/ 270 w 280"/>
              <a:gd name="T49" fmla="*/ 220 h 320"/>
              <a:gd name="T50" fmla="*/ 280 w 280"/>
              <a:gd name="T51" fmla="*/ 210 h 320"/>
              <a:gd name="T52" fmla="*/ 280 w 280"/>
              <a:gd name="T53" fmla="*/ 200 h 320"/>
              <a:gd name="T54" fmla="*/ 280 w 280"/>
              <a:gd name="T55" fmla="*/ 40 h 320"/>
              <a:gd name="T56" fmla="*/ 240 w 280"/>
              <a:gd name="T57" fmla="*/ 0 h 320"/>
              <a:gd name="T58" fmla="*/ 200 w 280"/>
              <a:gd name="T59" fmla="*/ 80 h 320"/>
              <a:gd name="T60" fmla="*/ 220 w 280"/>
              <a:gd name="T61" fmla="*/ 100 h 320"/>
              <a:gd name="T62" fmla="*/ 220 w 280"/>
              <a:gd name="T63" fmla="*/ 140 h 320"/>
              <a:gd name="T64" fmla="*/ 60 w 280"/>
              <a:gd name="T65" fmla="*/ 140 h 320"/>
              <a:gd name="T66" fmla="*/ 60 w 280"/>
              <a:gd name="T67" fmla="*/ 100 h 320"/>
              <a:gd name="T68" fmla="*/ 80 w 280"/>
              <a:gd name="T69" fmla="*/ 80 h 320"/>
              <a:gd name="T70" fmla="*/ 200 w 280"/>
              <a:gd name="T71" fmla="*/ 80 h 320"/>
              <a:gd name="T72" fmla="*/ 80 w 280"/>
              <a:gd name="T73" fmla="*/ 240 h 320"/>
              <a:gd name="T74" fmla="*/ 60 w 280"/>
              <a:gd name="T75" fmla="*/ 240 h 320"/>
              <a:gd name="T76" fmla="*/ 40 w 280"/>
              <a:gd name="T77" fmla="*/ 220 h 320"/>
              <a:gd name="T78" fmla="*/ 60 w 280"/>
              <a:gd name="T79" fmla="*/ 200 h 320"/>
              <a:gd name="T80" fmla="*/ 80 w 280"/>
              <a:gd name="T81" fmla="*/ 200 h 320"/>
              <a:gd name="T82" fmla="*/ 100 w 280"/>
              <a:gd name="T83" fmla="*/ 220 h 320"/>
              <a:gd name="T84" fmla="*/ 80 w 280"/>
              <a:gd name="T85" fmla="*/ 240 h 320"/>
              <a:gd name="T86" fmla="*/ 220 w 280"/>
              <a:gd name="T87" fmla="*/ 240 h 320"/>
              <a:gd name="T88" fmla="*/ 200 w 280"/>
              <a:gd name="T89" fmla="*/ 240 h 320"/>
              <a:gd name="T90" fmla="*/ 180 w 280"/>
              <a:gd name="T91" fmla="*/ 220 h 320"/>
              <a:gd name="T92" fmla="*/ 200 w 280"/>
              <a:gd name="T93" fmla="*/ 200 h 320"/>
              <a:gd name="T94" fmla="*/ 220 w 280"/>
              <a:gd name="T95" fmla="*/ 200 h 320"/>
              <a:gd name="T96" fmla="*/ 240 w 280"/>
              <a:gd name="T97" fmla="*/ 220 h 320"/>
              <a:gd name="T98" fmla="*/ 220 w 280"/>
              <a:gd name="T99" fmla="*/ 24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0" h="320">
                <a:moveTo>
                  <a:pt x="240" y="0"/>
                </a:moveTo>
                <a:cubicBezTo>
                  <a:pt x="40" y="0"/>
                  <a:pt x="40" y="0"/>
                  <a:pt x="40" y="0"/>
                </a:cubicBezTo>
                <a:cubicBezTo>
                  <a:pt x="18" y="0"/>
                  <a:pt x="0" y="18"/>
                  <a:pt x="0" y="40"/>
                </a:cubicBezTo>
                <a:cubicBezTo>
                  <a:pt x="0" y="200"/>
                  <a:pt x="0" y="200"/>
                  <a:pt x="0" y="200"/>
                </a:cubicBezTo>
                <a:cubicBezTo>
                  <a:pt x="0" y="210"/>
                  <a:pt x="0" y="210"/>
                  <a:pt x="0" y="210"/>
                </a:cubicBezTo>
                <a:cubicBezTo>
                  <a:pt x="0" y="216"/>
                  <a:pt x="4" y="220"/>
                  <a:pt x="10" y="220"/>
                </a:cubicBezTo>
                <a:cubicBezTo>
                  <a:pt x="20" y="220"/>
                  <a:pt x="20" y="220"/>
                  <a:pt x="20" y="220"/>
                </a:cubicBezTo>
                <a:cubicBezTo>
                  <a:pt x="20" y="270"/>
                  <a:pt x="20" y="270"/>
                  <a:pt x="20" y="270"/>
                </a:cubicBezTo>
                <a:cubicBezTo>
                  <a:pt x="20" y="276"/>
                  <a:pt x="24" y="280"/>
                  <a:pt x="30" y="280"/>
                </a:cubicBezTo>
                <a:cubicBezTo>
                  <a:pt x="40" y="280"/>
                  <a:pt x="40" y="280"/>
                  <a:pt x="40" y="280"/>
                </a:cubicBezTo>
                <a:cubicBezTo>
                  <a:pt x="40" y="300"/>
                  <a:pt x="40" y="300"/>
                  <a:pt x="40" y="300"/>
                </a:cubicBezTo>
                <a:cubicBezTo>
                  <a:pt x="40" y="311"/>
                  <a:pt x="49" y="320"/>
                  <a:pt x="60" y="320"/>
                </a:cubicBezTo>
                <a:cubicBezTo>
                  <a:pt x="80" y="320"/>
                  <a:pt x="80" y="320"/>
                  <a:pt x="80" y="320"/>
                </a:cubicBezTo>
                <a:cubicBezTo>
                  <a:pt x="91" y="320"/>
                  <a:pt x="100" y="311"/>
                  <a:pt x="100" y="300"/>
                </a:cubicBezTo>
                <a:cubicBezTo>
                  <a:pt x="100" y="280"/>
                  <a:pt x="100" y="280"/>
                  <a:pt x="100" y="280"/>
                </a:cubicBezTo>
                <a:cubicBezTo>
                  <a:pt x="180" y="280"/>
                  <a:pt x="180" y="280"/>
                  <a:pt x="180" y="280"/>
                </a:cubicBezTo>
                <a:cubicBezTo>
                  <a:pt x="180" y="300"/>
                  <a:pt x="180" y="300"/>
                  <a:pt x="180" y="300"/>
                </a:cubicBezTo>
                <a:cubicBezTo>
                  <a:pt x="180" y="311"/>
                  <a:pt x="189" y="320"/>
                  <a:pt x="200" y="320"/>
                </a:cubicBezTo>
                <a:cubicBezTo>
                  <a:pt x="220" y="320"/>
                  <a:pt x="220" y="320"/>
                  <a:pt x="220" y="320"/>
                </a:cubicBezTo>
                <a:cubicBezTo>
                  <a:pt x="231" y="320"/>
                  <a:pt x="240" y="311"/>
                  <a:pt x="240" y="300"/>
                </a:cubicBezTo>
                <a:cubicBezTo>
                  <a:pt x="240" y="280"/>
                  <a:pt x="240" y="280"/>
                  <a:pt x="240" y="280"/>
                </a:cubicBezTo>
                <a:cubicBezTo>
                  <a:pt x="250" y="280"/>
                  <a:pt x="250" y="280"/>
                  <a:pt x="250" y="280"/>
                </a:cubicBezTo>
                <a:cubicBezTo>
                  <a:pt x="256" y="280"/>
                  <a:pt x="260" y="276"/>
                  <a:pt x="260" y="270"/>
                </a:cubicBezTo>
                <a:cubicBezTo>
                  <a:pt x="260" y="220"/>
                  <a:pt x="260" y="220"/>
                  <a:pt x="260" y="220"/>
                </a:cubicBezTo>
                <a:cubicBezTo>
                  <a:pt x="270" y="220"/>
                  <a:pt x="270" y="220"/>
                  <a:pt x="270" y="220"/>
                </a:cubicBezTo>
                <a:cubicBezTo>
                  <a:pt x="276" y="220"/>
                  <a:pt x="280" y="216"/>
                  <a:pt x="280" y="210"/>
                </a:cubicBezTo>
                <a:cubicBezTo>
                  <a:pt x="280" y="200"/>
                  <a:pt x="280" y="200"/>
                  <a:pt x="280" y="200"/>
                </a:cubicBezTo>
                <a:cubicBezTo>
                  <a:pt x="280" y="40"/>
                  <a:pt x="280" y="40"/>
                  <a:pt x="280" y="40"/>
                </a:cubicBezTo>
                <a:cubicBezTo>
                  <a:pt x="280" y="18"/>
                  <a:pt x="262" y="0"/>
                  <a:pt x="240" y="0"/>
                </a:cubicBezTo>
                <a:close/>
                <a:moveTo>
                  <a:pt x="200" y="80"/>
                </a:moveTo>
                <a:cubicBezTo>
                  <a:pt x="211" y="80"/>
                  <a:pt x="220" y="89"/>
                  <a:pt x="220" y="100"/>
                </a:cubicBezTo>
                <a:cubicBezTo>
                  <a:pt x="220" y="140"/>
                  <a:pt x="220" y="140"/>
                  <a:pt x="220" y="140"/>
                </a:cubicBezTo>
                <a:cubicBezTo>
                  <a:pt x="60" y="140"/>
                  <a:pt x="60" y="140"/>
                  <a:pt x="60" y="140"/>
                </a:cubicBezTo>
                <a:cubicBezTo>
                  <a:pt x="60" y="100"/>
                  <a:pt x="60" y="100"/>
                  <a:pt x="60" y="100"/>
                </a:cubicBezTo>
                <a:cubicBezTo>
                  <a:pt x="60" y="89"/>
                  <a:pt x="69" y="80"/>
                  <a:pt x="80" y="80"/>
                </a:cubicBezTo>
                <a:lnTo>
                  <a:pt x="200" y="80"/>
                </a:lnTo>
                <a:close/>
                <a:moveTo>
                  <a:pt x="80" y="240"/>
                </a:moveTo>
                <a:cubicBezTo>
                  <a:pt x="60" y="240"/>
                  <a:pt x="60" y="240"/>
                  <a:pt x="60" y="240"/>
                </a:cubicBezTo>
                <a:cubicBezTo>
                  <a:pt x="49" y="240"/>
                  <a:pt x="40" y="231"/>
                  <a:pt x="40" y="220"/>
                </a:cubicBezTo>
                <a:cubicBezTo>
                  <a:pt x="40" y="209"/>
                  <a:pt x="49" y="200"/>
                  <a:pt x="60" y="200"/>
                </a:cubicBezTo>
                <a:cubicBezTo>
                  <a:pt x="80" y="200"/>
                  <a:pt x="80" y="200"/>
                  <a:pt x="80" y="200"/>
                </a:cubicBezTo>
                <a:cubicBezTo>
                  <a:pt x="91" y="200"/>
                  <a:pt x="100" y="209"/>
                  <a:pt x="100" y="220"/>
                </a:cubicBezTo>
                <a:cubicBezTo>
                  <a:pt x="100" y="231"/>
                  <a:pt x="91" y="240"/>
                  <a:pt x="80" y="240"/>
                </a:cubicBezTo>
                <a:close/>
                <a:moveTo>
                  <a:pt x="220" y="240"/>
                </a:moveTo>
                <a:cubicBezTo>
                  <a:pt x="200" y="240"/>
                  <a:pt x="200" y="240"/>
                  <a:pt x="200" y="240"/>
                </a:cubicBezTo>
                <a:cubicBezTo>
                  <a:pt x="189" y="240"/>
                  <a:pt x="180" y="231"/>
                  <a:pt x="180" y="220"/>
                </a:cubicBezTo>
                <a:cubicBezTo>
                  <a:pt x="180" y="209"/>
                  <a:pt x="189" y="200"/>
                  <a:pt x="200" y="200"/>
                </a:cubicBezTo>
                <a:cubicBezTo>
                  <a:pt x="220" y="200"/>
                  <a:pt x="220" y="200"/>
                  <a:pt x="220" y="200"/>
                </a:cubicBezTo>
                <a:cubicBezTo>
                  <a:pt x="231" y="200"/>
                  <a:pt x="240" y="209"/>
                  <a:pt x="240" y="220"/>
                </a:cubicBezTo>
                <a:cubicBezTo>
                  <a:pt x="240" y="231"/>
                  <a:pt x="231" y="240"/>
                  <a:pt x="220" y="240"/>
                </a:cubicBezTo>
                <a:close/>
              </a:path>
            </a:pathLst>
          </a:custGeom>
          <a:solidFill>
            <a:srgbClr val="4BB033"/>
          </a:solidFill>
          <a:ln>
            <a:noFill/>
          </a:ln>
        </p:spPr>
        <p:txBody>
          <a:bodyPr lIns="68580" tIns="34290" rIns="68580" bIns="34290"/>
          <a:lstStyle/>
          <a:p>
            <a:pPr fontAlgn="auto">
              <a:spcBef>
                <a:spcPts val="0"/>
              </a:spcBef>
              <a:spcAft>
                <a:spcPts val="0"/>
              </a:spcAft>
              <a:defRPr/>
            </a:pPr>
            <a:endParaRPr lang="id-ID" sz="1350" kern="0">
              <a:solidFill>
                <a:prstClr val="black"/>
              </a:solidFill>
              <a:latin typeface="微软雅黑" pitchFamily="34" charset="-122"/>
              <a:ea typeface="微软雅黑" pitchFamily="34" charset="-122"/>
              <a:cs typeface="+mn-cs"/>
            </a:endParaRPr>
          </a:p>
        </p:txBody>
      </p:sp>
      <p:grpSp>
        <p:nvGrpSpPr>
          <p:cNvPr id="96" name="Group 38"/>
          <p:cNvGrpSpPr/>
          <p:nvPr/>
        </p:nvGrpSpPr>
        <p:grpSpPr>
          <a:xfrm>
            <a:off x="5088174" y="3219969"/>
            <a:ext cx="386462" cy="402995"/>
            <a:chOff x="-251803" y="2267153"/>
            <a:chExt cx="2078037" cy="2166938"/>
          </a:xfrm>
          <a:solidFill>
            <a:srgbClr val="043C77"/>
          </a:solidFill>
        </p:grpSpPr>
        <p:sp>
          <p:nvSpPr>
            <p:cNvPr id="97" name="Freeform 22"/>
            <p:cNvSpPr>
              <a:spLocks/>
            </p:cNvSpPr>
            <p:nvPr/>
          </p:nvSpPr>
          <p:spPr bwMode="auto">
            <a:xfrm>
              <a:off x="57759" y="2267153"/>
              <a:ext cx="1768475" cy="1522413"/>
            </a:xfrm>
            <a:custGeom>
              <a:avLst/>
              <a:gdLst>
                <a:gd name="T0" fmla="*/ 432 w 469"/>
                <a:gd name="T1" fmla="*/ 0 h 404"/>
                <a:gd name="T2" fmla="*/ 0 w 469"/>
                <a:gd name="T3" fmla="*/ 0 h 404"/>
                <a:gd name="T4" fmla="*/ 147 w 469"/>
                <a:gd name="T5" fmla="*/ 73 h 404"/>
                <a:gd name="T6" fmla="*/ 395 w 469"/>
                <a:gd name="T7" fmla="*/ 73 h 404"/>
                <a:gd name="T8" fmla="*/ 395 w 469"/>
                <a:gd name="T9" fmla="*/ 110 h 404"/>
                <a:gd name="T10" fmla="*/ 220 w 469"/>
                <a:gd name="T11" fmla="*/ 110 h 404"/>
                <a:gd name="T12" fmla="*/ 269 w 469"/>
                <a:gd name="T13" fmla="*/ 134 h 404"/>
                <a:gd name="T14" fmla="*/ 314 w 469"/>
                <a:gd name="T15" fmla="*/ 184 h 404"/>
                <a:gd name="T16" fmla="*/ 395 w 469"/>
                <a:gd name="T17" fmla="*/ 184 h 404"/>
                <a:gd name="T18" fmla="*/ 395 w 469"/>
                <a:gd name="T19" fmla="*/ 220 h 404"/>
                <a:gd name="T20" fmla="*/ 322 w 469"/>
                <a:gd name="T21" fmla="*/ 220 h 404"/>
                <a:gd name="T22" fmla="*/ 322 w 469"/>
                <a:gd name="T23" fmla="*/ 404 h 404"/>
                <a:gd name="T24" fmla="*/ 432 w 469"/>
                <a:gd name="T25" fmla="*/ 404 h 404"/>
                <a:gd name="T26" fmla="*/ 469 w 469"/>
                <a:gd name="T27" fmla="*/ 367 h 404"/>
                <a:gd name="T28" fmla="*/ 469 w 469"/>
                <a:gd name="T29" fmla="*/ 37 h 404"/>
                <a:gd name="T30" fmla="*/ 432 w 469"/>
                <a:gd name="T31"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9" h="404">
                  <a:moveTo>
                    <a:pt x="432" y="0"/>
                  </a:moveTo>
                  <a:cubicBezTo>
                    <a:pt x="0" y="0"/>
                    <a:pt x="0" y="0"/>
                    <a:pt x="0" y="0"/>
                  </a:cubicBezTo>
                  <a:cubicBezTo>
                    <a:pt x="147" y="73"/>
                    <a:pt x="147" y="73"/>
                    <a:pt x="147" y="73"/>
                  </a:cubicBezTo>
                  <a:cubicBezTo>
                    <a:pt x="395" y="73"/>
                    <a:pt x="395" y="73"/>
                    <a:pt x="395" y="73"/>
                  </a:cubicBezTo>
                  <a:cubicBezTo>
                    <a:pt x="395" y="110"/>
                    <a:pt x="395" y="110"/>
                    <a:pt x="395" y="110"/>
                  </a:cubicBezTo>
                  <a:cubicBezTo>
                    <a:pt x="220" y="110"/>
                    <a:pt x="220" y="110"/>
                    <a:pt x="220" y="110"/>
                  </a:cubicBezTo>
                  <a:cubicBezTo>
                    <a:pt x="269" y="134"/>
                    <a:pt x="269" y="134"/>
                    <a:pt x="269" y="134"/>
                  </a:cubicBezTo>
                  <a:cubicBezTo>
                    <a:pt x="288" y="144"/>
                    <a:pt x="304" y="163"/>
                    <a:pt x="314" y="184"/>
                  </a:cubicBezTo>
                  <a:cubicBezTo>
                    <a:pt x="395" y="184"/>
                    <a:pt x="395" y="184"/>
                    <a:pt x="395" y="184"/>
                  </a:cubicBezTo>
                  <a:cubicBezTo>
                    <a:pt x="395" y="220"/>
                    <a:pt x="395" y="220"/>
                    <a:pt x="395" y="220"/>
                  </a:cubicBezTo>
                  <a:cubicBezTo>
                    <a:pt x="322" y="220"/>
                    <a:pt x="322" y="220"/>
                    <a:pt x="322" y="220"/>
                  </a:cubicBezTo>
                  <a:cubicBezTo>
                    <a:pt x="322" y="404"/>
                    <a:pt x="322" y="404"/>
                    <a:pt x="322" y="404"/>
                  </a:cubicBezTo>
                  <a:cubicBezTo>
                    <a:pt x="432" y="404"/>
                    <a:pt x="432" y="404"/>
                    <a:pt x="432" y="404"/>
                  </a:cubicBezTo>
                  <a:cubicBezTo>
                    <a:pt x="452" y="404"/>
                    <a:pt x="469" y="387"/>
                    <a:pt x="469" y="367"/>
                  </a:cubicBezTo>
                  <a:cubicBezTo>
                    <a:pt x="469" y="37"/>
                    <a:pt x="469" y="37"/>
                    <a:pt x="469" y="37"/>
                  </a:cubicBezTo>
                  <a:cubicBezTo>
                    <a:pt x="469" y="17"/>
                    <a:pt x="452" y="0"/>
                    <a:pt x="432" y="0"/>
                  </a:cubicBezTo>
                  <a:close/>
                </a:path>
              </a:pathLst>
            </a:custGeom>
            <a:grpFill/>
            <a:ln>
              <a:noFill/>
            </a:ln>
            <a:extLst>
              <a:ext uri="{91240B29-F687-4F45-9708-019B960494DF}"/>
            </a:extLst>
          </p:spPr>
          <p:txBody>
            <a:bodyPr lIns="68580" tIns="34290" rIns="68580" bIns="34290"/>
            <a:lstStyle/>
            <a:p>
              <a:pPr fontAlgn="auto">
                <a:spcBef>
                  <a:spcPts val="0"/>
                </a:spcBef>
                <a:spcAft>
                  <a:spcPts val="0"/>
                </a:spcAft>
                <a:defRPr/>
              </a:pPr>
              <a:endParaRPr lang="id-ID" sz="1350" kern="0">
                <a:solidFill>
                  <a:prstClr val="black"/>
                </a:solidFill>
                <a:latin typeface="微软雅黑" pitchFamily="34" charset="-122"/>
                <a:ea typeface="微软雅黑" pitchFamily="34" charset="-122"/>
                <a:cs typeface="+mn-cs"/>
              </a:endParaRPr>
            </a:p>
          </p:txBody>
        </p:sp>
        <p:sp>
          <p:nvSpPr>
            <p:cNvPr id="98" name="Freeform 23"/>
            <p:cNvSpPr>
              <a:spLocks noEditPoints="1"/>
            </p:cNvSpPr>
            <p:nvPr/>
          </p:nvSpPr>
          <p:spPr bwMode="auto">
            <a:xfrm>
              <a:off x="-251803" y="2314778"/>
              <a:ext cx="1384300" cy="2119313"/>
            </a:xfrm>
            <a:custGeom>
              <a:avLst/>
              <a:gdLst>
                <a:gd name="T0" fmla="*/ 334 w 367"/>
                <a:gd name="T1" fmla="*/ 154 h 562"/>
                <a:gd name="T2" fmla="*/ 33 w 367"/>
                <a:gd name="T3" fmla="*/ 3 h 562"/>
                <a:gd name="T4" fmla="*/ 20 w 367"/>
                <a:gd name="T5" fmla="*/ 0 h 562"/>
                <a:gd name="T6" fmla="*/ 0 w 367"/>
                <a:gd name="T7" fmla="*/ 24 h 562"/>
                <a:gd name="T8" fmla="*/ 0 w 367"/>
                <a:gd name="T9" fmla="*/ 354 h 562"/>
                <a:gd name="T10" fmla="*/ 33 w 367"/>
                <a:gd name="T11" fmla="*/ 407 h 562"/>
                <a:gd name="T12" fmla="*/ 334 w 367"/>
                <a:gd name="T13" fmla="*/ 558 h 562"/>
                <a:gd name="T14" fmla="*/ 348 w 367"/>
                <a:gd name="T15" fmla="*/ 562 h 562"/>
                <a:gd name="T16" fmla="*/ 367 w 367"/>
                <a:gd name="T17" fmla="*/ 538 h 562"/>
                <a:gd name="T18" fmla="*/ 367 w 367"/>
                <a:gd name="T19" fmla="*/ 207 h 562"/>
                <a:gd name="T20" fmla="*/ 334 w 367"/>
                <a:gd name="T21" fmla="*/ 154 h 562"/>
                <a:gd name="T22" fmla="*/ 257 w 367"/>
                <a:gd name="T23" fmla="*/ 391 h 562"/>
                <a:gd name="T24" fmla="*/ 220 w 367"/>
                <a:gd name="T25" fmla="*/ 336 h 562"/>
                <a:gd name="T26" fmla="*/ 257 w 367"/>
                <a:gd name="T27" fmla="*/ 281 h 562"/>
                <a:gd name="T28" fmla="*/ 294 w 367"/>
                <a:gd name="T29" fmla="*/ 336 h 562"/>
                <a:gd name="T30" fmla="*/ 257 w 367"/>
                <a:gd name="T31" fmla="*/ 391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7" h="562">
                  <a:moveTo>
                    <a:pt x="334" y="154"/>
                  </a:moveTo>
                  <a:cubicBezTo>
                    <a:pt x="33" y="3"/>
                    <a:pt x="33" y="3"/>
                    <a:pt x="33" y="3"/>
                  </a:cubicBezTo>
                  <a:cubicBezTo>
                    <a:pt x="28" y="1"/>
                    <a:pt x="24" y="0"/>
                    <a:pt x="20" y="0"/>
                  </a:cubicBezTo>
                  <a:cubicBezTo>
                    <a:pt x="8" y="0"/>
                    <a:pt x="0" y="9"/>
                    <a:pt x="0" y="24"/>
                  </a:cubicBezTo>
                  <a:cubicBezTo>
                    <a:pt x="0" y="354"/>
                    <a:pt x="0" y="354"/>
                    <a:pt x="0" y="354"/>
                  </a:cubicBezTo>
                  <a:cubicBezTo>
                    <a:pt x="0" y="374"/>
                    <a:pt x="15" y="398"/>
                    <a:pt x="33" y="407"/>
                  </a:cubicBezTo>
                  <a:cubicBezTo>
                    <a:pt x="334" y="558"/>
                    <a:pt x="334" y="558"/>
                    <a:pt x="334" y="558"/>
                  </a:cubicBezTo>
                  <a:cubicBezTo>
                    <a:pt x="339" y="560"/>
                    <a:pt x="344" y="562"/>
                    <a:pt x="348" y="562"/>
                  </a:cubicBezTo>
                  <a:cubicBezTo>
                    <a:pt x="359" y="562"/>
                    <a:pt x="367" y="553"/>
                    <a:pt x="367" y="538"/>
                  </a:cubicBezTo>
                  <a:cubicBezTo>
                    <a:pt x="367" y="207"/>
                    <a:pt x="367" y="207"/>
                    <a:pt x="367" y="207"/>
                  </a:cubicBezTo>
                  <a:cubicBezTo>
                    <a:pt x="367" y="187"/>
                    <a:pt x="352" y="163"/>
                    <a:pt x="334" y="154"/>
                  </a:cubicBezTo>
                  <a:close/>
                  <a:moveTo>
                    <a:pt x="257" y="391"/>
                  </a:moveTo>
                  <a:cubicBezTo>
                    <a:pt x="237" y="391"/>
                    <a:pt x="220" y="366"/>
                    <a:pt x="220" y="336"/>
                  </a:cubicBezTo>
                  <a:cubicBezTo>
                    <a:pt x="220" y="305"/>
                    <a:pt x="237" y="281"/>
                    <a:pt x="257" y="281"/>
                  </a:cubicBezTo>
                  <a:cubicBezTo>
                    <a:pt x="277" y="281"/>
                    <a:pt x="294" y="305"/>
                    <a:pt x="294" y="336"/>
                  </a:cubicBezTo>
                  <a:cubicBezTo>
                    <a:pt x="294" y="366"/>
                    <a:pt x="277" y="391"/>
                    <a:pt x="257" y="391"/>
                  </a:cubicBezTo>
                  <a:close/>
                </a:path>
              </a:pathLst>
            </a:custGeom>
            <a:grpFill/>
            <a:ln>
              <a:noFill/>
            </a:ln>
            <a:extLst>
              <a:ext uri="{91240B29-F687-4F45-9708-019B960494DF}"/>
            </a:extLst>
          </p:spPr>
          <p:txBody>
            <a:bodyPr lIns="68580" tIns="34290" rIns="68580" bIns="34290"/>
            <a:lstStyle/>
            <a:p>
              <a:pPr fontAlgn="auto">
                <a:spcBef>
                  <a:spcPts val="0"/>
                </a:spcBef>
                <a:spcAft>
                  <a:spcPts val="0"/>
                </a:spcAft>
                <a:defRPr/>
              </a:pPr>
              <a:endParaRPr lang="id-ID" sz="1350" kern="0">
                <a:solidFill>
                  <a:prstClr val="black"/>
                </a:solidFill>
                <a:latin typeface="微软雅黑" pitchFamily="34" charset="-122"/>
                <a:ea typeface="微软雅黑" pitchFamily="34" charset="-122"/>
                <a:cs typeface="+mn-cs"/>
              </a:endParaRPr>
            </a:p>
          </p:txBody>
        </p:sp>
      </p:grpSp>
      <p:grpSp>
        <p:nvGrpSpPr>
          <p:cNvPr id="99" name="Group 41"/>
          <p:cNvGrpSpPr/>
          <p:nvPr/>
        </p:nvGrpSpPr>
        <p:grpSpPr>
          <a:xfrm>
            <a:off x="3556113" y="3043002"/>
            <a:ext cx="311944" cy="219950"/>
            <a:chOff x="3175" y="1588"/>
            <a:chExt cx="1184276" cy="835025"/>
          </a:xfrm>
          <a:solidFill>
            <a:srgbClr val="4BB033"/>
          </a:solidFill>
        </p:grpSpPr>
        <p:sp>
          <p:nvSpPr>
            <p:cNvPr id="100" name="Freeform 27"/>
            <p:cNvSpPr>
              <a:spLocks/>
            </p:cNvSpPr>
            <p:nvPr/>
          </p:nvSpPr>
          <p:spPr bwMode="auto">
            <a:xfrm>
              <a:off x="3175" y="1588"/>
              <a:ext cx="833438" cy="835025"/>
            </a:xfrm>
            <a:custGeom>
              <a:avLst/>
              <a:gdLst>
                <a:gd name="T0" fmla="*/ 200 w 220"/>
                <a:gd name="T1" fmla="*/ 0 h 220"/>
                <a:gd name="T2" fmla="*/ 20 w 220"/>
                <a:gd name="T3" fmla="*/ 0 h 220"/>
                <a:gd name="T4" fmla="*/ 0 w 220"/>
                <a:gd name="T5" fmla="*/ 20 h 220"/>
                <a:gd name="T6" fmla="*/ 0 w 220"/>
                <a:gd name="T7" fmla="*/ 200 h 220"/>
                <a:gd name="T8" fmla="*/ 20 w 220"/>
                <a:gd name="T9" fmla="*/ 220 h 220"/>
                <a:gd name="T10" fmla="*/ 200 w 220"/>
                <a:gd name="T11" fmla="*/ 220 h 220"/>
                <a:gd name="T12" fmla="*/ 220 w 220"/>
                <a:gd name="T13" fmla="*/ 200 h 220"/>
                <a:gd name="T14" fmla="*/ 220 w 220"/>
                <a:gd name="T15" fmla="*/ 20 h 220"/>
                <a:gd name="T16" fmla="*/ 200 w 220"/>
                <a:gd name="T17"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0" h="220">
                  <a:moveTo>
                    <a:pt x="200" y="0"/>
                  </a:moveTo>
                  <a:cubicBezTo>
                    <a:pt x="20" y="0"/>
                    <a:pt x="20" y="0"/>
                    <a:pt x="20" y="0"/>
                  </a:cubicBezTo>
                  <a:cubicBezTo>
                    <a:pt x="9" y="0"/>
                    <a:pt x="0" y="9"/>
                    <a:pt x="0" y="20"/>
                  </a:cubicBezTo>
                  <a:cubicBezTo>
                    <a:pt x="0" y="200"/>
                    <a:pt x="0" y="200"/>
                    <a:pt x="0" y="200"/>
                  </a:cubicBezTo>
                  <a:cubicBezTo>
                    <a:pt x="0" y="211"/>
                    <a:pt x="9" y="220"/>
                    <a:pt x="20" y="220"/>
                  </a:cubicBezTo>
                  <a:cubicBezTo>
                    <a:pt x="200" y="220"/>
                    <a:pt x="200" y="220"/>
                    <a:pt x="200" y="220"/>
                  </a:cubicBezTo>
                  <a:cubicBezTo>
                    <a:pt x="211" y="220"/>
                    <a:pt x="220" y="211"/>
                    <a:pt x="220" y="200"/>
                  </a:cubicBezTo>
                  <a:cubicBezTo>
                    <a:pt x="220" y="20"/>
                    <a:pt x="220" y="20"/>
                    <a:pt x="220" y="20"/>
                  </a:cubicBezTo>
                  <a:cubicBezTo>
                    <a:pt x="220" y="9"/>
                    <a:pt x="211" y="0"/>
                    <a:pt x="200" y="0"/>
                  </a:cubicBezTo>
                  <a:close/>
                </a:path>
              </a:pathLst>
            </a:custGeom>
            <a:grpFill/>
            <a:ln>
              <a:noFill/>
            </a:ln>
            <a:extLst>
              <a:ext uri="{91240B29-F687-4F45-9708-019B960494DF}"/>
            </a:extLst>
          </p:spPr>
          <p:txBody>
            <a:bodyPr lIns="68580" tIns="34290" rIns="68580" bIns="34290"/>
            <a:lstStyle/>
            <a:p>
              <a:pPr fontAlgn="auto">
                <a:spcBef>
                  <a:spcPts val="0"/>
                </a:spcBef>
                <a:spcAft>
                  <a:spcPts val="0"/>
                </a:spcAft>
                <a:defRPr/>
              </a:pPr>
              <a:endParaRPr lang="id-ID" sz="1350" kern="0">
                <a:solidFill>
                  <a:prstClr val="black"/>
                </a:solidFill>
                <a:latin typeface="微软雅黑" pitchFamily="34" charset="-122"/>
                <a:ea typeface="微软雅黑" pitchFamily="34" charset="-122"/>
                <a:cs typeface="+mn-cs"/>
              </a:endParaRPr>
            </a:p>
          </p:txBody>
        </p:sp>
        <p:sp>
          <p:nvSpPr>
            <p:cNvPr id="101" name="Freeform 28"/>
            <p:cNvSpPr>
              <a:spLocks/>
            </p:cNvSpPr>
            <p:nvPr/>
          </p:nvSpPr>
          <p:spPr bwMode="auto">
            <a:xfrm>
              <a:off x="884238" y="111126"/>
              <a:ext cx="303213" cy="612775"/>
            </a:xfrm>
            <a:custGeom>
              <a:avLst/>
              <a:gdLst>
                <a:gd name="T0" fmla="*/ 63 w 80"/>
                <a:gd name="T1" fmla="*/ 5 h 161"/>
                <a:gd name="T2" fmla="*/ 26 w 80"/>
                <a:gd name="T3" fmla="*/ 28 h 161"/>
                <a:gd name="T4" fmla="*/ 0 w 80"/>
                <a:gd name="T5" fmla="*/ 43 h 161"/>
                <a:gd name="T6" fmla="*/ 0 w 80"/>
                <a:gd name="T7" fmla="*/ 118 h 161"/>
                <a:gd name="T8" fmla="*/ 26 w 80"/>
                <a:gd name="T9" fmla="*/ 134 h 161"/>
                <a:gd name="T10" fmla="*/ 63 w 80"/>
                <a:gd name="T11" fmla="*/ 156 h 161"/>
                <a:gd name="T12" fmla="*/ 80 w 80"/>
                <a:gd name="T13" fmla="*/ 146 h 161"/>
                <a:gd name="T14" fmla="*/ 80 w 80"/>
                <a:gd name="T15" fmla="*/ 15 h 161"/>
                <a:gd name="T16" fmla="*/ 63 w 80"/>
                <a:gd name="T17" fmla="*/ 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161">
                  <a:moveTo>
                    <a:pt x="63" y="5"/>
                  </a:moveTo>
                  <a:cubicBezTo>
                    <a:pt x="26" y="28"/>
                    <a:pt x="26" y="28"/>
                    <a:pt x="26" y="28"/>
                  </a:cubicBezTo>
                  <a:cubicBezTo>
                    <a:pt x="18" y="32"/>
                    <a:pt x="8" y="38"/>
                    <a:pt x="0" y="43"/>
                  </a:cubicBezTo>
                  <a:cubicBezTo>
                    <a:pt x="0" y="118"/>
                    <a:pt x="0" y="118"/>
                    <a:pt x="0" y="118"/>
                  </a:cubicBezTo>
                  <a:cubicBezTo>
                    <a:pt x="8" y="123"/>
                    <a:pt x="18" y="129"/>
                    <a:pt x="26" y="134"/>
                  </a:cubicBezTo>
                  <a:cubicBezTo>
                    <a:pt x="63" y="156"/>
                    <a:pt x="63" y="156"/>
                    <a:pt x="63" y="156"/>
                  </a:cubicBezTo>
                  <a:cubicBezTo>
                    <a:pt x="72" y="161"/>
                    <a:pt x="80" y="157"/>
                    <a:pt x="80" y="146"/>
                  </a:cubicBezTo>
                  <a:cubicBezTo>
                    <a:pt x="80" y="15"/>
                    <a:pt x="80" y="15"/>
                    <a:pt x="80" y="15"/>
                  </a:cubicBezTo>
                  <a:cubicBezTo>
                    <a:pt x="80" y="4"/>
                    <a:pt x="72" y="0"/>
                    <a:pt x="63" y="5"/>
                  </a:cubicBezTo>
                  <a:close/>
                </a:path>
              </a:pathLst>
            </a:custGeom>
            <a:grpFill/>
            <a:ln>
              <a:noFill/>
            </a:ln>
            <a:extLst>
              <a:ext uri="{91240B29-F687-4F45-9708-019B960494DF}"/>
            </a:extLst>
          </p:spPr>
          <p:txBody>
            <a:bodyPr lIns="68580" tIns="34290" rIns="68580" bIns="34290"/>
            <a:lstStyle/>
            <a:p>
              <a:pPr fontAlgn="auto">
                <a:spcBef>
                  <a:spcPts val="0"/>
                </a:spcBef>
                <a:spcAft>
                  <a:spcPts val="0"/>
                </a:spcAft>
                <a:defRPr/>
              </a:pPr>
              <a:endParaRPr lang="id-ID" sz="1350" kern="0">
                <a:solidFill>
                  <a:prstClr val="black"/>
                </a:solidFill>
                <a:latin typeface="微软雅黑" pitchFamily="34" charset="-122"/>
                <a:ea typeface="微软雅黑" pitchFamily="34" charset="-122"/>
                <a:cs typeface="+mn-cs"/>
              </a:endParaRPr>
            </a:p>
          </p:txBody>
        </p:sp>
      </p:grpSp>
      <p:sp>
        <p:nvSpPr>
          <p:cNvPr id="42" name="TextBox 25"/>
          <p:cNvSpPr txBox="1"/>
          <p:nvPr/>
        </p:nvSpPr>
        <p:spPr>
          <a:xfrm>
            <a:off x="406400" y="3241675"/>
            <a:ext cx="4033838" cy="1789113"/>
          </a:xfrm>
          <a:prstGeom prst="rect">
            <a:avLst/>
          </a:prstGeom>
          <a:noFill/>
        </p:spPr>
        <p:txBody>
          <a:bodyPr>
            <a:spAutoFit/>
          </a:bodyPr>
          <a:lstStyle/>
          <a:p>
            <a:pPr marL="171450" indent="-171450" fontAlgn="auto">
              <a:lnSpc>
                <a:spcPct val="150000"/>
              </a:lnSpc>
              <a:spcBef>
                <a:spcPts val="0"/>
              </a:spcBef>
              <a:spcAft>
                <a:spcPts val="0"/>
              </a:spcAft>
              <a:buFont typeface="Wingdings" panose="05000000000000000000" pitchFamily="2" charset="2"/>
              <a:buChar char="Ø"/>
              <a:defRPr/>
            </a:pPr>
            <a:r>
              <a:rPr lang="zh-CN" altLang="en-US" sz="1050" dirty="0">
                <a:solidFill>
                  <a:schemeClr val="tx1">
                    <a:lumMod val="65000"/>
                    <a:lumOff val="35000"/>
                  </a:schemeClr>
                </a:solidFill>
                <a:latin typeface="微软雅黑" pitchFamily="34" charset="-122"/>
                <a:ea typeface="微软雅黑" pitchFamily="34" charset="-122"/>
                <a:cs typeface="+mn-cs"/>
              </a:rPr>
              <a:t>接受投资、捐赠或分配的货物</a:t>
            </a:r>
          </a:p>
          <a:p>
            <a:pPr marL="171450" indent="-171450" fontAlgn="auto">
              <a:lnSpc>
                <a:spcPct val="150000"/>
              </a:lnSpc>
              <a:spcBef>
                <a:spcPts val="0"/>
              </a:spcBef>
              <a:spcAft>
                <a:spcPts val="0"/>
              </a:spcAft>
              <a:buFont typeface="Wingdings" panose="05000000000000000000" pitchFamily="2" charset="2"/>
              <a:buChar char="Ø"/>
              <a:defRPr/>
            </a:pPr>
            <a:r>
              <a:rPr lang="zh-CN" altLang="en-US" sz="1050" dirty="0">
                <a:solidFill>
                  <a:schemeClr val="tx1">
                    <a:lumMod val="65000"/>
                    <a:lumOff val="35000"/>
                  </a:schemeClr>
                </a:solidFill>
                <a:latin typeface="微软雅黑" pitchFamily="34" charset="-122"/>
                <a:ea typeface="微软雅黑" pitchFamily="34" charset="-122"/>
                <a:cs typeface="+mn-cs"/>
              </a:rPr>
              <a:t>采购的免税物品</a:t>
            </a:r>
          </a:p>
          <a:p>
            <a:pPr marL="171450" indent="-171450" fontAlgn="auto">
              <a:lnSpc>
                <a:spcPct val="150000"/>
              </a:lnSpc>
              <a:spcBef>
                <a:spcPts val="0"/>
              </a:spcBef>
              <a:spcAft>
                <a:spcPts val="0"/>
              </a:spcAft>
              <a:buFont typeface="Wingdings" panose="05000000000000000000" pitchFamily="2" charset="2"/>
              <a:buChar char="Ø"/>
              <a:defRPr/>
            </a:pPr>
            <a:r>
              <a:rPr lang="zh-CN" altLang="en-US" sz="1050" dirty="0">
                <a:solidFill>
                  <a:schemeClr val="tx1">
                    <a:lumMod val="65000"/>
                    <a:lumOff val="35000"/>
                  </a:schemeClr>
                </a:solidFill>
                <a:latin typeface="微软雅黑" pitchFamily="34" charset="-122"/>
                <a:ea typeface="微软雅黑" pitchFamily="34" charset="-122"/>
                <a:cs typeface="+mn-cs"/>
              </a:rPr>
              <a:t>从小规模纳税人采购的货物</a:t>
            </a:r>
          </a:p>
          <a:p>
            <a:pPr marL="171450" indent="-171450" fontAlgn="auto">
              <a:lnSpc>
                <a:spcPct val="150000"/>
              </a:lnSpc>
              <a:spcBef>
                <a:spcPts val="0"/>
              </a:spcBef>
              <a:spcAft>
                <a:spcPts val="0"/>
              </a:spcAft>
              <a:buFont typeface="Wingdings" panose="05000000000000000000" pitchFamily="2" charset="2"/>
              <a:buChar char="Ø"/>
              <a:defRPr/>
            </a:pPr>
            <a:r>
              <a:rPr lang="zh-CN" altLang="en-US" sz="1050" dirty="0">
                <a:solidFill>
                  <a:schemeClr val="tx1">
                    <a:lumMod val="65000"/>
                    <a:lumOff val="35000"/>
                  </a:schemeClr>
                </a:solidFill>
                <a:latin typeface="微软雅黑" pitchFamily="34" charset="-122"/>
                <a:ea typeface="微软雅黑" pitchFamily="34" charset="-122"/>
                <a:cs typeface="+mn-cs"/>
              </a:rPr>
              <a:t>用于企业内部管理购进的货物或应税劳务</a:t>
            </a:r>
          </a:p>
          <a:p>
            <a:pPr marL="171450" indent="-171450" fontAlgn="auto">
              <a:lnSpc>
                <a:spcPct val="150000"/>
              </a:lnSpc>
              <a:spcBef>
                <a:spcPts val="0"/>
              </a:spcBef>
              <a:spcAft>
                <a:spcPts val="0"/>
              </a:spcAft>
              <a:buFont typeface="Wingdings" panose="05000000000000000000" pitchFamily="2" charset="2"/>
              <a:buChar char="Ø"/>
              <a:defRPr/>
            </a:pPr>
            <a:r>
              <a:rPr lang="zh-CN" altLang="en-US" sz="1050" dirty="0">
                <a:solidFill>
                  <a:schemeClr val="tx1">
                    <a:lumMod val="65000"/>
                    <a:lumOff val="35000"/>
                  </a:schemeClr>
                </a:solidFill>
                <a:latin typeface="微软雅黑" pitchFamily="34" charset="-122"/>
                <a:ea typeface="微软雅黑" pitchFamily="34" charset="-122"/>
                <a:cs typeface="+mn-cs"/>
              </a:rPr>
              <a:t>非正常损失的货物</a:t>
            </a:r>
          </a:p>
          <a:p>
            <a:pPr marL="171450" indent="-171450" fontAlgn="auto">
              <a:lnSpc>
                <a:spcPct val="150000"/>
              </a:lnSpc>
              <a:spcBef>
                <a:spcPts val="0"/>
              </a:spcBef>
              <a:spcAft>
                <a:spcPts val="0"/>
              </a:spcAft>
              <a:buFont typeface="Wingdings" panose="05000000000000000000" pitchFamily="2" charset="2"/>
              <a:buChar char="Ø"/>
              <a:defRPr/>
            </a:pPr>
            <a:r>
              <a:rPr lang="zh-CN" altLang="en-US" sz="1050" dirty="0">
                <a:solidFill>
                  <a:schemeClr val="tx1">
                    <a:lumMod val="65000"/>
                    <a:lumOff val="35000"/>
                  </a:schemeClr>
                </a:solidFill>
                <a:latin typeface="微软雅黑" pitchFamily="34" charset="-122"/>
                <a:ea typeface="微软雅黑" pitchFamily="34" charset="-122"/>
                <a:cs typeface="+mn-cs"/>
              </a:rPr>
              <a:t>项目运营方利用信托资金融资过程中的增值税进项税额</a:t>
            </a:r>
            <a:endParaRPr lang="en-US" altLang="zh-CN" sz="1050" dirty="0">
              <a:solidFill>
                <a:schemeClr val="tx1">
                  <a:lumMod val="65000"/>
                  <a:lumOff val="35000"/>
                </a:schemeClr>
              </a:solidFill>
              <a:latin typeface="微软雅黑" pitchFamily="34" charset="-122"/>
              <a:ea typeface="微软雅黑" pitchFamily="34" charset="-122"/>
              <a:cs typeface="+mn-cs"/>
            </a:endParaRPr>
          </a:p>
          <a:p>
            <a:pPr marL="171450" indent="-171450" fontAlgn="auto">
              <a:lnSpc>
                <a:spcPct val="150000"/>
              </a:lnSpc>
              <a:spcBef>
                <a:spcPts val="0"/>
              </a:spcBef>
              <a:spcAft>
                <a:spcPts val="0"/>
              </a:spcAft>
              <a:buFont typeface="Wingdings" panose="05000000000000000000" pitchFamily="2" charset="2"/>
              <a:buChar char="Ø"/>
              <a:defRPr/>
            </a:pPr>
            <a:r>
              <a:rPr lang="en-US" altLang="zh-CN" sz="1050" dirty="0">
                <a:solidFill>
                  <a:schemeClr val="tx1">
                    <a:lumMod val="65000"/>
                    <a:lumOff val="35000"/>
                  </a:schemeClr>
                </a:solidFill>
                <a:latin typeface="微软雅黑" pitchFamily="34" charset="-122"/>
                <a:ea typeface="微软雅黑" pitchFamily="34" charset="-122"/>
                <a:cs typeface="+mn-cs"/>
              </a:rPr>
              <a:t>……</a:t>
            </a:r>
            <a:endParaRPr lang="zh-CN" altLang="en-US" sz="1050" dirty="0">
              <a:solidFill>
                <a:schemeClr val="tx1">
                  <a:lumMod val="65000"/>
                  <a:lumOff val="35000"/>
                </a:schemeClr>
              </a:solidFill>
              <a:latin typeface="微软雅黑" pitchFamily="34" charset="-122"/>
              <a:ea typeface="微软雅黑" pitchFamily="34" charset="-122"/>
              <a:cs typeface="+mn-cs"/>
            </a:endParaRP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0-#ppt_w/2"/>
                                          </p:val>
                                        </p:tav>
                                        <p:tav tm="100000">
                                          <p:val>
                                            <p:strVal val="#ppt_x"/>
                                          </p:val>
                                        </p:tav>
                                      </p:tavLst>
                                    </p:anim>
                                    <p:anim calcmode="lin" valueType="num">
                                      <p:cBhvr additive="base">
                                        <p:cTn id="8" dur="500" fill="hold"/>
                                        <p:tgtEl>
                                          <p:spTgt spid="50"/>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1+#ppt_w/2"/>
                                          </p:val>
                                        </p:tav>
                                        <p:tav tm="100000">
                                          <p:val>
                                            <p:strVal val="#ppt_x"/>
                                          </p:val>
                                        </p:tav>
                                      </p:tavLst>
                                    </p:anim>
                                    <p:anim calcmode="lin" valueType="num">
                                      <p:cBhvr additive="base">
                                        <p:cTn id="12" dur="500" fill="hold"/>
                                        <p:tgtEl>
                                          <p:spTgt spid="46"/>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58"/>
                                        </p:tgtEl>
                                        <p:attrNameLst>
                                          <p:attrName>style.visibility</p:attrName>
                                        </p:attrNameLst>
                                      </p:cBhvr>
                                      <p:to>
                                        <p:strVal val="visible"/>
                                      </p:to>
                                    </p:set>
                                    <p:anim calcmode="lin" valueType="num">
                                      <p:cBhvr additive="base">
                                        <p:cTn id="15" dur="500" fill="hold"/>
                                        <p:tgtEl>
                                          <p:spTgt spid="58"/>
                                        </p:tgtEl>
                                        <p:attrNameLst>
                                          <p:attrName>ppt_x</p:attrName>
                                        </p:attrNameLst>
                                      </p:cBhvr>
                                      <p:tavLst>
                                        <p:tav tm="0">
                                          <p:val>
                                            <p:strVal val="1+#ppt_w/2"/>
                                          </p:val>
                                        </p:tav>
                                        <p:tav tm="100000">
                                          <p:val>
                                            <p:strVal val="#ppt_x"/>
                                          </p:val>
                                        </p:tav>
                                      </p:tavLst>
                                    </p:anim>
                                    <p:anim calcmode="lin" valueType="num">
                                      <p:cBhvr additive="base">
                                        <p:cTn id="16" dur="500" fill="hold"/>
                                        <p:tgtEl>
                                          <p:spTgt spid="58"/>
                                        </p:tgtEl>
                                        <p:attrNameLst>
                                          <p:attrName>ppt_y</p:attrName>
                                        </p:attrNameLst>
                                      </p:cBhvr>
                                      <p:tavLst>
                                        <p:tav tm="0">
                                          <p:val>
                                            <p:strVal val="1+#ppt_h/2"/>
                                          </p:val>
                                        </p:tav>
                                        <p:tav tm="100000">
                                          <p:val>
                                            <p:strVal val="#ppt_y"/>
                                          </p:val>
                                        </p:tav>
                                      </p:tavLst>
                                    </p:anim>
                                  </p:childTnLst>
                                </p:cTn>
                              </p:par>
                              <p:par>
                                <p:cTn id="17" presetID="2" presetClass="entr" presetSubtype="12" fill="hold" nodeType="with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additive="base">
                                        <p:cTn id="19" dur="500" fill="hold"/>
                                        <p:tgtEl>
                                          <p:spTgt spid="67"/>
                                        </p:tgtEl>
                                        <p:attrNameLst>
                                          <p:attrName>ppt_x</p:attrName>
                                        </p:attrNameLst>
                                      </p:cBhvr>
                                      <p:tavLst>
                                        <p:tav tm="0">
                                          <p:val>
                                            <p:strVal val="0-#ppt_w/2"/>
                                          </p:val>
                                        </p:tav>
                                        <p:tav tm="100000">
                                          <p:val>
                                            <p:strVal val="#ppt_x"/>
                                          </p:val>
                                        </p:tav>
                                      </p:tavLst>
                                    </p:anim>
                                    <p:anim calcmode="lin" valueType="num">
                                      <p:cBhvr additive="base">
                                        <p:cTn id="20" dur="500" fill="hold"/>
                                        <p:tgtEl>
                                          <p:spTgt spid="67"/>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52"/>
                                        </p:tgtEl>
                                        <p:attrNameLst>
                                          <p:attrName>style.visibility</p:attrName>
                                        </p:attrNameLst>
                                      </p:cBhvr>
                                      <p:to>
                                        <p:strVal val="visible"/>
                                      </p:to>
                                    </p:set>
                                    <p:animEffect transition="in" filter="fade">
                                      <p:cBhvr>
                                        <p:cTn id="24" dur="500"/>
                                        <p:tgtEl>
                                          <p:spTgt spid="52"/>
                                        </p:tgtEl>
                                      </p:cBhvr>
                                    </p:animEffect>
                                  </p:childTnLst>
                                </p:cTn>
                              </p:par>
                              <p:par>
                                <p:cTn id="25" presetID="10" presetClass="entr" presetSubtype="0" fill="hold" nodeType="with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500"/>
                                        <p:tgtEl>
                                          <p:spTgt spid="47"/>
                                        </p:tgtEl>
                                      </p:cBhvr>
                                    </p:animEffect>
                                  </p:childTnLst>
                                </p:cTn>
                              </p:par>
                              <p:par>
                                <p:cTn id="28" presetID="10" presetClass="entr" presetSubtype="0" fill="hold" nodeType="with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500"/>
                                        <p:tgtEl>
                                          <p:spTgt spid="62"/>
                                        </p:tgtEl>
                                      </p:cBhvr>
                                    </p:animEffect>
                                  </p:childTnLst>
                                </p:cTn>
                              </p:par>
                              <p:par>
                                <p:cTn id="31" presetID="10" presetClass="entr" presetSubtype="0" fill="hold" nodeType="withEffect">
                                  <p:stCondLst>
                                    <p:cond delay="0"/>
                                  </p:stCondLst>
                                  <p:childTnLst>
                                    <p:set>
                                      <p:cBhvr>
                                        <p:cTn id="32" dur="1" fill="hold">
                                          <p:stCondLst>
                                            <p:cond delay="0"/>
                                          </p:stCondLst>
                                        </p:cTn>
                                        <p:tgtEl>
                                          <p:spTgt spid="69"/>
                                        </p:tgtEl>
                                        <p:attrNameLst>
                                          <p:attrName>style.visibility</p:attrName>
                                        </p:attrNameLst>
                                      </p:cBhvr>
                                      <p:to>
                                        <p:strVal val="visible"/>
                                      </p:to>
                                    </p:set>
                                    <p:animEffect transition="in" filter="fade">
                                      <p:cBhvr>
                                        <p:cTn id="33" dur="500"/>
                                        <p:tgtEl>
                                          <p:spTgt spid="6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fade">
                                      <p:cBhvr>
                                        <p:cTn id="36" dur="500"/>
                                        <p:tgtEl>
                                          <p:spTgt spid="5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fade">
                                      <p:cBhvr>
                                        <p:cTn id="39" dur="500"/>
                                        <p:tgtEl>
                                          <p:spTgt spid="4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500"/>
                                        <p:tgtEl>
                                          <p:spTgt spid="6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fade">
                                      <p:cBhvr>
                                        <p:cTn id="45" dur="500"/>
                                        <p:tgtEl>
                                          <p:spTgt spid="75"/>
                                        </p:tgtEl>
                                      </p:cBhvr>
                                    </p:animEffect>
                                  </p:childTnLst>
                                </p:cTn>
                              </p:par>
                            </p:childTnLst>
                          </p:cTn>
                        </p:par>
                        <p:par>
                          <p:cTn id="46" fill="hold">
                            <p:stCondLst>
                              <p:cond delay="1000"/>
                            </p:stCondLst>
                            <p:childTnLst>
                              <p:par>
                                <p:cTn id="47" presetID="53" presetClass="entr" presetSubtype="16" fill="hold" nodeType="afterEffect">
                                  <p:stCondLst>
                                    <p:cond delay="0"/>
                                  </p:stCondLst>
                                  <p:childTnLst>
                                    <p:set>
                                      <p:cBhvr>
                                        <p:cTn id="48" dur="1" fill="hold">
                                          <p:stCondLst>
                                            <p:cond delay="0"/>
                                          </p:stCondLst>
                                        </p:cTn>
                                        <p:tgtEl>
                                          <p:spTgt spid="91"/>
                                        </p:tgtEl>
                                        <p:attrNameLst>
                                          <p:attrName>style.visibility</p:attrName>
                                        </p:attrNameLst>
                                      </p:cBhvr>
                                      <p:to>
                                        <p:strVal val="visible"/>
                                      </p:to>
                                    </p:set>
                                    <p:anim calcmode="lin" valueType="num">
                                      <p:cBhvr>
                                        <p:cTn id="49" dur="500" fill="hold"/>
                                        <p:tgtEl>
                                          <p:spTgt spid="91"/>
                                        </p:tgtEl>
                                        <p:attrNameLst>
                                          <p:attrName>ppt_w</p:attrName>
                                        </p:attrNameLst>
                                      </p:cBhvr>
                                      <p:tavLst>
                                        <p:tav tm="0">
                                          <p:val>
                                            <p:fltVal val="0"/>
                                          </p:val>
                                        </p:tav>
                                        <p:tav tm="100000">
                                          <p:val>
                                            <p:strVal val="#ppt_w"/>
                                          </p:val>
                                        </p:tav>
                                      </p:tavLst>
                                    </p:anim>
                                    <p:anim calcmode="lin" valueType="num">
                                      <p:cBhvr>
                                        <p:cTn id="50" dur="500" fill="hold"/>
                                        <p:tgtEl>
                                          <p:spTgt spid="91"/>
                                        </p:tgtEl>
                                        <p:attrNameLst>
                                          <p:attrName>ppt_h</p:attrName>
                                        </p:attrNameLst>
                                      </p:cBhvr>
                                      <p:tavLst>
                                        <p:tav tm="0">
                                          <p:val>
                                            <p:fltVal val="0"/>
                                          </p:val>
                                        </p:tav>
                                        <p:tav tm="100000">
                                          <p:val>
                                            <p:strVal val="#ppt_h"/>
                                          </p:val>
                                        </p:tav>
                                      </p:tavLst>
                                    </p:anim>
                                    <p:animEffect transition="in" filter="fade">
                                      <p:cBhvr>
                                        <p:cTn id="51" dur="500"/>
                                        <p:tgtEl>
                                          <p:spTgt spid="91"/>
                                        </p:tgtEl>
                                      </p:cBhvr>
                                    </p:animEffect>
                                  </p:childTnLst>
                                </p:cTn>
                              </p:par>
                              <p:par>
                                <p:cTn id="52" presetID="53" presetClass="entr" presetSubtype="16" fill="hold" nodeType="with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fltVal val="0"/>
                                          </p:val>
                                        </p:tav>
                                        <p:tav tm="100000">
                                          <p:val>
                                            <p:strVal val="#ppt_w"/>
                                          </p:val>
                                        </p:tav>
                                      </p:tavLst>
                                    </p:anim>
                                    <p:anim calcmode="lin" valueType="num">
                                      <p:cBhvr>
                                        <p:cTn id="55" dur="500" fill="hold"/>
                                        <p:tgtEl>
                                          <p:spTgt spid="95"/>
                                        </p:tgtEl>
                                        <p:attrNameLst>
                                          <p:attrName>ppt_h</p:attrName>
                                        </p:attrNameLst>
                                      </p:cBhvr>
                                      <p:tavLst>
                                        <p:tav tm="0">
                                          <p:val>
                                            <p:fltVal val="0"/>
                                          </p:val>
                                        </p:tav>
                                        <p:tav tm="100000">
                                          <p:val>
                                            <p:strVal val="#ppt_h"/>
                                          </p:val>
                                        </p:tav>
                                      </p:tavLst>
                                    </p:anim>
                                    <p:animEffect transition="in" filter="fade">
                                      <p:cBhvr>
                                        <p:cTn id="56" dur="500"/>
                                        <p:tgtEl>
                                          <p:spTgt spid="95"/>
                                        </p:tgtEl>
                                      </p:cBhvr>
                                    </p:animEffect>
                                  </p:childTnLst>
                                </p:cTn>
                              </p:par>
                              <p:par>
                                <p:cTn id="57" presetID="53" presetClass="entr" presetSubtype="16" fill="hold" nodeType="withEffect">
                                  <p:stCondLst>
                                    <p:cond delay="0"/>
                                  </p:stCondLst>
                                  <p:childTnLst>
                                    <p:set>
                                      <p:cBhvr>
                                        <p:cTn id="58" dur="1" fill="hold">
                                          <p:stCondLst>
                                            <p:cond delay="0"/>
                                          </p:stCondLst>
                                        </p:cTn>
                                        <p:tgtEl>
                                          <p:spTgt spid="99"/>
                                        </p:tgtEl>
                                        <p:attrNameLst>
                                          <p:attrName>style.visibility</p:attrName>
                                        </p:attrNameLst>
                                      </p:cBhvr>
                                      <p:to>
                                        <p:strVal val="visible"/>
                                      </p:to>
                                    </p:set>
                                    <p:anim calcmode="lin" valueType="num">
                                      <p:cBhvr>
                                        <p:cTn id="59" dur="500" fill="hold"/>
                                        <p:tgtEl>
                                          <p:spTgt spid="99"/>
                                        </p:tgtEl>
                                        <p:attrNameLst>
                                          <p:attrName>ppt_w</p:attrName>
                                        </p:attrNameLst>
                                      </p:cBhvr>
                                      <p:tavLst>
                                        <p:tav tm="0">
                                          <p:val>
                                            <p:fltVal val="0"/>
                                          </p:val>
                                        </p:tav>
                                        <p:tav tm="100000">
                                          <p:val>
                                            <p:strVal val="#ppt_w"/>
                                          </p:val>
                                        </p:tav>
                                      </p:tavLst>
                                    </p:anim>
                                    <p:anim calcmode="lin" valueType="num">
                                      <p:cBhvr>
                                        <p:cTn id="60" dur="500" fill="hold"/>
                                        <p:tgtEl>
                                          <p:spTgt spid="99"/>
                                        </p:tgtEl>
                                        <p:attrNameLst>
                                          <p:attrName>ppt_h</p:attrName>
                                        </p:attrNameLst>
                                      </p:cBhvr>
                                      <p:tavLst>
                                        <p:tav tm="0">
                                          <p:val>
                                            <p:fltVal val="0"/>
                                          </p:val>
                                        </p:tav>
                                        <p:tav tm="100000">
                                          <p:val>
                                            <p:strVal val="#ppt_h"/>
                                          </p:val>
                                        </p:tav>
                                      </p:tavLst>
                                    </p:anim>
                                    <p:animEffect transition="in" filter="fade">
                                      <p:cBhvr>
                                        <p:cTn id="61" dur="500"/>
                                        <p:tgtEl>
                                          <p:spTgt spid="99"/>
                                        </p:tgtEl>
                                      </p:cBhvr>
                                    </p:animEffect>
                                  </p:childTnLst>
                                </p:cTn>
                              </p:par>
                              <p:par>
                                <p:cTn id="62" presetID="53" presetClass="entr" presetSubtype="16" fill="hold" nodeType="withEffect">
                                  <p:stCondLst>
                                    <p:cond delay="0"/>
                                  </p:stCondLst>
                                  <p:childTnLst>
                                    <p:set>
                                      <p:cBhvr>
                                        <p:cTn id="63" dur="1" fill="hold">
                                          <p:stCondLst>
                                            <p:cond delay="0"/>
                                          </p:stCondLst>
                                        </p:cTn>
                                        <p:tgtEl>
                                          <p:spTgt spid="96"/>
                                        </p:tgtEl>
                                        <p:attrNameLst>
                                          <p:attrName>style.visibility</p:attrName>
                                        </p:attrNameLst>
                                      </p:cBhvr>
                                      <p:to>
                                        <p:strVal val="visible"/>
                                      </p:to>
                                    </p:set>
                                    <p:anim calcmode="lin" valueType="num">
                                      <p:cBhvr>
                                        <p:cTn id="64" dur="500" fill="hold"/>
                                        <p:tgtEl>
                                          <p:spTgt spid="96"/>
                                        </p:tgtEl>
                                        <p:attrNameLst>
                                          <p:attrName>ppt_w</p:attrName>
                                        </p:attrNameLst>
                                      </p:cBhvr>
                                      <p:tavLst>
                                        <p:tav tm="0">
                                          <p:val>
                                            <p:fltVal val="0"/>
                                          </p:val>
                                        </p:tav>
                                        <p:tav tm="100000">
                                          <p:val>
                                            <p:strVal val="#ppt_w"/>
                                          </p:val>
                                        </p:tav>
                                      </p:tavLst>
                                    </p:anim>
                                    <p:anim calcmode="lin" valueType="num">
                                      <p:cBhvr>
                                        <p:cTn id="65" dur="500" fill="hold"/>
                                        <p:tgtEl>
                                          <p:spTgt spid="96"/>
                                        </p:tgtEl>
                                        <p:attrNameLst>
                                          <p:attrName>ppt_h</p:attrName>
                                        </p:attrNameLst>
                                      </p:cBhvr>
                                      <p:tavLst>
                                        <p:tav tm="0">
                                          <p:val>
                                            <p:fltVal val="0"/>
                                          </p:val>
                                        </p:tav>
                                        <p:tav tm="100000">
                                          <p:val>
                                            <p:strVal val="#ppt_h"/>
                                          </p:val>
                                        </p:tav>
                                      </p:tavLst>
                                    </p:anim>
                                    <p:animEffect transition="in" filter="fade">
                                      <p:cBhvr>
                                        <p:cTn id="66" dur="500"/>
                                        <p:tgtEl>
                                          <p:spTgt spid="96"/>
                                        </p:tgtEl>
                                      </p:cBhvr>
                                    </p:animEffect>
                                  </p:childTnLst>
                                </p:cTn>
                              </p:par>
                            </p:childTnLst>
                          </p:cTn>
                        </p:par>
                        <p:par>
                          <p:cTn id="67" fill="hold">
                            <p:stCondLst>
                              <p:cond delay="1500"/>
                            </p:stCondLst>
                            <p:childTnLst>
                              <p:par>
                                <p:cTn id="68" presetID="8" presetClass="emph" presetSubtype="0" fill="hold" nodeType="afterEffect">
                                  <p:stCondLst>
                                    <p:cond delay="0"/>
                                  </p:stCondLst>
                                  <p:childTnLst>
                                    <p:animRot by="21600000">
                                      <p:cBhvr>
                                        <p:cTn id="69" dur="2000" fill="hold"/>
                                        <p:tgtEl>
                                          <p:spTgt spid="52"/>
                                        </p:tgtEl>
                                        <p:attrNameLst>
                                          <p:attrName>r</p:attrName>
                                        </p:attrNameLst>
                                      </p:cBhvr>
                                    </p:animRot>
                                  </p:childTnLst>
                                </p:cTn>
                              </p:par>
                              <p:par>
                                <p:cTn id="70" presetID="8" presetClass="emph" presetSubtype="0" fill="hold" nodeType="withEffect">
                                  <p:stCondLst>
                                    <p:cond delay="0"/>
                                  </p:stCondLst>
                                  <p:childTnLst>
                                    <p:animRot by="21600000">
                                      <p:cBhvr>
                                        <p:cTn id="71" dur="2000" fill="hold"/>
                                        <p:tgtEl>
                                          <p:spTgt spid="47"/>
                                        </p:tgtEl>
                                        <p:attrNameLst>
                                          <p:attrName>r</p:attrName>
                                        </p:attrNameLst>
                                      </p:cBhvr>
                                    </p:animRot>
                                  </p:childTnLst>
                                </p:cTn>
                              </p:par>
                              <p:par>
                                <p:cTn id="72" presetID="8" presetClass="emph" presetSubtype="0" fill="hold" nodeType="withEffect">
                                  <p:stCondLst>
                                    <p:cond delay="0"/>
                                  </p:stCondLst>
                                  <p:childTnLst>
                                    <p:animRot by="21600000">
                                      <p:cBhvr>
                                        <p:cTn id="73" dur="2000" fill="hold"/>
                                        <p:tgtEl>
                                          <p:spTgt spid="62"/>
                                        </p:tgtEl>
                                        <p:attrNameLst>
                                          <p:attrName>r</p:attrName>
                                        </p:attrNameLst>
                                      </p:cBhvr>
                                    </p:animRot>
                                  </p:childTnLst>
                                </p:cTn>
                              </p:par>
                              <p:par>
                                <p:cTn id="74" presetID="8" presetClass="emph" presetSubtype="0" fill="hold" nodeType="withEffect">
                                  <p:stCondLst>
                                    <p:cond delay="0"/>
                                  </p:stCondLst>
                                  <p:childTnLst>
                                    <p:animRot by="21600000">
                                      <p:cBhvr>
                                        <p:cTn id="75" dur="2000" fill="hold"/>
                                        <p:tgtEl>
                                          <p:spTgt spid="69"/>
                                        </p:tgtEl>
                                        <p:attrNameLst>
                                          <p:attrName>r</p:attrName>
                                        </p:attrNameLst>
                                      </p:cBhvr>
                                    </p:animRot>
                                  </p:childTnLst>
                                </p:cTn>
                              </p:par>
                            </p:childTnLst>
                          </p:cTn>
                        </p:par>
                        <p:par>
                          <p:cTn id="76" fill="hold">
                            <p:stCondLst>
                              <p:cond delay="3500"/>
                            </p:stCondLst>
                            <p:childTnLst>
                              <p:par>
                                <p:cTn id="77" presetID="22" presetClass="entr" presetSubtype="2"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wipe(right)">
                                      <p:cBhvr>
                                        <p:cTn id="79" dur="500"/>
                                        <p:tgtEl>
                                          <p:spTgt spid="76"/>
                                        </p:tgtEl>
                                      </p:cBhvr>
                                    </p:animEffect>
                                  </p:childTnLst>
                                </p:cTn>
                              </p:par>
                            </p:childTnLst>
                          </p:cTn>
                        </p:par>
                        <p:par>
                          <p:cTn id="80" fill="hold">
                            <p:stCondLst>
                              <p:cond delay="4000"/>
                            </p:stCondLst>
                            <p:childTnLst>
                              <p:par>
                                <p:cTn id="81" presetID="22" presetClass="entr" presetSubtype="2" fill="hold" nodeType="afterEffect">
                                  <p:stCondLst>
                                    <p:cond delay="0"/>
                                  </p:stCondLst>
                                  <p:childTnLst>
                                    <p:set>
                                      <p:cBhvr>
                                        <p:cTn id="82" dur="1" fill="hold">
                                          <p:stCondLst>
                                            <p:cond delay="0"/>
                                          </p:stCondLst>
                                        </p:cTn>
                                        <p:tgtEl>
                                          <p:spTgt spid="77"/>
                                        </p:tgtEl>
                                        <p:attrNameLst>
                                          <p:attrName>style.visibility</p:attrName>
                                        </p:attrNameLst>
                                      </p:cBhvr>
                                      <p:to>
                                        <p:strVal val="visible"/>
                                      </p:to>
                                    </p:set>
                                    <p:animEffect transition="in" filter="wipe(right)">
                                      <p:cBhvr>
                                        <p:cTn id="83" dur="500"/>
                                        <p:tgtEl>
                                          <p:spTgt spid="77"/>
                                        </p:tgtEl>
                                      </p:cBhvr>
                                    </p:animEffect>
                                  </p:childTnLst>
                                </p:cTn>
                              </p:par>
                            </p:childTnLst>
                          </p:cTn>
                        </p:par>
                        <p:par>
                          <p:cTn id="84" fill="hold">
                            <p:stCondLst>
                              <p:cond delay="4500"/>
                            </p:stCondLst>
                            <p:childTnLst>
                              <p:par>
                                <p:cTn id="85" presetID="10" presetClass="entr" presetSubtype="0" fill="hold" grpId="0" nodeType="afterEffect">
                                  <p:stCondLst>
                                    <p:cond delay="0"/>
                                  </p:stCondLst>
                                  <p:childTnLst>
                                    <p:set>
                                      <p:cBhvr>
                                        <p:cTn id="86" dur="1" fill="hold">
                                          <p:stCondLst>
                                            <p:cond delay="0"/>
                                          </p:stCondLst>
                                        </p:cTn>
                                        <p:tgtEl>
                                          <p:spTgt spid="82"/>
                                        </p:tgtEl>
                                        <p:attrNameLst>
                                          <p:attrName>style.visibility</p:attrName>
                                        </p:attrNameLst>
                                      </p:cBhvr>
                                      <p:to>
                                        <p:strVal val="visible"/>
                                      </p:to>
                                    </p:set>
                                    <p:animEffect transition="in" filter="fade">
                                      <p:cBhvr>
                                        <p:cTn id="87" dur="500"/>
                                        <p:tgtEl>
                                          <p:spTgt spid="82"/>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83"/>
                                        </p:tgtEl>
                                        <p:attrNameLst>
                                          <p:attrName>style.visibility</p:attrName>
                                        </p:attrNameLst>
                                      </p:cBhvr>
                                      <p:to>
                                        <p:strVal val="visible"/>
                                      </p:to>
                                    </p:set>
                                    <p:animEffect transition="in" filter="fade">
                                      <p:cBhvr>
                                        <p:cTn id="90" dur="500"/>
                                        <p:tgtEl>
                                          <p:spTgt spid="83"/>
                                        </p:tgtEl>
                                      </p:cBhvr>
                                    </p:animEffect>
                                  </p:childTnLst>
                                </p:cTn>
                              </p:par>
                            </p:childTnLst>
                          </p:cTn>
                        </p:par>
                        <p:par>
                          <p:cTn id="91" fill="hold">
                            <p:stCondLst>
                              <p:cond delay="5000"/>
                            </p:stCondLst>
                            <p:childTnLst>
                              <p:par>
                                <p:cTn id="92" presetID="22" presetClass="entr" presetSubtype="8" fill="hold" nodeType="afterEffect">
                                  <p:stCondLst>
                                    <p:cond delay="0"/>
                                  </p:stCondLst>
                                  <p:childTnLst>
                                    <p:set>
                                      <p:cBhvr>
                                        <p:cTn id="93" dur="1" fill="hold">
                                          <p:stCondLst>
                                            <p:cond delay="0"/>
                                          </p:stCondLst>
                                        </p:cTn>
                                        <p:tgtEl>
                                          <p:spTgt spid="80"/>
                                        </p:tgtEl>
                                        <p:attrNameLst>
                                          <p:attrName>style.visibility</p:attrName>
                                        </p:attrNameLst>
                                      </p:cBhvr>
                                      <p:to>
                                        <p:strVal val="visible"/>
                                      </p:to>
                                    </p:set>
                                    <p:animEffect transition="in" filter="wipe(left)">
                                      <p:cBhvr>
                                        <p:cTn id="94" dur="500"/>
                                        <p:tgtEl>
                                          <p:spTgt spid="80"/>
                                        </p:tgtEl>
                                      </p:cBhvr>
                                    </p:animEffect>
                                  </p:childTnLst>
                                </p:cTn>
                              </p:par>
                            </p:childTnLst>
                          </p:cTn>
                        </p:par>
                        <p:par>
                          <p:cTn id="95" fill="hold">
                            <p:stCondLst>
                              <p:cond delay="5500"/>
                            </p:stCondLst>
                            <p:childTnLst>
                              <p:par>
                                <p:cTn id="96" presetID="22" presetClass="entr" presetSubtype="8" fill="hold"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6000"/>
                            </p:stCondLst>
                            <p:childTnLst>
                              <p:par>
                                <p:cTn id="100" presetID="10" presetClass="entr" presetSubtype="0" fill="hold" grpId="0" nodeType="afterEffect">
                                  <p:stCondLst>
                                    <p:cond delay="0"/>
                                  </p:stCondLst>
                                  <p:childTnLst>
                                    <p:set>
                                      <p:cBhvr>
                                        <p:cTn id="101" dur="1" fill="hold">
                                          <p:stCondLst>
                                            <p:cond delay="0"/>
                                          </p:stCondLst>
                                        </p:cTn>
                                        <p:tgtEl>
                                          <p:spTgt spid="85"/>
                                        </p:tgtEl>
                                        <p:attrNameLst>
                                          <p:attrName>style.visibility</p:attrName>
                                        </p:attrNameLst>
                                      </p:cBhvr>
                                      <p:to>
                                        <p:strVal val="visible"/>
                                      </p:to>
                                    </p:set>
                                    <p:animEffect transition="in" filter="fade">
                                      <p:cBhvr>
                                        <p:cTn id="102" dur="500"/>
                                        <p:tgtEl>
                                          <p:spTgt spid="85"/>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88"/>
                                        </p:tgtEl>
                                        <p:attrNameLst>
                                          <p:attrName>style.visibility</p:attrName>
                                        </p:attrNameLst>
                                      </p:cBhvr>
                                      <p:to>
                                        <p:strVal val="visible"/>
                                      </p:to>
                                    </p:set>
                                    <p:animEffect transition="in" filter="fade">
                                      <p:cBhvr>
                                        <p:cTn id="105" dur="500"/>
                                        <p:tgtEl>
                                          <p:spTgt spid="88"/>
                                        </p:tgtEl>
                                      </p:cBhvr>
                                    </p:animEffect>
                                  </p:childTnLst>
                                </p:cTn>
                              </p:par>
                            </p:childTnLst>
                          </p:cTn>
                        </p:par>
                        <p:par>
                          <p:cTn id="106" fill="hold">
                            <p:stCondLst>
                              <p:cond delay="6500"/>
                            </p:stCondLst>
                            <p:childTnLst>
                              <p:par>
                                <p:cTn id="107" presetID="22" presetClass="entr" presetSubtype="2" fill="hold" nodeType="after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wipe(right)">
                                      <p:cBhvr>
                                        <p:cTn id="109" dur="500"/>
                                        <p:tgtEl>
                                          <p:spTgt spid="78"/>
                                        </p:tgtEl>
                                      </p:cBhvr>
                                    </p:animEffect>
                                  </p:childTnLst>
                                </p:cTn>
                              </p:par>
                            </p:childTnLst>
                          </p:cTn>
                        </p:par>
                        <p:par>
                          <p:cTn id="110" fill="hold">
                            <p:stCondLst>
                              <p:cond delay="7000"/>
                            </p:stCondLst>
                            <p:childTnLst>
                              <p:par>
                                <p:cTn id="111" presetID="22" presetClass="entr" presetSubtype="2" fill="hold" nodeType="afterEffect">
                                  <p:stCondLst>
                                    <p:cond delay="0"/>
                                  </p:stCondLst>
                                  <p:childTnLst>
                                    <p:set>
                                      <p:cBhvr>
                                        <p:cTn id="112" dur="1" fill="hold">
                                          <p:stCondLst>
                                            <p:cond delay="0"/>
                                          </p:stCondLst>
                                        </p:cTn>
                                        <p:tgtEl>
                                          <p:spTgt spid="79"/>
                                        </p:tgtEl>
                                        <p:attrNameLst>
                                          <p:attrName>style.visibility</p:attrName>
                                        </p:attrNameLst>
                                      </p:cBhvr>
                                      <p:to>
                                        <p:strVal val="visible"/>
                                      </p:to>
                                    </p:set>
                                    <p:animEffect transition="in" filter="wipe(right)">
                                      <p:cBhvr>
                                        <p:cTn id="113" dur="500"/>
                                        <p:tgtEl>
                                          <p:spTgt spid="79"/>
                                        </p:tgtEl>
                                      </p:cBhvr>
                                    </p:animEffect>
                                  </p:childTnLst>
                                </p:cTn>
                              </p:par>
                            </p:childTnLst>
                          </p:cTn>
                        </p:par>
                        <p:par>
                          <p:cTn id="114" fill="hold">
                            <p:stCondLst>
                              <p:cond delay="7500"/>
                            </p:stCondLst>
                            <p:childTnLst>
                              <p:par>
                                <p:cTn id="115" presetID="10" presetClass="entr" presetSubtype="0" fill="hold" grpId="0" nodeType="afterEffect">
                                  <p:stCondLst>
                                    <p:cond delay="0"/>
                                  </p:stCondLst>
                                  <p:childTnLst>
                                    <p:set>
                                      <p:cBhvr>
                                        <p:cTn id="116" dur="1" fill="hold">
                                          <p:stCondLst>
                                            <p:cond delay="0"/>
                                          </p:stCondLst>
                                        </p:cTn>
                                        <p:tgtEl>
                                          <p:spTgt spid="84"/>
                                        </p:tgtEl>
                                        <p:attrNameLst>
                                          <p:attrName>style.visibility</p:attrName>
                                        </p:attrNameLst>
                                      </p:cBhvr>
                                      <p:to>
                                        <p:strVal val="visible"/>
                                      </p:to>
                                    </p:set>
                                    <p:animEffect transition="in" filter="fade">
                                      <p:cBhvr>
                                        <p:cTn id="117" dur="500"/>
                                        <p:tgtEl>
                                          <p:spTgt spid="84"/>
                                        </p:tgtEl>
                                      </p:cBhvr>
                                    </p:animEffect>
                                  </p:childTnLst>
                                </p:cTn>
                              </p:par>
                            </p:childTnLst>
                          </p:cTn>
                        </p:par>
                        <p:par>
                          <p:cTn id="118" fill="hold">
                            <p:stCondLst>
                              <p:cond delay="8000"/>
                            </p:stCondLst>
                            <p:childTnLst>
                              <p:par>
                                <p:cTn id="119" presetID="22" presetClass="entr" presetSubtype="8" fill="hold" nodeType="after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wipe(left)">
                                      <p:cBhvr>
                                        <p:cTn id="121" dur="500"/>
                                        <p:tgtEl>
                                          <p:spTgt spid="89"/>
                                        </p:tgtEl>
                                      </p:cBhvr>
                                    </p:animEffect>
                                  </p:childTnLst>
                                </p:cTn>
                              </p:par>
                            </p:childTnLst>
                          </p:cTn>
                        </p:par>
                        <p:par>
                          <p:cTn id="122" fill="hold">
                            <p:stCondLst>
                              <p:cond delay="8500"/>
                            </p:stCondLst>
                            <p:childTnLst>
                              <p:par>
                                <p:cTn id="123" presetID="22" presetClass="entr" presetSubtype="8" fill="hold" nodeType="afterEffect">
                                  <p:stCondLst>
                                    <p:cond delay="0"/>
                                  </p:stCondLst>
                                  <p:childTnLst>
                                    <p:set>
                                      <p:cBhvr>
                                        <p:cTn id="124" dur="1" fill="hold">
                                          <p:stCondLst>
                                            <p:cond delay="0"/>
                                          </p:stCondLst>
                                        </p:cTn>
                                        <p:tgtEl>
                                          <p:spTgt spid="90"/>
                                        </p:tgtEl>
                                        <p:attrNameLst>
                                          <p:attrName>style.visibility</p:attrName>
                                        </p:attrNameLst>
                                      </p:cBhvr>
                                      <p:to>
                                        <p:strVal val="visible"/>
                                      </p:to>
                                    </p:set>
                                    <p:animEffect transition="in" filter="wipe(left)">
                                      <p:cBhvr>
                                        <p:cTn id="125" dur="500"/>
                                        <p:tgtEl>
                                          <p:spTgt spid="90"/>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42"/>
                                        </p:tgtEl>
                                        <p:attrNameLst>
                                          <p:attrName>style.visibility</p:attrName>
                                        </p:attrNameLst>
                                      </p:cBhvr>
                                      <p:to>
                                        <p:strVal val="visible"/>
                                      </p:to>
                                    </p:set>
                                    <p:animEffect transition="in" filter="fade">
                                      <p:cBhvr>
                                        <p:cTn id="128" dur="500"/>
                                        <p:tgtEl>
                                          <p:spTgt spid="42"/>
                                        </p:tgtEl>
                                      </p:cBhvr>
                                    </p:animEffect>
                                  </p:childTnLst>
                                </p:cTn>
                              </p:par>
                            </p:childTnLst>
                          </p:cTn>
                        </p:par>
                        <p:par>
                          <p:cTn id="129" fill="hold">
                            <p:stCondLst>
                              <p:cond delay="9000"/>
                            </p:stCondLst>
                            <p:childTnLst>
                              <p:par>
                                <p:cTn id="130" presetID="10" presetClass="entr" presetSubtype="0" fill="hold" grpId="0" nodeType="afterEffect">
                                  <p:stCondLst>
                                    <p:cond delay="0"/>
                                  </p:stCondLst>
                                  <p:childTnLst>
                                    <p:set>
                                      <p:cBhvr>
                                        <p:cTn id="131" dur="1" fill="hold">
                                          <p:stCondLst>
                                            <p:cond delay="0"/>
                                          </p:stCondLst>
                                        </p:cTn>
                                        <p:tgtEl>
                                          <p:spTgt spid="86"/>
                                        </p:tgtEl>
                                        <p:attrNameLst>
                                          <p:attrName>style.visibility</p:attrName>
                                        </p:attrNameLst>
                                      </p:cBhvr>
                                      <p:to>
                                        <p:strVal val="visible"/>
                                      </p:to>
                                    </p:set>
                                    <p:animEffect transition="in" filter="fade">
                                      <p:cBhvr>
                                        <p:cTn id="132" dur="500"/>
                                        <p:tgtEl>
                                          <p:spTgt spid="86"/>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44"/>
                                        </p:tgtEl>
                                        <p:attrNameLst>
                                          <p:attrName>style.visibility</p:attrName>
                                        </p:attrNameLst>
                                      </p:cBhvr>
                                      <p:to>
                                        <p:strVal val="visible"/>
                                      </p:to>
                                    </p:set>
                                    <p:animEffect transition="in" filter="fade">
                                      <p:cBhvr>
                                        <p:cTn id="13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9" grpId="0" animBg="1"/>
      <p:bldP spid="56" grpId="0" animBg="1"/>
      <p:bldP spid="64" grpId="0" animBg="1"/>
      <p:bldP spid="75" grpId="0" animBg="1"/>
      <p:bldP spid="82" grpId="0"/>
      <p:bldP spid="83" grpId="0"/>
      <p:bldP spid="84" grpId="0"/>
      <p:bldP spid="85" grpId="0"/>
      <p:bldP spid="86" grpId="0"/>
      <p:bldP spid="88"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12"/>
          <p:cNvPicPr>
            <a:picLocks noChangeAspect="1" noChangeArrowheads="1"/>
          </p:cNvPicPr>
          <p:nvPr/>
        </p:nvPicPr>
        <p:blipFill>
          <a:blip r:embed="rId2" cstate="print"/>
          <a:srcRect/>
          <a:stretch>
            <a:fillRect/>
          </a:stretch>
        </p:blipFill>
        <p:spPr bwMode="auto">
          <a:xfrm>
            <a:off x="739775" y="771525"/>
            <a:ext cx="523875" cy="193675"/>
          </a:xfrm>
          <a:prstGeom prst="rect">
            <a:avLst/>
          </a:prstGeom>
          <a:noFill/>
          <a:ln w="9525">
            <a:noFill/>
            <a:miter lim="800000"/>
            <a:headEnd/>
            <a:tailEnd/>
          </a:ln>
        </p:spPr>
      </p:pic>
      <p:graphicFrame>
        <p:nvGraphicFramePr>
          <p:cNvPr id="19" name="Group 57"/>
          <p:cNvGraphicFramePr>
            <a:graphicFrameLocks noGrp="1"/>
          </p:cNvGraphicFramePr>
          <p:nvPr/>
        </p:nvGraphicFramePr>
        <p:xfrm>
          <a:off x="2500313" y="411163"/>
          <a:ext cx="6175375" cy="4572000"/>
        </p:xfrm>
        <a:graphic>
          <a:graphicData uri="http://schemas.openxmlformats.org/drawingml/2006/table">
            <a:tbl>
              <a:tblPr/>
              <a:tblGrid>
                <a:gridCol w="6175375"/>
              </a:tblGrid>
              <a:tr h="4536504">
                <a:tc>
                  <a:txBody>
                    <a:bodyPr/>
                    <a:lstStyle/>
                    <a:p>
                      <a:pPr algn="just">
                        <a:lnSpc>
                          <a:spcPts val="2000"/>
                        </a:lnSpc>
                      </a:pPr>
                      <a:r>
                        <a:rPr lang="en-US" altLang="zh-CN" sz="1100" kern="1200" baseline="0" dirty="0" smtClean="0">
                          <a:solidFill>
                            <a:schemeClr val="tx1"/>
                          </a:solidFill>
                          <a:latin typeface="微软雅黑" pitchFamily="34" charset="-122"/>
                          <a:ea typeface="微软雅黑" pitchFamily="34" charset="-122"/>
                          <a:cs typeface="+mn-cs"/>
                        </a:rPr>
                        <a:t>   </a:t>
                      </a:r>
                      <a:r>
                        <a:rPr lang="en-US" altLang="zh-CN" sz="1100" b="1" kern="1200" baseline="0" dirty="0" smtClean="0">
                          <a:solidFill>
                            <a:schemeClr val="tx1"/>
                          </a:solidFill>
                          <a:latin typeface="微软雅黑" pitchFamily="34" charset="-122"/>
                          <a:ea typeface="微软雅黑" pitchFamily="34" charset="-122"/>
                          <a:cs typeface="+mn-cs"/>
                        </a:rPr>
                        <a:t>    </a:t>
                      </a:r>
                      <a:r>
                        <a:rPr lang="zh-CN" altLang="zh-CN" sz="1100" b="1" kern="1200" dirty="0" smtClean="0">
                          <a:solidFill>
                            <a:schemeClr val="tx1"/>
                          </a:solidFill>
                          <a:latin typeface="微软雅黑" pitchFamily="34" charset="-122"/>
                          <a:ea typeface="微软雅黑" pitchFamily="34" charset="-122"/>
                          <a:cs typeface="+mn-cs"/>
                        </a:rPr>
                        <a:t>中汇税务师事务所</a:t>
                      </a:r>
                      <a:r>
                        <a:rPr lang="zh-CN" altLang="en-US" sz="1100" b="1" kern="1200" dirty="0" smtClean="0">
                          <a:solidFill>
                            <a:schemeClr val="tx1"/>
                          </a:solidFill>
                          <a:latin typeface="微软雅黑" pitchFamily="34" charset="-122"/>
                          <a:ea typeface="微软雅黑" pitchFamily="34" charset="-122"/>
                          <a:cs typeface="+mn-cs"/>
                        </a:rPr>
                        <a:t>总经理</a:t>
                      </a:r>
                      <a:r>
                        <a:rPr lang="zh-CN" altLang="zh-CN" sz="1100" b="1" kern="1200" dirty="0" smtClean="0">
                          <a:solidFill>
                            <a:schemeClr val="tx1"/>
                          </a:solidFill>
                          <a:latin typeface="微软雅黑" pitchFamily="34" charset="-122"/>
                          <a:ea typeface="微软雅黑" pitchFamily="34" charset="-122"/>
                          <a:cs typeface="+mn-cs"/>
                        </a:rPr>
                        <a:t>、</a:t>
                      </a:r>
                      <a:r>
                        <a:rPr lang="zh-CN" altLang="en-US" sz="1100" b="1" kern="1200" dirty="0" smtClean="0">
                          <a:solidFill>
                            <a:schemeClr val="tx1"/>
                          </a:solidFill>
                          <a:latin typeface="微软雅黑" pitchFamily="34" charset="-122"/>
                          <a:ea typeface="微软雅黑" pitchFamily="34" charset="-122"/>
                          <a:cs typeface="+mn-cs"/>
                        </a:rPr>
                        <a:t>董事，</a:t>
                      </a:r>
                      <a:r>
                        <a:rPr lang="zh-CN" altLang="zh-CN" sz="1100" b="1" kern="1200" dirty="0" smtClean="0">
                          <a:solidFill>
                            <a:schemeClr val="tx1"/>
                          </a:solidFill>
                          <a:latin typeface="微软雅黑" pitchFamily="34" charset="-122"/>
                          <a:ea typeface="微软雅黑" pitchFamily="34" charset="-122"/>
                          <a:cs typeface="+mn-cs"/>
                        </a:rPr>
                        <a:t>中国注册税务师协会理事</a:t>
                      </a:r>
                      <a:r>
                        <a:rPr lang="zh-CN" altLang="en-US" sz="1100" b="1" kern="1200" dirty="0" smtClean="0">
                          <a:solidFill>
                            <a:schemeClr val="tx1"/>
                          </a:solidFill>
                          <a:latin typeface="微软雅黑" pitchFamily="34" charset="-122"/>
                          <a:ea typeface="微软雅黑" pitchFamily="34" charset="-122"/>
                          <a:cs typeface="+mn-cs"/>
                        </a:rPr>
                        <a:t>和奖惩委员会委员，江苏省</a:t>
                      </a:r>
                      <a:r>
                        <a:rPr lang="zh-CN" altLang="zh-CN" sz="1100" b="1" kern="1200" dirty="0" smtClean="0">
                          <a:solidFill>
                            <a:schemeClr val="tx1"/>
                          </a:solidFill>
                          <a:latin typeface="微软雅黑" pitchFamily="34" charset="-122"/>
                          <a:ea typeface="微软雅黑" pitchFamily="34" charset="-122"/>
                          <a:cs typeface="+mn-cs"/>
                        </a:rPr>
                        <a:t>注册税务师协会</a:t>
                      </a:r>
                      <a:r>
                        <a:rPr lang="zh-CN" altLang="en-US" sz="1100" b="1" kern="1200" dirty="0" smtClean="0">
                          <a:solidFill>
                            <a:schemeClr val="tx1"/>
                          </a:solidFill>
                          <a:latin typeface="微软雅黑" pitchFamily="34" charset="-122"/>
                          <a:ea typeface="微软雅黑" pitchFamily="34" charset="-122"/>
                          <a:cs typeface="+mn-cs"/>
                        </a:rPr>
                        <a:t>教育培训委员会副主任委员，</a:t>
                      </a:r>
                      <a:r>
                        <a:rPr lang="zh-CN" altLang="zh-CN" sz="1100" b="1" kern="1200" dirty="0" smtClean="0">
                          <a:solidFill>
                            <a:schemeClr val="tx1"/>
                          </a:solidFill>
                          <a:latin typeface="微软雅黑" pitchFamily="34" charset="-122"/>
                          <a:ea typeface="微软雅黑" pitchFamily="34" charset="-122"/>
                          <a:cs typeface="+mn-cs"/>
                        </a:rPr>
                        <a:t>中国注册税务师（特级注册税务师）</a:t>
                      </a:r>
                      <a:r>
                        <a:rPr lang="zh-CN" altLang="en-US" sz="1100" b="1" kern="1200" dirty="0" smtClean="0">
                          <a:solidFill>
                            <a:schemeClr val="tx1"/>
                          </a:solidFill>
                          <a:latin typeface="微软雅黑" pitchFamily="34" charset="-122"/>
                          <a:ea typeface="微软雅黑" pitchFamily="34" charset="-122"/>
                          <a:cs typeface="+mn-cs"/>
                        </a:rPr>
                        <a:t>，</a:t>
                      </a:r>
                      <a:r>
                        <a:rPr lang="zh-CN" altLang="zh-CN" sz="1100" b="1" kern="1200" dirty="0" smtClean="0">
                          <a:solidFill>
                            <a:schemeClr val="tx1"/>
                          </a:solidFill>
                          <a:latin typeface="微软雅黑" pitchFamily="34" charset="-122"/>
                          <a:ea typeface="微软雅黑" pitchFamily="34" charset="-122"/>
                          <a:cs typeface="+mn-cs"/>
                        </a:rPr>
                        <a:t>江苏省优秀注册税务师</a:t>
                      </a:r>
                      <a:r>
                        <a:rPr lang="zh-CN" altLang="en-US" sz="1100" b="1" kern="1200" dirty="0" smtClean="0">
                          <a:solidFill>
                            <a:schemeClr val="tx1"/>
                          </a:solidFill>
                          <a:latin typeface="微软雅黑" pitchFamily="34" charset="-122"/>
                          <a:ea typeface="微软雅黑" pitchFamily="34" charset="-122"/>
                          <a:cs typeface="+mn-cs"/>
                        </a:rPr>
                        <a:t>，</a:t>
                      </a:r>
                      <a:r>
                        <a:rPr lang="zh-CN" altLang="zh-CN" sz="1100" b="1" kern="1200" dirty="0" smtClean="0">
                          <a:solidFill>
                            <a:schemeClr val="tx1"/>
                          </a:solidFill>
                          <a:latin typeface="微软雅黑" pitchFamily="34" charset="-122"/>
                          <a:ea typeface="微软雅黑" pitchFamily="34" charset="-122"/>
                          <a:cs typeface="+mn-cs"/>
                        </a:rPr>
                        <a:t>高级经济师</a:t>
                      </a:r>
                      <a:r>
                        <a:rPr lang="zh-CN" altLang="en-US" sz="1100" b="1" kern="1200" dirty="0" smtClean="0">
                          <a:solidFill>
                            <a:schemeClr val="tx1"/>
                          </a:solidFill>
                          <a:latin typeface="微软雅黑" pitchFamily="34" charset="-122"/>
                          <a:ea typeface="微软雅黑" pitchFamily="34" charset="-122"/>
                          <a:cs typeface="+mn-cs"/>
                        </a:rPr>
                        <a:t>，</a:t>
                      </a:r>
                      <a:r>
                        <a:rPr lang="zh-CN" altLang="zh-CN" sz="1100" b="1" kern="1200" dirty="0" smtClean="0">
                          <a:solidFill>
                            <a:schemeClr val="tx1"/>
                          </a:solidFill>
                          <a:latin typeface="微软雅黑" pitchFamily="34" charset="-122"/>
                          <a:ea typeface="微软雅黑" pitchFamily="34" charset="-122"/>
                          <a:cs typeface="+mn-cs"/>
                        </a:rPr>
                        <a:t>博士研究生</a:t>
                      </a:r>
                      <a:r>
                        <a:rPr lang="zh-CN" altLang="en-US" sz="1100" b="1" kern="1200" dirty="0" smtClean="0">
                          <a:solidFill>
                            <a:schemeClr val="tx1"/>
                          </a:solidFill>
                          <a:latin typeface="微软雅黑" pitchFamily="34" charset="-122"/>
                          <a:ea typeface="微软雅黑" pitchFamily="34" charset="-122"/>
                          <a:cs typeface="+mn-cs"/>
                        </a:rPr>
                        <a:t>，南京财经大学税务专业兼职教授，南京师范大学会计学硕士兼职导师</a:t>
                      </a:r>
                      <a:r>
                        <a:rPr lang="zh-CN" altLang="zh-CN" sz="1100" b="1" kern="1200" dirty="0" smtClean="0">
                          <a:solidFill>
                            <a:schemeClr val="tx1"/>
                          </a:solidFill>
                          <a:latin typeface="微软雅黑" pitchFamily="34" charset="-122"/>
                          <a:ea typeface="微软雅黑" pitchFamily="34" charset="-122"/>
                          <a:cs typeface="+mn-cs"/>
                        </a:rPr>
                        <a:t>。</a:t>
                      </a:r>
                    </a:p>
                    <a:p>
                      <a:pPr algn="just">
                        <a:lnSpc>
                          <a:spcPts val="2000"/>
                        </a:lnSpc>
                      </a:pPr>
                      <a:r>
                        <a:rPr lang="en-US" altLang="zh-CN" sz="1100" b="1" kern="1200" baseline="0" dirty="0" smtClean="0">
                          <a:solidFill>
                            <a:schemeClr val="tx1"/>
                          </a:solidFill>
                          <a:latin typeface="微软雅黑" pitchFamily="34" charset="-122"/>
                          <a:ea typeface="微软雅黑" pitchFamily="34" charset="-122"/>
                          <a:cs typeface="+mn-cs"/>
                        </a:rPr>
                        <a:t>       </a:t>
                      </a:r>
                      <a:r>
                        <a:rPr lang="en-US" altLang="zh-CN" sz="1100" b="1" kern="1200" dirty="0" smtClean="0">
                          <a:solidFill>
                            <a:schemeClr val="tx1"/>
                          </a:solidFill>
                          <a:latin typeface="微软雅黑" pitchFamily="34" charset="-122"/>
                          <a:ea typeface="微软雅黑" pitchFamily="34" charset="-122"/>
                          <a:cs typeface="+mn-cs"/>
                        </a:rPr>
                        <a:t>1997</a:t>
                      </a:r>
                      <a:r>
                        <a:rPr lang="zh-CN" altLang="en-US" sz="1100" b="1" kern="1200" dirty="0" smtClean="0">
                          <a:solidFill>
                            <a:schemeClr val="tx1"/>
                          </a:solidFill>
                          <a:latin typeface="微软雅黑" pitchFamily="34" charset="-122"/>
                          <a:ea typeface="微软雅黑" pitchFamily="34" charset="-122"/>
                          <a:cs typeface="+mn-cs"/>
                        </a:rPr>
                        <a:t>年起</a:t>
                      </a:r>
                      <a:r>
                        <a:rPr lang="zh-CN" altLang="zh-CN" sz="1100" b="1" kern="1200" dirty="0" smtClean="0">
                          <a:solidFill>
                            <a:schemeClr val="tx1"/>
                          </a:solidFill>
                          <a:latin typeface="微软雅黑" pitchFamily="34" charset="-122"/>
                          <a:ea typeface="微软雅黑" pitchFamily="34" charset="-122"/>
                          <a:cs typeface="+mn-cs"/>
                        </a:rPr>
                        <a:t>在南京市国家税务局从事过税政、征管类业务工作，熟悉各级税务机关业务运作流程，税收工作实践经验丰富。自</a:t>
                      </a:r>
                      <a:r>
                        <a:rPr lang="en-US" altLang="zh-CN" sz="1100" b="1" kern="1200" dirty="0" smtClean="0">
                          <a:solidFill>
                            <a:schemeClr val="tx1"/>
                          </a:solidFill>
                          <a:latin typeface="微软雅黑" pitchFamily="34" charset="-122"/>
                          <a:ea typeface="微软雅黑" pitchFamily="34" charset="-122"/>
                          <a:cs typeface="+mn-cs"/>
                        </a:rPr>
                        <a:t>2000</a:t>
                      </a:r>
                      <a:r>
                        <a:rPr lang="zh-CN" altLang="zh-CN" sz="1100" b="1" kern="1200" dirty="0" smtClean="0">
                          <a:solidFill>
                            <a:schemeClr val="tx1"/>
                          </a:solidFill>
                          <a:latin typeface="微软雅黑" pitchFamily="34" charset="-122"/>
                          <a:ea typeface="微软雅黑" pitchFamily="34" charset="-122"/>
                          <a:cs typeface="+mn-cs"/>
                        </a:rPr>
                        <a:t>年开始税务服务的职业生涯，业务全面、思维开阔，沟通能力强。与政府部门、行业协会及境内外专业研究机构和组织保持良好的关系，在充分了解地方、</a:t>
                      </a:r>
                      <a:r>
                        <a:rPr lang="zh-CN" altLang="en-US" sz="1100" b="1" kern="1200" dirty="0" smtClean="0">
                          <a:solidFill>
                            <a:schemeClr val="tx1"/>
                          </a:solidFill>
                          <a:latin typeface="微软雅黑" pitchFamily="34" charset="-122"/>
                          <a:ea typeface="微软雅黑" pitchFamily="34" charset="-122"/>
                          <a:cs typeface="+mn-cs"/>
                        </a:rPr>
                        <a:t>中国</a:t>
                      </a:r>
                      <a:r>
                        <a:rPr lang="zh-CN" altLang="zh-CN" sz="1100" b="1" kern="1200" dirty="0" smtClean="0">
                          <a:solidFill>
                            <a:schemeClr val="tx1"/>
                          </a:solidFill>
                          <a:latin typeface="微软雅黑" pitchFamily="34" charset="-122"/>
                          <a:ea typeface="微软雅黑" pitchFamily="34" charset="-122"/>
                          <a:cs typeface="+mn-cs"/>
                        </a:rPr>
                        <a:t>和</a:t>
                      </a:r>
                      <a:r>
                        <a:rPr lang="zh-CN" altLang="en-US" sz="1100" b="1" kern="1200" dirty="0" smtClean="0">
                          <a:solidFill>
                            <a:schemeClr val="tx1"/>
                          </a:solidFill>
                          <a:latin typeface="微软雅黑" pitchFamily="34" charset="-122"/>
                          <a:ea typeface="微软雅黑" pitchFamily="34" charset="-122"/>
                          <a:cs typeface="+mn-cs"/>
                        </a:rPr>
                        <a:t>主要国家和地区</a:t>
                      </a:r>
                      <a:r>
                        <a:rPr lang="zh-CN" altLang="zh-CN" sz="1100" b="1" kern="1200" dirty="0" smtClean="0">
                          <a:solidFill>
                            <a:schemeClr val="tx1"/>
                          </a:solidFill>
                          <a:latin typeface="微软雅黑" pitchFamily="34" charset="-122"/>
                          <a:ea typeface="微软雅黑" pitchFamily="34" charset="-122"/>
                          <a:cs typeface="+mn-cs"/>
                        </a:rPr>
                        <a:t>法律法规的基础上，高效迅捷地选配深谙不同行业领域专业知识的团队，以创新的思维为客户提供至臻完善的解决方案和专业咨询服务。客户中包括大型国有控股集团、外商投资企业、快速成长的民营企业集团等各类企业，覆盖高科技、金融、房</a:t>
                      </a:r>
                      <a:r>
                        <a:rPr lang="zh-CN" altLang="en-US" sz="1100" b="1" kern="1200" dirty="0" smtClean="0">
                          <a:solidFill>
                            <a:schemeClr val="tx1"/>
                          </a:solidFill>
                          <a:latin typeface="微软雅黑" pitchFamily="34" charset="-122"/>
                          <a:ea typeface="微软雅黑" pitchFamily="34" charset="-122"/>
                          <a:cs typeface="+mn-cs"/>
                        </a:rPr>
                        <a:t>地</a:t>
                      </a:r>
                      <a:r>
                        <a:rPr lang="zh-CN" altLang="zh-CN" sz="1100" b="1" kern="1200" dirty="0" smtClean="0">
                          <a:solidFill>
                            <a:schemeClr val="tx1"/>
                          </a:solidFill>
                          <a:latin typeface="微软雅黑" pitchFamily="34" charset="-122"/>
                          <a:ea typeface="微软雅黑" pitchFamily="34" charset="-122"/>
                          <a:cs typeface="+mn-cs"/>
                        </a:rPr>
                        <a:t>产、</a:t>
                      </a:r>
                      <a:r>
                        <a:rPr lang="zh-CN" altLang="en-US" sz="1100" b="1" kern="1200" dirty="0" smtClean="0">
                          <a:solidFill>
                            <a:schemeClr val="tx1"/>
                          </a:solidFill>
                          <a:latin typeface="微软雅黑" pitchFamily="34" charset="-122"/>
                          <a:ea typeface="微软雅黑" pitchFamily="34" charset="-122"/>
                          <a:cs typeface="+mn-cs"/>
                        </a:rPr>
                        <a:t>互联网、</a:t>
                      </a:r>
                      <a:r>
                        <a:rPr lang="zh-CN" altLang="zh-CN" sz="1100" b="1" kern="1200" dirty="0" smtClean="0">
                          <a:solidFill>
                            <a:schemeClr val="tx1"/>
                          </a:solidFill>
                          <a:latin typeface="微软雅黑" pitchFamily="34" charset="-122"/>
                          <a:ea typeface="微软雅黑" pitchFamily="34" charset="-122"/>
                          <a:cs typeface="+mn-cs"/>
                        </a:rPr>
                        <a:t>电子、能源、机械制造、通信、消费等各个行业。</a:t>
                      </a:r>
                    </a:p>
                    <a:p>
                      <a:pPr algn="just">
                        <a:lnSpc>
                          <a:spcPts val="2000"/>
                        </a:lnSpc>
                      </a:pPr>
                      <a:r>
                        <a:rPr lang="en-US" altLang="zh-CN" sz="1100" b="1" kern="1200" dirty="0" smtClean="0">
                          <a:solidFill>
                            <a:schemeClr val="tx1"/>
                          </a:solidFill>
                          <a:latin typeface="微软雅黑" pitchFamily="34" charset="-122"/>
                          <a:ea typeface="微软雅黑" pitchFamily="34" charset="-122"/>
                          <a:cs typeface="+mn-cs"/>
                        </a:rPr>
                        <a:t>       </a:t>
                      </a:r>
                      <a:r>
                        <a:rPr lang="zh-CN" altLang="zh-CN" sz="1100" b="1" kern="1200" dirty="0" smtClean="0">
                          <a:solidFill>
                            <a:schemeClr val="tx1"/>
                          </a:solidFill>
                          <a:latin typeface="微软雅黑" pitchFamily="34" charset="-122"/>
                          <a:ea typeface="微软雅黑" pitchFamily="34" charset="-122"/>
                          <a:cs typeface="+mn-cs"/>
                        </a:rPr>
                        <a:t>曾参加中国</a:t>
                      </a:r>
                      <a:r>
                        <a:rPr lang="en-US" altLang="zh-CN" sz="1100" b="1" kern="1200" dirty="0" smtClean="0">
                          <a:solidFill>
                            <a:schemeClr val="tx1"/>
                          </a:solidFill>
                          <a:latin typeface="微软雅黑" pitchFamily="34" charset="-122"/>
                          <a:ea typeface="微软雅黑" pitchFamily="34" charset="-122"/>
                          <a:cs typeface="+mn-cs"/>
                        </a:rPr>
                        <a:t>——</a:t>
                      </a:r>
                      <a:r>
                        <a:rPr lang="zh-CN" altLang="zh-CN" sz="1100" b="1" kern="1200" dirty="0" smtClean="0">
                          <a:solidFill>
                            <a:schemeClr val="tx1"/>
                          </a:solidFill>
                          <a:latin typeface="微软雅黑" pitchFamily="34" charset="-122"/>
                          <a:ea typeface="微软雅黑" pitchFamily="34" charset="-122"/>
                          <a:cs typeface="+mn-cs"/>
                        </a:rPr>
                        <a:t>欧盟经理人交流培训项目（</a:t>
                      </a:r>
                      <a:r>
                        <a:rPr lang="en-US" altLang="zh-CN" sz="1100" b="1" kern="1200" dirty="0" smtClean="0">
                          <a:solidFill>
                            <a:schemeClr val="tx1"/>
                          </a:solidFill>
                          <a:latin typeface="微软雅黑" pitchFamily="34" charset="-122"/>
                          <a:ea typeface="微软雅黑" pitchFamily="34" charset="-122"/>
                          <a:cs typeface="+mn-cs"/>
                        </a:rPr>
                        <a:t>METP</a:t>
                      </a:r>
                      <a:r>
                        <a:rPr lang="zh-CN" altLang="zh-CN" sz="1100" b="1" kern="1200" dirty="0" smtClean="0">
                          <a:solidFill>
                            <a:schemeClr val="tx1"/>
                          </a:solidFill>
                          <a:latin typeface="微软雅黑" pitchFamily="34" charset="-122"/>
                          <a:ea typeface="微软雅黑" pitchFamily="34" charset="-122"/>
                          <a:cs typeface="+mn-cs"/>
                        </a:rPr>
                        <a:t>）在法国洲管理学院（</a:t>
                      </a:r>
                      <a:r>
                        <a:rPr lang="en-US" altLang="zh-CN" sz="1100" b="1" kern="1200" dirty="0" smtClean="0">
                          <a:solidFill>
                            <a:schemeClr val="tx1"/>
                          </a:solidFill>
                          <a:latin typeface="微软雅黑" pitchFamily="34" charset="-122"/>
                          <a:ea typeface="微软雅黑" pitchFamily="34" charset="-122"/>
                          <a:cs typeface="+mn-cs"/>
                        </a:rPr>
                        <a:t>ESCP-EAP</a:t>
                      </a:r>
                      <a:r>
                        <a:rPr lang="zh-CN" altLang="zh-CN" sz="1100" b="1" kern="1200" dirty="0" smtClean="0">
                          <a:solidFill>
                            <a:schemeClr val="tx1"/>
                          </a:solidFill>
                          <a:latin typeface="微软雅黑" pitchFamily="34" charset="-122"/>
                          <a:ea typeface="微软雅黑" pitchFamily="34" charset="-122"/>
                          <a:cs typeface="+mn-cs"/>
                        </a:rPr>
                        <a:t>）、英国曼彻斯特城市大学商学院、比利时布鲁塞尔自由大学</a:t>
                      </a:r>
                      <a:r>
                        <a:rPr lang="en-US" altLang="zh-CN" sz="1100" b="1" kern="1200" dirty="0" smtClean="0">
                          <a:solidFill>
                            <a:schemeClr val="tx1"/>
                          </a:solidFill>
                          <a:latin typeface="微软雅黑" pitchFamily="34" charset="-122"/>
                          <a:ea typeface="微软雅黑" pitchFamily="34" charset="-122"/>
                          <a:cs typeface="+mn-cs"/>
                        </a:rPr>
                        <a:t>Solvay</a:t>
                      </a:r>
                      <a:r>
                        <a:rPr lang="zh-CN" altLang="zh-CN" sz="1100" b="1" kern="1200" dirty="0" smtClean="0">
                          <a:solidFill>
                            <a:schemeClr val="tx1"/>
                          </a:solidFill>
                          <a:latin typeface="微软雅黑" pitchFamily="34" charset="-122"/>
                          <a:ea typeface="微软雅黑" pitchFamily="34" charset="-122"/>
                          <a:cs typeface="+mn-cs"/>
                        </a:rPr>
                        <a:t>商学院学习，并在德国科隆和柏林的税务师事务所短期实习。</a:t>
                      </a:r>
                      <a:r>
                        <a:rPr lang="en-US" altLang="zh-CN" sz="1100" b="1" kern="1200" dirty="0" smtClean="0">
                          <a:solidFill>
                            <a:schemeClr val="tx1"/>
                          </a:solidFill>
                          <a:latin typeface="微软雅黑" pitchFamily="34" charset="-122"/>
                          <a:ea typeface="微软雅黑" pitchFamily="34" charset="-122"/>
                          <a:cs typeface="+mn-cs"/>
                        </a:rPr>
                        <a:t>2011</a:t>
                      </a:r>
                      <a:r>
                        <a:rPr lang="zh-CN" altLang="zh-CN" sz="1100" b="1" kern="1200" dirty="0" smtClean="0">
                          <a:solidFill>
                            <a:schemeClr val="tx1"/>
                          </a:solidFill>
                          <a:latin typeface="微软雅黑" pitchFamily="34" charset="-122"/>
                          <a:ea typeface="微软雅黑" pitchFamily="34" charset="-122"/>
                          <a:cs typeface="+mn-cs"/>
                        </a:rPr>
                        <a:t>年曾出席亚太税务顾问师协会（</a:t>
                      </a:r>
                      <a:r>
                        <a:rPr lang="en-US" altLang="zh-CN" sz="1100" b="1" kern="1200" dirty="0" smtClean="0">
                          <a:solidFill>
                            <a:schemeClr val="tx1"/>
                          </a:solidFill>
                          <a:latin typeface="微软雅黑" pitchFamily="34" charset="-122"/>
                          <a:ea typeface="微软雅黑" pitchFamily="34" charset="-122"/>
                          <a:cs typeface="+mn-cs"/>
                        </a:rPr>
                        <a:t>AOTCA</a:t>
                      </a:r>
                      <a:r>
                        <a:rPr lang="zh-CN" altLang="zh-CN" sz="1100" b="1" kern="1200" dirty="0" smtClean="0">
                          <a:solidFill>
                            <a:schemeClr val="tx1"/>
                          </a:solidFill>
                          <a:latin typeface="微软雅黑" pitchFamily="34" charset="-122"/>
                          <a:ea typeface="微软雅黑" pitchFamily="34" charset="-122"/>
                          <a:cs typeface="+mn-cs"/>
                        </a:rPr>
                        <a:t>）印尼巴厘岛年会，并受中国注册税务师协会委托，英文介绍中国的反避税的发展。</a:t>
                      </a:r>
                    </a:p>
                    <a:p>
                      <a:pPr algn="just">
                        <a:lnSpc>
                          <a:spcPts val="2000"/>
                        </a:lnSpc>
                      </a:pPr>
                      <a:r>
                        <a:rPr lang="en-US" altLang="zh-CN" sz="1100" b="1" kern="1200" dirty="0" smtClean="0">
                          <a:solidFill>
                            <a:schemeClr val="tx1"/>
                          </a:solidFill>
                          <a:latin typeface="微软雅黑" pitchFamily="34" charset="-122"/>
                          <a:ea typeface="微软雅黑" pitchFamily="34" charset="-122"/>
                          <a:cs typeface="+mn-cs"/>
                        </a:rPr>
                        <a:t>       </a:t>
                      </a:r>
                      <a:r>
                        <a:rPr lang="zh-CN" altLang="en-US" sz="1100" b="1" kern="1200" dirty="0" smtClean="0">
                          <a:solidFill>
                            <a:schemeClr val="tx1"/>
                          </a:solidFill>
                          <a:latin typeface="微软雅黑" pitchFamily="34" charset="-122"/>
                          <a:ea typeface="微软雅黑" pitchFamily="34" charset="-122"/>
                          <a:cs typeface="+mn-cs"/>
                        </a:rPr>
                        <a:t>担任</a:t>
                      </a:r>
                      <a:r>
                        <a:rPr lang="zh-CN" altLang="zh-CN" sz="1100" b="1" kern="1200" dirty="0" smtClean="0">
                          <a:solidFill>
                            <a:schemeClr val="tx1"/>
                          </a:solidFill>
                          <a:latin typeface="微软雅黑" pitchFamily="34" charset="-122"/>
                          <a:ea typeface="微软雅黑" pitchFamily="34" charset="-122"/>
                          <a:cs typeface="+mn-cs"/>
                        </a:rPr>
                        <a:t>中汇税务“重组并购税务”</a:t>
                      </a:r>
                      <a:r>
                        <a:rPr lang="zh-CN" altLang="en-US" sz="1100" b="1" kern="1200" dirty="0" smtClean="0">
                          <a:solidFill>
                            <a:schemeClr val="tx1"/>
                          </a:solidFill>
                          <a:latin typeface="微软雅黑" pitchFamily="34" charset="-122"/>
                          <a:ea typeface="微软雅黑" pitchFamily="34" charset="-122"/>
                          <a:cs typeface="+mn-cs"/>
                        </a:rPr>
                        <a:t>、“金融业营改增”牵头合伙人</a:t>
                      </a:r>
                      <a:r>
                        <a:rPr lang="zh-CN" altLang="zh-CN" sz="1100" b="1" kern="1200" dirty="0" smtClean="0">
                          <a:solidFill>
                            <a:schemeClr val="tx1"/>
                          </a:solidFill>
                          <a:latin typeface="微软雅黑" pitchFamily="34" charset="-122"/>
                          <a:ea typeface="微软雅黑" pitchFamily="34" charset="-122"/>
                          <a:cs typeface="+mn-cs"/>
                        </a:rPr>
                        <a:t>，并担任</a:t>
                      </a:r>
                      <a:r>
                        <a:rPr lang="zh-CN" altLang="en-US" sz="1100" b="1" kern="1200" dirty="0" smtClean="0">
                          <a:solidFill>
                            <a:schemeClr val="tx1"/>
                          </a:solidFill>
                          <a:latin typeface="微软雅黑" pitchFamily="34" charset="-122"/>
                          <a:ea typeface="微软雅黑" pitchFamily="34" charset="-122"/>
                          <a:cs typeface="+mn-cs"/>
                        </a:rPr>
                        <a:t>国家税务总局扬州税务学院和</a:t>
                      </a:r>
                      <a:r>
                        <a:rPr lang="zh-CN" altLang="zh-CN" sz="1100" b="1" kern="1200" dirty="0" smtClean="0">
                          <a:solidFill>
                            <a:schemeClr val="tx1"/>
                          </a:solidFill>
                          <a:latin typeface="微软雅黑" pitchFamily="34" charset="-122"/>
                          <a:ea typeface="微软雅黑" pitchFamily="34" charset="-122"/>
                          <a:cs typeface="+mn-cs"/>
                        </a:rPr>
                        <a:t>江苏省注册税务师协会注册税务师后续教育“资本市场和重组并购”课程师资。</a:t>
                      </a:r>
                    </a:p>
                    <a:p>
                      <a:pPr algn="just">
                        <a:lnSpc>
                          <a:spcPts val="2000"/>
                        </a:lnSpc>
                      </a:pPr>
                      <a:r>
                        <a:rPr lang="en-US" altLang="zh-CN" sz="1100" b="1" kern="1200" dirty="0" smtClean="0">
                          <a:solidFill>
                            <a:schemeClr val="tx1"/>
                          </a:solidFill>
                          <a:latin typeface="微软雅黑" pitchFamily="34" charset="-122"/>
                          <a:ea typeface="微软雅黑" pitchFamily="34" charset="-122"/>
                          <a:cs typeface="+mn-cs"/>
                        </a:rPr>
                        <a:t>       </a:t>
                      </a:r>
                      <a:r>
                        <a:rPr lang="zh-CN" altLang="zh-CN" sz="1100" b="1" kern="1200" dirty="0" smtClean="0">
                          <a:solidFill>
                            <a:schemeClr val="tx1"/>
                          </a:solidFill>
                          <a:latin typeface="微软雅黑" pitchFamily="34" charset="-122"/>
                          <a:ea typeface="微软雅黑" pitchFamily="34" charset="-122"/>
                          <a:cs typeface="+mn-cs"/>
                        </a:rPr>
                        <a:t>工作语言：中文、英文。</a:t>
                      </a:r>
                      <a:endParaRPr lang="en-US" altLang="zh-CN" sz="1100" b="1" kern="1200" dirty="0" smtClean="0">
                        <a:solidFill>
                          <a:schemeClr val="tx1"/>
                        </a:solidFill>
                        <a:latin typeface="微软雅黑" pitchFamily="34" charset="-122"/>
                        <a:ea typeface="微软雅黑" pitchFamily="34" charset="-122"/>
                        <a:cs typeface="+mn-cs"/>
                      </a:endParaRPr>
                    </a:p>
                  </a:txBody>
                  <a:tcPr marL="63492" marR="64792" marT="0" marB="0" horzOverflow="overflow">
                    <a:lnL>
                      <a:noFill/>
                    </a:lnL>
                    <a:lnR>
                      <a:noFill/>
                    </a:lnR>
                    <a:lnT>
                      <a:noFill/>
                    </a:lnT>
                    <a:lnB>
                      <a:noFill/>
                    </a:lnB>
                    <a:lnTlToBr>
                      <a:noFill/>
                    </a:lnTlToBr>
                    <a:lnBlToTr>
                      <a:noFill/>
                    </a:lnBlToTr>
                    <a:gradFill rotWithShape="1">
                      <a:gsLst>
                        <a:gs pos="0">
                          <a:srgbClr val="FFEFD1"/>
                        </a:gs>
                        <a:gs pos="64999">
                          <a:srgbClr val="F0EBD5"/>
                        </a:gs>
                        <a:gs pos="64999">
                          <a:srgbClr val="F0EBD5"/>
                        </a:gs>
                        <a:gs pos="100000">
                          <a:srgbClr val="D1C39F"/>
                        </a:gs>
                        <a:gs pos="100000">
                          <a:srgbClr val="FCD5B5"/>
                        </a:gs>
                      </a:gsLst>
                      <a:lin ang="2700000" scaled="1"/>
                    </a:gradFill>
                  </a:tcPr>
                </a:tc>
              </a:tr>
            </a:tbl>
          </a:graphicData>
        </a:graphic>
      </p:graphicFrame>
      <p:sp>
        <p:nvSpPr>
          <p:cNvPr id="33796" name="矩形 12"/>
          <p:cNvSpPr>
            <a:spLocks noChangeArrowheads="1"/>
          </p:cNvSpPr>
          <p:nvPr/>
        </p:nvSpPr>
        <p:spPr bwMode="auto">
          <a:xfrm>
            <a:off x="323850" y="3319463"/>
            <a:ext cx="2016125" cy="830262"/>
          </a:xfrm>
          <a:prstGeom prst="rect">
            <a:avLst/>
          </a:prstGeom>
          <a:noFill/>
          <a:ln w="9525">
            <a:noFill/>
            <a:miter lim="800000"/>
            <a:headEnd/>
            <a:tailEnd/>
          </a:ln>
        </p:spPr>
        <p:txBody>
          <a:bodyPr>
            <a:spAutoFit/>
          </a:bodyPr>
          <a:lstStyle/>
          <a:p>
            <a:pPr algn="ctr">
              <a:buSzPct val="90000"/>
              <a:buFont typeface="Wingdings" pitchFamily="2" charset="2"/>
              <a:buNone/>
            </a:pPr>
            <a:r>
              <a:rPr lang="zh-CN" altLang="en-US" sz="1200" u="sng">
                <a:solidFill>
                  <a:srgbClr val="000000"/>
                </a:solidFill>
                <a:latin typeface="Calibri" pitchFamily="34" charset="0"/>
                <a:ea typeface="华文中宋"/>
              </a:rPr>
              <a:t>孙洋</a:t>
            </a:r>
          </a:p>
          <a:p>
            <a:pPr algn="ctr">
              <a:buSzPct val="90000"/>
              <a:buFont typeface="Wingdings" pitchFamily="2" charset="2"/>
              <a:buNone/>
            </a:pPr>
            <a:r>
              <a:rPr lang="zh-CN" altLang="en-US" sz="1200">
                <a:solidFill>
                  <a:srgbClr val="000000"/>
                </a:solidFill>
                <a:latin typeface="Calibri" pitchFamily="34" charset="0"/>
                <a:ea typeface="华文中宋"/>
              </a:rPr>
              <a:t>电话</a:t>
            </a:r>
            <a:r>
              <a:rPr lang="en-US" altLang="zh-CN" sz="1200">
                <a:solidFill>
                  <a:srgbClr val="000000"/>
                </a:solidFill>
                <a:latin typeface="Calibri" pitchFamily="34" charset="0"/>
                <a:ea typeface="华文中宋"/>
              </a:rPr>
              <a:t>:</a:t>
            </a:r>
            <a:r>
              <a:rPr lang="zh-CN" altLang="en-US" sz="1200">
                <a:ea typeface="华文中宋"/>
              </a:rPr>
              <a:t>  </a:t>
            </a:r>
            <a:r>
              <a:rPr lang="en-US" altLang="zh-CN" sz="1200">
                <a:solidFill>
                  <a:srgbClr val="000000"/>
                </a:solidFill>
                <a:latin typeface="Calibri" pitchFamily="34" charset="0"/>
                <a:ea typeface="华文中宋"/>
              </a:rPr>
              <a:t>86 10 57961188</a:t>
            </a:r>
          </a:p>
          <a:p>
            <a:pPr algn="ctr">
              <a:buSzPct val="90000"/>
              <a:buFont typeface="Wingdings" pitchFamily="2" charset="2"/>
              <a:buNone/>
            </a:pPr>
            <a:r>
              <a:rPr lang="zh-CN" altLang="en-US" sz="1200">
                <a:solidFill>
                  <a:srgbClr val="000000"/>
                </a:solidFill>
                <a:latin typeface="Calibri" pitchFamily="34" charset="0"/>
                <a:ea typeface="华文中宋"/>
              </a:rPr>
              <a:t>     手机</a:t>
            </a:r>
            <a:r>
              <a:rPr lang="en-US" altLang="zh-CN" sz="1200">
                <a:solidFill>
                  <a:srgbClr val="000000"/>
                </a:solidFill>
                <a:latin typeface="Calibri" pitchFamily="34" charset="0"/>
                <a:ea typeface="华文中宋"/>
              </a:rPr>
              <a:t>:  86  159  9629  9696</a:t>
            </a:r>
          </a:p>
          <a:p>
            <a:pPr algn="ctr">
              <a:buSzPct val="90000"/>
              <a:buFont typeface="Wingdings" pitchFamily="2" charset="2"/>
              <a:buNone/>
            </a:pPr>
            <a:r>
              <a:rPr lang="zh-CN" altLang="en-US" sz="1200">
                <a:solidFill>
                  <a:srgbClr val="000000"/>
                </a:solidFill>
                <a:latin typeface="Calibri" pitchFamily="34" charset="0"/>
                <a:ea typeface="华文中宋"/>
              </a:rPr>
              <a:t>     邮箱</a:t>
            </a:r>
            <a:r>
              <a:rPr lang="en-US" altLang="zh-CN" sz="1200">
                <a:solidFill>
                  <a:srgbClr val="000000"/>
                </a:solidFill>
                <a:latin typeface="Calibri" pitchFamily="34" charset="0"/>
                <a:ea typeface="华文中宋"/>
              </a:rPr>
              <a:t>: sunyang@zhcpa.cn</a:t>
            </a:r>
          </a:p>
        </p:txBody>
      </p:sp>
      <p:pic>
        <p:nvPicPr>
          <p:cNvPr id="33797" name="Picture 2" descr="D:\文档\行政\合伙人照片\孙洋-.jpg"/>
          <p:cNvPicPr>
            <a:picLocks noChangeAspect="1" noChangeArrowheads="1"/>
          </p:cNvPicPr>
          <p:nvPr/>
        </p:nvPicPr>
        <p:blipFill>
          <a:blip r:embed="rId3" cstate="print"/>
          <a:srcRect/>
          <a:stretch>
            <a:fillRect/>
          </a:stretch>
        </p:blipFill>
        <p:spPr bwMode="auto">
          <a:xfrm>
            <a:off x="739775" y="1276350"/>
            <a:ext cx="1311275" cy="1847850"/>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7" name="标题 1"/>
          <p:cNvSpPr>
            <a:spLocks noGrp="1"/>
          </p:cNvSpPr>
          <p:nvPr>
            <p:ph type="title"/>
          </p:nvPr>
        </p:nvSpPr>
        <p:spPr/>
        <p:txBody>
          <a:bodyPr/>
          <a:lstStyle/>
          <a:p>
            <a:r>
              <a:rPr lang="zh-CN" altLang="en-US" smtClean="0"/>
              <a:t>组织架构与经营模式</a:t>
            </a:r>
          </a:p>
        </p:txBody>
      </p:sp>
      <p:sp>
        <p:nvSpPr>
          <p:cNvPr id="52" name="直接连接符 10"/>
          <p:cNvSpPr>
            <a:spLocks noChangeShapeType="1"/>
          </p:cNvSpPr>
          <p:nvPr/>
        </p:nvSpPr>
        <p:spPr bwMode="auto">
          <a:xfrm>
            <a:off x="4643438" y="915988"/>
            <a:ext cx="1587" cy="3959225"/>
          </a:xfrm>
          <a:prstGeom prst="line">
            <a:avLst/>
          </a:prstGeom>
          <a:noFill/>
          <a:ln w="9525" cap="flat" cmpd="sng">
            <a:solidFill>
              <a:schemeClr val="bg1">
                <a:lumMod val="50000"/>
              </a:schemeClr>
            </a:solidFill>
            <a:bevel/>
          </a:ln>
          <a:extLst>
            <a:ext uri="{909E8E84-426E-40DD-AFC4-6F175D3DCCD1}"/>
          </a:extLst>
        </p:spPr>
        <p:txBody>
          <a:bodyPr/>
          <a:lstStyle/>
          <a:p>
            <a:pPr fontAlgn="auto">
              <a:spcBef>
                <a:spcPts val="0"/>
              </a:spcBef>
              <a:spcAft>
                <a:spcPts val="0"/>
              </a:spcAft>
              <a:defRPr/>
            </a:pPr>
            <a:endParaRPr lang="zh-CN" altLang="en-US">
              <a:latin typeface="+mn-lt"/>
              <a:ea typeface="+mn-ea"/>
              <a:cs typeface="+mn-cs"/>
            </a:endParaRPr>
          </a:p>
        </p:txBody>
      </p:sp>
      <p:sp>
        <p:nvSpPr>
          <p:cNvPr id="54" name="TextBox 13"/>
          <p:cNvSpPr>
            <a:spLocks noChangeArrowheads="1"/>
          </p:cNvSpPr>
          <p:nvPr/>
        </p:nvSpPr>
        <p:spPr bwMode="auto">
          <a:xfrm>
            <a:off x="1212850" y="1276350"/>
            <a:ext cx="2592388" cy="400050"/>
          </a:xfrm>
          <a:prstGeom prst="rect">
            <a:avLst/>
          </a:prstGeom>
          <a:noFill/>
          <a:ln>
            <a:noFill/>
          </a:ln>
          <a:extLst>
            <a:ext uri="{909E8E84-426E-40DD-AFC4-6F175D3DCCD1}"/>
            <a:ext uri="{91240B29-F687-4F45-9708-019B960494DF}"/>
          </a:extLst>
        </p:spPr>
        <p:txBody>
          <a:bodyPr>
            <a:spAutoFit/>
          </a:bodyPr>
          <a:lstStyle/>
          <a:p>
            <a:pPr algn="r" fontAlgn="auto">
              <a:spcBef>
                <a:spcPts val="0"/>
              </a:spcBef>
              <a:spcAft>
                <a:spcPts val="0"/>
              </a:spcAft>
              <a:defRPr/>
            </a:pPr>
            <a:r>
              <a:rPr lang="zh-CN" altLang="en-US" sz="2000" b="1" dirty="0">
                <a:solidFill>
                  <a:schemeClr val="tx1">
                    <a:lumMod val="65000"/>
                    <a:lumOff val="35000"/>
                  </a:schemeClr>
                </a:solidFill>
                <a:latin typeface="微软雅黑" pitchFamily="34" charset="-122"/>
                <a:ea typeface="微软雅黑" pitchFamily="34" charset="-122"/>
                <a:cs typeface="+mn-cs"/>
                <a:sym typeface="方正正大黑简体" pitchFamily="2" charset="-122"/>
              </a:rPr>
              <a:t>组织架构的优化调整</a:t>
            </a:r>
          </a:p>
        </p:txBody>
      </p:sp>
      <p:sp>
        <p:nvSpPr>
          <p:cNvPr id="55" name="TextBox 14"/>
          <p:cNvSpPr>
            <a:spLocks noChangeArrowheads="1"/>
          </p:cNvSpPr>
          <p:nvPr/>
        </p:nvSpPr>
        <p:spPr bwMode="auto">
          <a:xfrm>
            <a:off x="5364163" y="1274763"/>
            <a:ext cx="2447925" cy="400050"/>
          </a:xfrm>
          <a:prstGeom prst="rect">
            <a:avLst/>
          </a:prstGeom>
          <a:noFill/>
          <a:ln>
            <a:noFill/>
          </a:ln>
          <a:extLst>
            <a:ext uri="{909E8E84-426E-40DD-AFC4-6F175D3DCCD1}"/>
            <a:ext uri="{91240B29-F687-4F45-9708-019B960494DF}"/>
          </a:extLst>
        </p:spPr>
        <p:txBody>
          <a:bodyPr>
            <a:spAutoFit/>
          </a:bodyPr>
          <a:lstStyle/>
          <a:p>
            <a:pPr fontAlgn="auto">
              <a:spcBef>
                <a:spcPts val="0"/>
              </a:spcBef>
              <a:spcAft>
                <a:spcPts val="0"/>
              </a:spcAft>
              <a:defRPr/>
            </a:pPr>
            <a:r>
              <a:rPr lang="zh-CN" altLang="en-US" sz="2000" b="1" dirty="0">
                <a:solidFill>
                  <a:schemeClr val="tx1">
                    <a:lumMod val="65000"/>
                    <a:lumOff val="35000"/>
                  </a:schemeClr>
                </a:solidFill>
                <a:latin typeface="微软雅黑" pitchFamily="34" charset="-122"/>
                <a:ea typeface="微软雅黑" pitchFamily="34" charset="-122"/>
                <a:cs typeface="+mn-cs"/>
                <a:sym typeface="方正正大黑简体" pitchFamily="2" charset="-122"/>
              </a:rPr>
              <a:t>经营模式的规范化</a:t>
            </a:r>
          </a:p>
        </p:txBody>
      </p:sp>
      <p:grpSp>
        <p:nvGrpSpPr>
          <p:cNvPr id="7" name="组合 6"/>
          <p:cNvGrpSpPr>
            <a:grpSpLocks/>
          </p:cNvGrpSpPr>
          <p:nvPr/>
        </p:nvGrpSpPr>
        <p:grpSpPr bwMode="auto">
          <a:xfrm>
            <a:off x="1804988" y="2306638"/>
            <a:ext cx="2076450" cy="349250"/>
            <a:chOff x="1765500" y="2169571"/>
            <a:chExt cx="2076104" cy="348556"/>
          </a:xfrm>
        </p:grpSpPr>
        <p:sp>
          <p:nvSpPr>
            <p:cNvPr id="56" name="矩形 16"/>
            <p:cNvSpPr>
              <a:spLocks noChangeArrowheads="1"/>
            </p:cNvSpPr>
            <p:nvPr/>
          </p:nvSpPr>
          <p:spPr bwMode="auto">
            <a:xfrm>
              <a:off x="1765500" y="2169571"/>
              <a:ext cx="2003225" cy="348556"/>
            </a:xfrm>
            <a:prstGeom prst="rect">
              <a:avLst/>
            </a:prstGeom>
            <a:solidFill>
              <a:srgbClr val="043C77"/>
            </a:solidFill>
            <a:ln>
              <a:noFill/>
            </a:ln>
            <a:effectLst/>
            <a:scene3d>
              <a:camera prst="orthographicFront">
                <a:rot lat="0" lon="0" rev="0"/>
              </a:camera>
              <a:lightRig rig="contrasting" dir="t">
                <a:rot lat="0" lon="0" rev="7800000"/>
              </a:lightRig>
            </a:scene3d>
            <a:sp3d>
              <a:bevelT w="139700" h="139700"/>
            </a:sp3d>
          </p:spPr>
          <p:txBody>
            <a:bodyPr anchor="ctr"/>
            <a:lstStyle/>
            <a:p>
              <a:pPr algn="ctr" fontAlgn="auto">
                <a:spcBef>
                  <a:spcPts val="0"/>
                </a:spcBef>
                <a:spcAft>
                  <a:spcPts val="0"/>
                </a:spcAft>
                <a:defRPr/>
              </a:pPr>
              <a:endParaRPr lang="zh-CN" altLang="zh-CN" sz="2400">
                <a:solidFill>
                  <a:srgbClr val="FFFFFF"/>
                </a:solidFill>
                <a:latin typeface="微软雅黑" panose="020B0503020204020204" pitchFamily="34" charset="-122"/>
                <a:ea typeface="微软雅黑" panose="020B0503020204020204" pitchFamily="34" charset="-122"/>
                <a:cs typeface="+mn-cs"/>
                <a:sym typeface="宋体" pitchFamily="2" charset="-122"/>
              </a:endParaRPr>
            </a:p>
          </p:txBody>
        </p:sp>
        <p:sp>
          <p:nvSpPr>
            <p:cNvPr id="60452" name="TextBox 19"/>
            <p:cNvSpPr>
              <a:spLocks noChangeArrowheads="1"/>
            </p:cNvSpPr>
            <p:nvPr/>
          </p:nvSpPr>
          <p:spPr bwMode="auto">
            <a:xfrm>
              <a:off x="1861575" y="2189960"/>
              <a:ext cx="1980029" cy="307777"/>
            </a:xfrm>
            <a:prstGeom prst="rect">
              <a:avLst/>
            </a:prstGeom>
            <a:noFill/>
            <a:ln w="9525">
              <a:noFill/>
              <a:miter lim="800000"/>
              <a:headEnd/>
              <a:tailEnd/>
            </a:ln>
          </p:spPr>
          <p:txBody>
            <a:bodyPr wrap="none">
              <a:spAutoFit/>
            </a:bodyPr>
            <a:lstStyle/>
            <a:p>
              <a:r>
                <a:rPr lang="zh-CN" altLang="en-US" sz="1400">
                  <a:solidFill>
                    <a:schemeClr val="bg1"/>
                  </a:solidFill>
                  <a:latin typeface="微软雅黑"/>
                  <a:ea typeface="微软雅黑"/>
                  <a:cs typeface="微软雅黑"/>
                  <a:sym typeface="宋体" charset="-122"/>
                </a:rPr>
                <a:t>优化重组企业组织机构</a:t>
              </a:r>
            </a:p>
          </p:txBody>
        </p:sp>
      </p:grpSp>
      <p:grpSp>
        <p:nvGrpSpPr>
          <p:cNvPr id="8" name="组合 7"/>
          <p:cNvGrpSpPr>
            <a:grpSpLocks/>
          </p:cNvGrpSpPr>
          <p:nvPr/>
        </p:nvGrpSpPr>
        <p:grpSpPr bwMode="auto">
          <a:xfrm>
            <a:off x="674688" y="2925763"/>
            <a:ext cx="3236912" cy="349250"/>
            <a:chOff x="677903" y="2859741"/>
            <a:chExt cx="3236784" cy="348554"/>
          </a:xfrm>
        </p:grpSpPr>
        <p:sp>
          <p:nvSpPr>
            <p:cNvPr id="57" name="矩形 17"/>
            <p:cNvSpPr>
              <a:spLocks noChangeArrowheads="1"/>
            </p:cNvSpPr>
            <p:nvPr/>
          </p:nvSpPr>
          <p:spPr bwMode="auto">
            <a:xfrm>
              <a:off x="682405" y="2859741"/>
              <a:ext cx="3140140" cy="348554"/>
            </a:xfrm>
            <a:prstGeom prst="rect">
              <a:avLst/>
            </a:prstGeom>
            <a:solidFill>
              <a:srgbClr val="4BB033"/>
            </a:solidFill>
            <a:ln>
              <a:noFill/>
            </a:ln>
            <a:effectLst/>
            <a:scene3d>
              <a:camera prst="orthographicFront">
                <a:rot lat="0" lon="0" rev="0"/>
              </a:camera>
              <a:lightRig rig="contrasting" dir="t">
                <a:rot lat="0" lon="0" rev="7800000"/>
              </a:lightRig>
            </a:scene3d>
            <a:sp3d>
              <a:bevelT w="139700" h="139700"/>
            </a:sp3d>
          </p:spPr>
          <p:txBody>
            <a:bodyPr anchor="ctr"/>
            <a:lstStyle/>
            <a:p>
              <a:pPr algn="ctr" fontAlgn="auto">
                <a:spcBef>
                  <a:spcPts val="0"/>
                </a:spcBef>
                <a:spcAft>
                  <a:spcPts val="0"/>
                </a:spcAft>
                <a:defRPr/>
              </a:pPr>
              <a:endParaRPr lang="zh-CN" altLang="zh-CN" sz="2400">
                <a:solidFill>
                  <a:srgbClr val="FFFFFF"/>
                </a:solidFill>
                <a:latin typeface="微软雅黑" panose="020B0503020204020204" pitchFamily="34" charset="-122"/>
                <a:ea typeface="微软雅黑" panose="020B0503020204020204" pitchFamily="34" charset="-122"/>
                <a:cs typeface="+mn-cs"/>
                <a:sym typeface="宋体" pitchFamily="2" charset="-122"/>
              </a:endParaRPr>
            </a:p>
          </p:txBody>
        </p:sp>
        <p:sp>
          <p:nvSpPr>
            <p:cNvPr id="60448" name="TextBox 20"/>
            <p:cNvSpPr>
              <a:spLocks noChangeArrowheads="1"/>
            </p:cNvSpPr>
            <p:nvPr/>
          </p:nvSpPr>
          <p:spPr bwMode="auto">
            <a:xfrm>
              <a:off x="677903" y="2880131"/>
              <a:ext cx="3236784" cy="307777"/>
            </a:xfrm>
            <a:prstGeom prst="rect">
              <a:avLst/>
            </a:prstGeom>
            <a:noFill/>
            <a:ln w="9525">
              <a:noFill/>
              <a:miter lim="800000"/>
              <a:headEnd/>
              <a:tailEnd/>
            </a:ln>
          </p:spPr>
          <p:txBody>
            <a:bodyPr wrap="none">
              <a:spAutoFit/>
            </a:bodyPr>
            <a:lstStyle/>
            <a:p>
              <a:r>
                <a:rPr lang="zh-CN" altLang="en-US" sz="1400">
                  <a:solidFill>
                    <a:schemeClr val="bg1"/>
                  </a:solidFill>
                  <a:latin typeface="微软雅黑"/>
                  <a:ea typeface="微软雅黑"/>
                  <a:cs typeface="微软雅黑"/>
                  <a:sym typeface="宋体" charset="-122"/>
                </a:rPr>
                <a:t>加强企业专业化分工，设立专业化公司</a:t>
              </a:r>
            </a:p>
          </p:txBody>
        </p:sp>
      </p:grpSp>
      <p:grpSp>
        <p:nvGrpSpPr>
          <p:cNvPr id="3" name="组合 2"/>
          <p:cNvGrpSpPr>
            <a:grpSpLocks/>
          </p:cNvGrpSpPr>
          <p:nvPr/>
        </p:nvGrpSpPr>
        <p:grpSpPr bwMode="auto">
          <a:xfrm>
            <a:off x="1212850" y="3570288"/>
            <a:ext cx="2698750" cy="349250"/>
            <a:chOff x="1432420" y="2959278"/>
            <a:chExt cx="2698175" cy="348556"/>
          </a:xfrm>
        </p:grpSpPr>
        <p:sp>
          <p:nvSpPr>
            <p:cNvPr id="64" name="矩形 18"/>
            <p:cNvSpPr>
              <a:spLocks noChangeArrowheads="1"/>
            </p:cNvSpPr>
            <p:nvPr/>
          </p:nvSpPr>
          <p:spPr bwMode="auto">
            <a:xfrm>
              <a:off x="1471901" y="2959278"/>
              <a:ext cx="2555709" cy="348556"/>
            </a:xfrm>
            <a:prstGeom prst="rect">
              <a:avLst/>
            </a:prstGeom>
            <a:solidFill>
              <a:srgbClr val="043C77"/>
            </a:solidFill>
            <a:ln>
              <a:noFill/>
            </a:ln>
            <a:effectLst/>
            <a:scene3d>
              <a:camera prst="orthographicFront">
                <a:rot lat="0" lon="0" rev="0"/>
              </a:camera>
              <a:lightRig rig="contrasting" dir="t">
                <a:rot lat="0" lon="0" rev="7800000"/>
              </a:lightRig>
            </a:scene3d>
            <a:sp3d>
              <a:bevelT w="139700" h="139700"/>
            </a:sp3d>
          </p:spPr>
          <p:txBody>
            <a:bodyPr anchor="ctr"/>
            <a:lstStyle/>
            <a:p>
              <a:pPr algn="ctr" fontAlgn="auto">
                <a:spcBef>
                  <a:spcPts val="0"/>
                </a:spcBef>
                <a:spcAft>
                  <a:spcPts val="0"/>
                </a:spcAft>
                <a:defRPr/>
              </a:pPr>
              <a:endParaRPr lang="zh-CN" altLang="zh-CN" sz="2400">
                <a:solidFill>
                  <a:srgbClr val="FFFFFF"/>
                </a:solidFill>
                <a:latin typeface="微软雅黑" panose="020B0503020204020204" pitchFamily="34" charset="-122"/>
                <a:ea typeface="微软雅黑" panose="020B0503020204020204" pitchFamily="34" charset="-122"/>
                <a:cs typeface="+mn-cs"/>
                <a:sym typeface="宋体" pitchFamily="2" charset="-122"/>
              </a:endParaRPr>
            </a:p>
          </p:txBody>
        </p:sp>
        <p:sp>
          <p:nvSpPr>
            <p:cNvPr id="60444" name="TextBox 21"/>
            <p:cNvSpPr>
              <a:spLocks noChangeArrowheads="1"/>
            </p:cNvSpPr>
            <p:nvPr/>
          </p:nvSpPr>
          <p:spPr bwMode="auto">
            <a:xfrm>
              <a:off x="1432420" y="2991400"/>
              <a:ext cx="2698175" cy="307777"/>
            </a:xfrm>
            <a:prstGeom prst="rect">
              <a:avLst/>
            </a:prstGeom>
            <a:noFill/>
            <a:ln w="9525">
              <a:noFill/>
              <a:miter lim="800000"/>
              <a:headEnd/>
              <a:tailEnd/>
            </a:ln>
          </p:spPr>
          <p:txBody>
            <a:bodyPr wrap="none">
              <a:spAutoFit/>
            </a:bodyPr>
            <a:lstStyle/>
            <a:p>
              <a:r>
                <a:rPr lang="zh-CN" altLang="en-US" sz="1400">
                  <a:solidFill>
                    <a:schemeClr val="bg1"/>
                  </a:solidFill>
                  <a:latin typeface="微软雅黑"/>
                  <a:ea typeface="微软雅黑"/>
                  <a:cs typeface="微软雅黑"/>
                  <a:sym typeface="宋体" charset="-122"/>
                </a:rPr>
                <a:t>加强各基层单位税务管理的力量</a:t>
              </a:r>
            </a:p>
          </p:txBody>
        </p:sp>
      </p:grpSp>
      <p:grpSp>
        <p:nvGrpSpPr>
          <p:cNvPr id="6" name="组合 5"/>
          <p:cNvGrpSpPr>
            <a:grpSpLocks/>
          </p:cNvGrpSpPr>
          <p:nvPr/>
        </p:nvGrpSpPr>
        <p:grpSpPr bwMode="auto">
          <a:xfrm>
            <a:off x="5424488" y="2312988"/>
            <a:ext cx="1978025" cy="365125"/>
            <a:chOff x="5282491" y="2187413"/>
            <a:chExt cx="1978457" cy="365591"/>
          </a:xfrm>
        </p:grpSpPr>
        <p:sp>
          <p:nvSpPr>
            <p:cNvPr id="68" name="矩形 22"/>
            <p:cNvSpPr>
              <a:spLocks noChangeArrowheads="1"/>
            </p:cNvSpPr>
            <p:nvPr/>
          </p:nvSpPr>
          <p:spPr bwMode="auto">
            <a:xfrm>
              <a:off x="5304677" y="2187413"/>
              <a:ext cx="1956271" cy="365591"/>
            </a:xfrm>
            <a:prstGeom prst="rect">
              <a:avLst/>
            </a:prstGeom>
            <a:solidFill>
              <a:srgbClr val="043C77"/>
            </a:solidFill>
            <a:ln>
              <a:noFill/>
            </a:ln>
            <a:effectLst/>
            <a:scene3d>
              <a:camera prst="orthographicFront">
                <a:rot lat="0" lon="0" rev="0"/>
              </a:camera>
              <a:lightRig rig="contrasting" dir="t">
                <a:rot lat="0" lon="0" rev="7800000"/>
              </a:lightRig>
            </a:scene3d>
            <a:sp3d>
              <a:bevelT w="139700" h="139700"/>
            </a:sp3d>
          </p:spPr>
          <p:txBody>
            <a:bodyPr anchor="ctr"/>
            <a:lstStyle/>
            <a:p>
              <a:pPr algn="ctr" fontAlgn="auto">
                <a:spcBef>
                  <a:spcPts val="0"/>
                </a:spcBef>
                <a:spcAft>
                  <a:spcPts val="0"/>
                </a:spcAft>
                <a:defRPr/>
              </a:pPr>
              <a:endParaRPr lang="zh-CN" altLang="zh-CN" sz="2400">
                <a:solidFill>
                  <a:srgbClr val="FFFFFF"/>
                </a:solidFill>
                <a:latin typeface="微软雅黑" panose="020B0503020204020204" pitchFamily="34" charset="-122"/>
                <a:ea typeface="微软雅黑" panose="020B0503020204020204" pitchFamily="34" charset="-122"/>
                <a:cs typeface="+mn-cs"/>
                <a:sym typeface="宋体" pitchFamily="2" charset="-122"/>
              </a:endParaRPr>
            </a:p>
          </p:txBody>
        </p:sp>
        <p:sp>
          <p:nvSpPr>
            <p:cNvPr id="60440" name="TextBox 25"/>
            <p:cNvSpPr>
              <a:spLocks noChangeArrowheads="1"/>
            </p:cNvSpPr>
            <p:nvPr/>
          </p:nvSpPr>
          <p:spPr bwMode="auto">
            <a:xfrm>
              <a:off x="5282491" y="2222157"/>
              <a:ext cx="1620957" cy="307777"/>
            </a:xfrm>
            <a:prstGeom prst="rect">
              <a:avLst/>
            </a:prstGeom>
            <a:noFill/>
            <a:ln w="9525">
              <a:noFill/>
              <a:miter lim="800000"/>
              <a:headEnd/>
              <a:tailEnd/>
            </a:ln>
          </p:spPr>
          <p:txBody>
            <a:bodyPr wrap="none">
              <a:spAutoFit/>
            </a:bodyPr>
            <a:lstStyle/>
            <a:p>
              <a:r>
                <a:rPr lang="zh-CN" altLang="en-US" sz="1400">
                  <a:solidFill>
                    <a:schemeClr val="bg1"/>
                  </a:solidFill>
                  <a:latin typeface="微软雅黑"/>
                  <a:ea typeface="微软雅黑"/>
                  <a:cs typeface="微软雅黑"/>
                  <a:sym typeface="宋体" charset="-122"/>
                </a:rPr>
                <a:t>规范企业资质管理</a:t>
              </a:r>
            </a:p>
          </p:txBody>
        </p:sp>
      </p:grpSp>
      <p:grpSp>
        <p:nvGrpSpPr>
          <p:cNvPr id="5" name="组合 4"/>
          <p:cNvGrpSpPr>
            <a:grpSpLocks/>
          </p:cNvGrpSpPr>
          <p:nvPr/>
        </p:nvGrpSpPr>
        <p:grpSpPr bwMode="auto">
          <a:xfrm>
            <a:off x="5392738" y="2927350"/>
            <a:ext cx="3108325" cy="365125"/>
            <a:chOff x="5274284" y="2547776"/>
            <a:chExt cx="3108042" cy="365590"/>
          </a:xfrm>
        </p:grpSpPr>
        <p:sp>
          <p:nvSpPr>
            <p:cNvPr id="69" name="矩形 23"/>
            <p:cNvSpPr>
              <a:spLocks noChangeArrowheads="1"/>
            </p:cNvSpPr>
            <p:nvPr/>
          </p:nvSpPr>
          <p:spPr bwMode="auto">
            <a:xfrm>
              <a:off x="5315789" y="2547776"/>
              <a:ext cx="3066537" cy="365590"/>
            </a:xfrm>
            <a:prstGeom prst="rect">
              <a:avLst/>
            </a:prstGeom>
            <a:solidFill>
              <a:srgbClr val="4BB033"/>
            </a:solidFill>
            <a:ln>
              <a:noFill/>
            </a:ln>
            <a:effectLst/>
            <a:scene3d>
              <a:camera prst="orthographicFront">
                <a:rot lat="0" lon="0" rev="0"/>
              </a:camera>
              <a:lightRig rig="contrasting" dir="t">
                <a:rot lat="0" lon="0" rev="7800000"/>
              </a:lightRig>
            </a:scene3d>
            <a:sp3d>
              <a:bevelT w="139700" h="139700"/>
            </a:sp3d>
          </p:spPr>
          <p:txBody>
            <a:bodyPr anchor="ctr"/>
            <a:lstStyle/>
            <a:p>
              <a:pPr algn="ctr" fontAlgn="auto">
                <a:spcBef>
                  <a:spcPts val="0"/>
                </a:spcBef>
                <a:spcAft>
                  <a:spcPts val="0"/>
                </a:spcAft>
                <a:defRPr/>
              </a:pPr>
              <a:endParaRPr lang="zh-CN" altLang="zh-CN" sz="2400">
                <a:solidFill>
                  <a:srgbClr val="FFFFFF"/>
                </a:solidFill>
                <a:latin typeface="微软雅黑" panose="020B0503020204020204" pitchFamily="34" charset="-122"/>
                <a:ea typeface="微软雅黑" panose="020B0503020204020204" pitchFamily="34" charset="-122"/>
                <a:cs typeface="+mn-cs"/>
                <a:sym typeface="宋体" pitchFamily="2" charset="-122"/>
              </a:endParaRPr>
            </a:p>
          </p:txBody>
        </p:sp>
        <p:sp>
          <p:nvSpPr>
            <p:cNvPr id="60436" name="TextBox 26"/>
            <p:cNvSpPr>
              <a:spLocks noChangeArrowheads="1"/>
            </p:cNvSpPr>
            <p:nvPr/>
          </p:nvSpPr>
          <p:spPr bwMode="auto">
            <a:xfrm>
              <a:off x="5274284" y="2587823"/>
              <a:ext cx="2877711" cy="307777"/>
            </a:xfrm>
            <a:prstGeom prst="rect">
              <a:avLst/>
            </a:prstGeom>
            <a:noFill/>
            <a:ln w="9525">
              <a:noFill/>
              <a:miter lim="800000"/>
              <a:headEnd/>
              <a:tailEnd/>
            </a:ln>
          </p:spPr>
          <p:txBody>
            <a:bodyPr wrap="none">
              <a:spAutoFit/>
            </a:bodyPr>
            <a:lstStyle/>
            <a:p>
              <a:r>
                <a:rPr lang="zh-CN" altLang="en-US" sz="1400">
                  <a:solidFill>
                    <a:schemeClr val="bg1"/>
                  </a:solidFill>
                  <a:latin typeface="微软雅黑"/>
                  <a:ea typeface="微软雅黑"/>
                  <a:cs typeface="微软雅黑"/>
                  <a:sym typeface="宋体" charset="-122"/>
                </a:rPr>
                <a:t>压缩子公司个数，壮大子公司实力</a:t>
              </a:r>
            </a:p>
          </p:txBody>
        </p:sp>
      </p:grpSp>
      <p:grpSp>
        <p:nvGrpSpPr>
          <p:cNvPr id="4" name="组合 3"/>
          <p:cNvGrpSpPr>
            <a:grpSpLocks/>
          </p:cNvGrpSpPr>
          <p:nvPr/>
        </p:nvGrpSpPr>
        <p:grpSpPr bwMode="auto">
          <a:xfrm>
            <a:off x="5392738" y="3563938"/>
            <a:ext cx="2911475" cy="360362"/>
            <a:chOff x="5265714" y="3632689"/>
            <a:chExt cx="2911547" cy="360730"/>
          </a:xfrm>
        </p:grpSpPr>
        <p:sp>
          <p:nvSpPr>
            <p:cNvPr id="70" name="矩形 24"/>
            <p:cNvSpPr>
              <a:spLocks noChangeArrowheads="1"/>
            </p:cNvSpPr>
            <p:nvPr/>
          </p:nvSpPr>
          <p:spPr bwMode="auto">
            <a:xfrm>
              <a:off x="5304677" y="3632689"/>
              <a:ext cx="2507412" cy="360730"/>
            </a:xfrm>
            <a:prstGeom prst="rect">
              <a:avLst/>
            </a:prstGeom>
            <a:solidFill>
              <a:srgbClr val="043C77"/>
            </a:solidFill>
            <a:ln>
              <a:noFill/>
            </a:ln>
            <a:effectLst/>
            <a:scene3d>
              <a:camera prst="orthographicFront">
                <a:rot lat="0" lon="0" rev="0"/>
              </a:camera>
              <a:lightRig rig="contrasting" dir="t">
                <a:rot lat="0" lon="0" rev="7800000"/>
              </a:lightRig>
            </a:scene3d>
            <a:sp3d>
              <a:bevelT w="139700" h="139700"/>
            </a:sp3d>
          </p:spPr>
          <p:txBody>
            <a:bodyPr anchor="ctr"/>
            <a:lstStyle/>
            <a:p>
              <a:pPr algn="ctr" fontAlgn="auto">
                <a:spcBef>
                  <a:spcPts val="0"/>
                </a:spcBef>
                <a:spcAft>
                  <a:spcPts val="0"/>
                </a:spcAft>
                <a:defRPr/>
              </a:pPr>
              <a:endParaRPr lang="zh-CN" altLang="zh-CN" sz="2400">
                <a:solidFill>
                  <a:srgbClr val="FFFFFF"/>
                </a:solidFill>
                <a:latin typeface="微软雅黑" panose="020B0503020204020204" pitchFamily="34" charset="-122"/>
                <a:ea typeface="微软雅黑" panose="020B0503020204020204" pitchFamily="34" charset="-122"/>
                <a:cs typeface="+mn-cs"/>
                <a:sym typeface="宋体" pitchFamily="2" charset="-122"/>
              </a:endParaRPr>
            </a:p>
          </p:txBody>
        </p:sp>
        <p:sp>
          <p:nvSpPr>
            <p:cNvPr id="60432" name="TextBox 27"/>
            <p:cNvSpPr>
              <a:spLocks noChangeArrowheads="1"/>
            </p:cNvSpPr>
            <p:nvPr/>
          </p:nvSpPr>
          <p:spPr bwMode="auto">
            <a:xfrm>
              <a:off x="5265714" y="3659574"/>
              <a:ext cx="2911547" cy="307777"/>
            </a:xfrm>
            <a:prstGeom prst="rect">
              <a:avLst/>
            </a:prstGeom>
            <a:noFill/>
            <a:ln w="9525">
              <a:noFill/>
              <a:miter lim="800000"/>
              <a:headEnd/>
              <a:tailEnd/>
            </a:ln>
          </p:spPr>
          <p:txBody>
            <a:bodyPr>
              <a:spAutoFit/>
            </a:bodyPr>
            <a:lstStyle/>
            <a:p>
              <a:r>
                <a:rPr lang="zh-CN" altLang="en-US" sz="1400">
                  <a:solidFill>
                    <a:schemeClr val="bg1"/>
                  </a:solidFill>
                  <a:latin typeface="微软雅黑"/>
                  <a:ea typeface="微软雅黑"/>
                  <a:cs typeface="微软雅黑"/>
                  <a:sym typeface="宋体" charset="-122"/>
                </a:rPr>
                <a:t>优化现有项目的组织模式</a:t>
              </a:r>
            </a:p>
          </p:txBody>
        </p:sp>
      </p:grpSp>
      <p:sp>
        <p:nvSpPr>
          <p:cNvPr id="74" name="TextBox 28"/>
          <p:cNvSpPr>
            <a:spLocks noChangeArrowheads="1"/>
          </p:cNvSpPr>
          <p:nvPr/>
        </p:nvSpPr>
        <p:spPr bwMode="auto">
          <a:xfrm>
            <a:off x="4386263" y="2417763"/>
            <a:ext cx="547687" cy="522287"/>
          </a:xfrm>
          <a:prstGeom prst="rect">
            <a:avLst/>
          </a:prstGeom>
          <a:noFill/>
          <a:ln w="9525">
            <a:noFill/>
            <a:miter lim="800000"/>
            <a:headEnd/>
            <a:tailEnd/>
          </a:ln>
        </p:spPr>
        <p:txBody>
          <a:bodyPr wrap="none">
            <a:spAutoFit/>
          </a:bodyPr>
          <a:lstStyle/>
          <a:p>
            <a:pPr algn="ctr"/>
            <a:r>
              <a:rPr lang="en-US" altLang="zh-CN" sz="2800" b="1">
                <a:solidFill>
                  <a:schemeClr val="bg1"/>
                </a:solidFill>
                <a:latin typeface="方正兰亭粗黑_GBK"/>
                <a:ea typeface="方正兰亭粗黑_GBK"/>
                <a:cs typeface="方正兰亭粗黑_GBK"/>
                <a:sym typeface="方正兰亭粗黑_GBK"/>
              </a:rPr>
              <a:t>VS</a:t>
            </a:r>
          </a:p>
        </p:txBody>
      </p:sp>
      <p:sp>
        <p:nvSpPr>
          <p:cNvPr id="75" name="椭圆 74"/>
          <p:cNvSpPr>
            <a:spLocks noChangeArrowheads="1"/>
          </p:cNvSpPr>
          <p:nvPr/>
        </p:nvSpPr>
        <p:spPr bwMode="auto">
          <a:xfrm>
            <a:off x="4275138" y="2379663"/>
            <a:ext cx="728662" cy="728662"/>
          </a:xfrm>
          <a:prstGeom prst="ellipse">
            <a:avLst/>
          </a:prstGeom>
          <a:solidFill>
            <a:schemeClr val="bg1"/>
          </a:solidFill>
          <a:ln w="38100" algn="ctr">
            <a:solidFill>
              <a:srgbClr val="043C77"/>
            </a:solidFill>
            <a:round/>
            <a:headEnd/>
            <a:tailEnd/>
          </a:ln>
        </p:spPr>
        <p:txBody>
          <a:bodyPr anchor="ctr"/>
          <a:lstStyle/>
          <a:p>
            <a:pPr algn="ctr"/>
            <a:r>
              <a:rPr lang="en-US" altLang="zh-CN" sz="2000" b="1">
                <a:solidFill>
                  <a:srgbClr val="043C77"/>
                </a:solidFill>
                <a:latin typeface="微软雅黑"/>
                <a:ea typeface="微软雅黑"/>
                <a:cs typeface="微软雅黑"/>
              </a:rPr>
              <a:t>&amp;</a:t>
            </a:r>
            <a:endParaRPr lang="zh-CN" altLang="en-US" sz="2000" b="1">
              <a:solidFill>
                <a:srgbClr val="043C77"/>
              </a:solidFill>
              <a:latin typeface="微软雅黑"/>
              <a:ea typeface="微软雅黑"/>
              <a:cs typeface="微软雅黑"/>
            </a:endParaRP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ppt_x"/>
                                          </p:val>
                                        </p:tav>
                                        <p:tav tm="100000">
                                          <p:val>
                                            <p:strVal val="#ppt_x"/>
                                          </p:val>
                                        </p:tav>
                                      </p:tavLst>
                                    </p:anim>
                                    <p:anim calcmode="lin" valueType="num">
                                      <p:cBhvr additive="base">
                                        <p:cTn id="8" dur="500" fill="hold"/>
                                        <p:tgtEl>
                                          <p:spTgt spid="5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75"/>
                                        </p:tgtEl>
                                        <p:attrNameLst>
                                          <p:attrName>style.visibility</p:attrName>
                                        </p:attrNameLst>
                                      </p:cBhvr>
                                      <p:to>
                                        <p:strVal val="visible"/>
                                      </p:to>
                                    </p:set>
                                    <p:anim calcmode="lin" valueType="num">
                                      <p:cBhvr>
                                        <p:cTn id="12" dur="500" fill="hold"/>
                                        <p:tgtEl>
                                          <p:spTgt spid="75"/>
                                        </p:tgtEl>
                                        <p:attrNameLst>
                                          <p:attrName>ppt_w</p:attrName>
                                        </p:attrNameLst>
                                      </p:cBhvr>
                                      <p:tavLst>
                                        <p:tav tm="0">
                                          <p:val>
                                            <p:fltVal val="0"/>
                                          </p:val>
                                        </p:tav>
                                        <p:tav tm="100000">
                                          <p:val>
                                            <p:strVal val="#ppt_w"/>
                                          </p:val>
                                        </p:tav>
                                      </p:tavLst>
                                    </p:anim>
                                    <p:anim calcmode="lin" valueType="num">
                                      <p:cBhvr>
                                        <p:cTn id="13" dur="500" fill="hold"/>
                                        <p:tgtEl>
                                          <p:spTgt spid="75"/>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4"/>
                                        </p:tgtEl>
                                        <p:attrNameLst>
                                          <p:attrName>style.visibility</p:attrName>
                                        </p:attrNameLst>
                                      </p:cBhvr>
                                      <p:to>
                                        <p:strVal val="visible"/>
                                      </p:to>
                                    </p:set>
                                    <p:anim calcmode="lin" valueType="num">
                                      <p:cBhvr>
                                        <p:cTn id="17" dur="500" fill="hold"/>
                                        <p:tgtEl>
                                          <p:spTgt spid="74"/>
                                        </p:tgtEl>
                                        <p:attrNameLst>
                                          <p:attrName>ppt_x</p:attrName>
                                        </p:attrNameLst>
                                      </p:cBhvr>
                                      <p:tavLst>
                                        <p:tav tm="0">
                                          <p:val>
                                            <p:strVal val="#ppt_x"/>
                                          </p:val>
                                        </p:tav>
                                        <p:tav tm="100000">
                                          <p:val>
                                            <p:strVal val="#ppt_x"/>
                                          </p:val>
                                        </p:tav>
                                      </p:tavLst>
                                    </p:anim>
                                    <p:anim calcmode="lin" valueType="num">
                                      <p:cBhvr>
                                        <p:cTn id="18" dur="500" fill="hold"/>
                                        <p:tgtEl>
                                          <p:spTgt spid="7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54"/>
                                        </p:tgtEl>
                                        <p:attrNameLst>
                                          <p:attrName>ppt_y</p:attrName>
                                        </p:attrNameLst>
                                      </p:cBhvr>
                                      <p:tavLst>
                                        <p:tav tm="0">
                                          <p:val>
                                            <p:strVal val="#ppt_y"/>
                                          </p:val>
                                        </p:tav>
                                        <p:tav tm="100000">
                                          <p:val>
                                            <p:strVal val="#ppt_y"/>
                                          </p:val>
                                        </p:tav>
                                      </p:tavLst>
                                    </p:anim>
                                    <p:anim calcmode="lin" valueType="num">
                                      <p:cBhvr>
                                        <p:cTn id="24" dur="500" fill="hold"/>
                                        <p:tgtEl>
                                          <p:spTgt spid="54"/>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54"/>
                                        </p:tgtEl>
                                        <p:attrNameLst>
                                          <p:attrName>ppt_w</p:attrName>
                                        </p:attrNameLst>
                                      </p:cBhvr>
                                      <p:tavLst>
                                        <p:tav tm="0">
                                          <p:val>
                                            <p:strVal val="#ppt_w/10"/>
                                          </p:val>
                                        </p:tav>
                                        <p:tav tm="50000">
                                          <p:val>
                                            <p:strVal val="#ppt_w+.01"/>
                                          </p:val>
                                        </p:tav>
                                        <p:tav tm="100000">
                                          <p:val>
                                            <p:strVal val="#ppt_w"/>
                                          </p:val>
                                        </p:tav>
                                      </p:tavLst>
                                    </p:anim>
                                    <p:animEffect>
                                      <p:cBhvr>
                                        <p:cTn id="26" dur="500" tmFilter="0,0; .5, 1; 1, 1"/>
                                        <p:tgtEl>
                                          <p:spTgt spid="54"/>
                                        </p:tgtEl>
                                      </p:cBhvr>
                                    </p:animEffect>
                                  </p:childTnLst>
                                </p:cTn>
                              </p:par>
                            </p:childTnLst>
                          </p:cTn>
                        </p:par>
                        <p:par>
                          <p:cTn id="27" fill="hold">
                            <p:stCondLst>
                              <p:cond delay="2400"/>
                            </p:stCondLst>
                            <p:childTnLst>
                              <p:par>
                                <p:cTn id="28" presetID="41" presetClass="entr" presetSubtype="0" fill="hold" grpId="0" nodeType="afterEffect">
                                  <p:stCondLst>
                                    <p:cond delay="0"/>
                                  </p:stCondLst>
                                  <p:iterate type="lt">
                                    <p:tmPct val="10000"/>
                                  </p:iterate>
                                  <p:childTnLst>
                                    <p:set>
                                      <p:cBhvr>
                                        <p:cTn id="29" dur="1" fill="hold">
                                          <p:stCondLst>
                                            <p:cond delay="0"/>
                                          </p:stCondLst>
                                        </p:cTn>
                                        <p:tgtEl>
                                          <p:spTgt spid="55"/>
                                        </p:tgtEl>
                                        <p:attrNameLst>
                                          <p:attrName>style.visibility</p:attrName>
                                        </p:attrNameLst>
                                      </p:cBhvr>
                                      <p:to>
                                        <p:strVal val="visible"/>
                                      </p:to>
                                    </p:set>
                                    <p:anim calcmode="lin" valueType="num">
                                      <p:cBhvr>
                                        <p:cTn id="30" dur="500" fill="hold"/>
                                        <p:tgtEl>
                                          <p:spTgt spid="55"/>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55"/>
                                        </p:tgtEl>
                                        <p:attrNameLst>
                                          <p:attrName>ppt_y</p:attrName>
                                        </p:attrNameLst>
                                      </p:cBhvr>
                                      <p:tavLst>
                                        <p:tav tm="0">
                                          <p:val>
                                            <p:strVal val="#ppt_y"/>
                                          </p:val>
                                        </p:tav>
                                        <p:tav tm="100000">
                                          <p:val>
                                            <p:strVal val="#ppt_y"/>
                                          </p:val>
                                        </p:tav>
                                      </p:tavLst>
                                    </p:anim>
                                    <p:anim calcmode="lin" valueType="num">
                                      <p:cBhvr>
                                        <p:cTn id="32" dur="500" fill="hold"/>
                                        <p:tgtEl>
                                          <p:spTgt spid="55"/>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55"/>
                                        </p:tgtEl>
                                        <p:attrNameLst>
                                          <p:attrName>ppt_w</p:attrName>
                                        </p:attrNameLst>
                                      </p:cBhvr>
                                      <p:tavLst>
                                        <p:tav tm="0">
                                          <p:val>
                                            <p:strVal val="#ppt_w/10"/>
                                          </p:val>
                                        </p:tav>
                                        <p:tav tm="50000">
                                          <p:val>
                                            <p:strVal val="#ppt_w+.01"/>
                                          </p:val>
                                        </p:tav>
                                        <p:tav tm="100000">
                                          <p:val>
                                            <p:strVal val="#ppt_w"/>
                                          </p:val>
                                        </p:tav>
                                      </p:tavLst>
                                    </p:anim>
                                    <p:animEffect>
                                      <p:cBhvr>
                                        <p:cTn id="34" dur="500" tmFilter="0,0; .5, 1; 1, 1"/>
                                        <p:tgtEl>
                                          <p:spTgt spid="55"/>
                                        </p:tgtEl>
                                      </p:cBhvr>
                                    </p:animEffect>
                                  </p:childTnLst>
                                </p:cTn>
                              </p:par>
                            </p:childTnLst>
                          </p:cTn>
                        </p:par>
                        <p:par>
                          <p:cTn id="35" fill="hold">
                            <p:stCondLst>
                              <p:cond delay="3250"/>
                            </p:stCondLst>
                            <p:childTnLst>
                              <p:par>
                                <p:cTn id="36" presetID="2" presetClass="entr" presetSubtype="8"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0-#ppt_w/2"/>
                                          </p:val>
                                        </p:tav>
                                        <p:tav tm="100000">
                                          <p:val>
                                            <p:strVal val="#ppt_x"/>
                                          </p:val>
                                        </p:tav>
                                      </p:tavLst>
                                    </p:anim>
                                    <p:anim calcmode="lin" valueType="num">
                                      <p:cBhvr additive="base">
                                        <p:cTn id="39" dur="500" fill="hold"/>
                                        <p:tgtEl>
                                          <p:spTgt spid="7"/>
                                        </p:tgtEl>
                                        <p:attrNameLst>
                                          <p:attrName>ppt_y</p:attrName>
                                        </p:attrNameLst>
                                      </p:cBhvr>
                                      <p:tavLst>
                                        <p:tav tm="0">
                                          <p:val>
                                            <p:strVal val="#ppt_y"/>
                                          </p:val>
                                        </p:tav>
                                        <p:tav tm="100000">
                                          <p:val>
                                            <p:strVal val="#ppt_y"/>
                                          </p:val>
                                        </p:tav>
                                      </p:tavLst>
                                    </p:anim>
                                  </p:childTnLst>
                                </p:cTn>
                              </p:par>
                            </p:childTnLst>
                          </p:cTn>
                        </p:par>
                        <p:par>
                          <p:cTn id="40" fill="hold">
                            <p:stCondLst>
                              <p:cond delay="3750"/>
                            </p:stCondLst>
                            <p:childTnLst>
                              <p:par>
                                <p:cTn id="41" presetID="2" presetClass="entr" presetSubtype="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0-#ppt_w/2"/>
                                          </p:val>
                                        </p:tav>
                                        <p:tav tm="100000">
                                          <p:val>
                                            <p:strVal val="#ppt_x"/>
                                          </p:val>
                                        </p:tav>
                                      </p:tavLst>
                                    </p:anim>
                                    <p:anim calcmode="lin" valueType="num">
                                      <p:cBhvr additive="base">
                                        <p:cTn id="44" dur="500" fill="hold"/>
                                        <p:tgtEl>
                                          <p:spTgt spid="8"/>
                                        </p:tgtEl>
                                        <p:attrNameLst>
                                          <p:attrName>ppt_y</p:attrName>
                                        </p:attrNameLst>
                                      </p:cBhvr>
                                      <p:tavLst>
                                        <p:tav tm="0">
                                          <p:val>
                                            <p:strVal val="#ppt_y"/>
                                          </p:val>
                                        </p:tav>
                                        <p:tav tm="100000">
                                          <p:val>
                                            <p:strVal val="#ppt_y"/>
                                          </p:val>
                                        </p:tav>
                                      </p:tavLst>
                                    </p:anim>
                                  </p:childTnLst>
                                </p:cTn>
                              </p:par>
                            </p:childTnLst>
                          </p:cTn>
                        </p:par>
                        <p:par>
                          <p:cTn id="45" fill="hold">
                            <p:stCondLst>
                              <p:cond delay="4250"/>
                            </p:stCondLst>
                            <p:childTnLst>
                              <p:par>
                                <p:cTn id="46" presetID="2" presetClass="entr" presetSubtype="8"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 calcmode="lin" valueType="num">
                                      <p:cBhvr additive="base">
                                        <p:cTn id="48" dur="500" fill="hold"/>
                                        <p:tgtEl>
                                          <p:spTgt spid="3"/>
                                        </p:tgtEl>
                                        <p:attrNameLst>
                                          <p:attrName>ppt_x</p:attrName>
                                        </p:attrNameLst>
                                      </p:cBhvr>
                                      <p:tavLst>
                                        <p:tav tm="0">
                                          <p:val>
                                            <p:strVal val="0-#ppt_w/2"/>
                                          </p:val>
                                        </p:tav>
                                        <p:tav tm="100000">
                                          <p:val>
                                            <p:strVal val="#ppt_x"/>
                                          </p:val>
                                        </p:tav>
                                      </p:tavLst>
                                    </p:anim>
                                    <p:anim calcmode="lin" valueType="num">
                                      <p:cBhvr additive="base">
                                        <p:cTn id="49" dur="500" fill="hold"/>
                                        <p:tgtEl>
                                          <p:spTgt spid="3"/>
                                        </p:tgtEl>
                                        <p:attrNameLst>
                                          <p:attrName>ppt_y</p:attrName>
                                        </p:attrNameLst>
                                      </p:cBhvr>
                                      <p:tavLst>
                                        <p:tav tm="0">
                                          <p:val>
                                            <p:strVal val="#ppt_y"/>
                                          </p:val>
                                        </p:tav>
                                        <p:tav tm="100000">
                                          <p:val>
                                            <p:strVal val="#ppt_y"/>
                                          </p:val>
                                        </p:tav>
                                      </p:tavLst>
                                    </p:anim>
                                  </p:childTnLst>
                                </p:cTn>
                              </p:par>
                            </p:childTnLst>
                          </p:cTn>
                        </p:par>
                        <p:par>
                          <p:cTn id="50" fill="hold">
                            <p:stCondLst>
                              <p:cond delay="4750"/>
                            </p:stCondLst>
                            <p:childTnLst>
                              <p:par>
                                <p:cTn id="51" presetID="2" presetClass="entr" presetSubtype="2"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additive="base">
                                        <p:cTn id="53" dur="500" fill="hold"/>
                                        <p:tgtEl>
                                          <p:spTgt spid="6"/>
                                        </p:tgtEl>
                                        <p:attrNameLst>
                                          <p:attrName>ppt_x</p:attrName>
                                        </p:attrNameLst>
                                      </p:cBhvr>
                                      <p:tavLst>
                                        <p:tav tm="0">
                                          <p:val>
                                            <p:strVal val="1+#ppt_w/2"/>
                                          </p:val>
                                        </p:tav>
                                        <p:tav tm="100000">
                                          <p:val>
                                            <p:strVal val="#ppt_x"/>
                                          </p:val>
                                        </p:tav>
                                      </p:tavLst>
                                    </p:anim>
                                    <p:anim calcmode="lin" valueType="num">
                                      <p:cBhvr additive="base">
                                        <p:cTn id="54" dur="500" fill="hold"/>
                                        <p:tgtEl>
                                          <p:spTgt spid="6"/>
                                        </p:tgtEl>
                                        <p:attrNameLst>
                                          <p:attrName>ppt_y</p:attrName>
                                        </p:attrNameLst>
                                      </p:cBhvr>
                                      <p:tavLst>
                                        <p:tav tm="0">
                                          <p:val>
                                            <p:strVal val="#ppt_y"/>
                                          </p:val>
                                        </p:tav>
                                        <p:tav tm="100000">
                                          <p:val>
                                            <p:strVal val="#ppt_y"/>
                                          </p:val>
                                        </p:tav>
                                      </p:tavLst>
                                    </p:anim>
                                  </p:childTnLst>
                                </p:cTn>
                              </p:par>
                            </p:childTnLst>
                          </p:cTn>
                        </p:par>
                        <p:par>
                          <p:cTn id="55" fill="hold">
                            <p:stCondLst>
                              <p:cond delay="5250"/>
                            </p:stCondLst>
                            <p:childTnLst>
                              <p:par>
                                <p:cTn id="56" presetID="2" presetClass="entr" presetSubtype="2" fill="hold" nodeType="afterEffect">
                                  <p:stCondLst>
                                    <p:cond delay="0"/>
                                  </p:stCondLst>
                                  <p:childTnLst>
                                    <p:set>
                                      <p:cBhvr>
                                        <p:cTn id="57" dur="1" fill="hold">
                                          <p:stCondLst>
                                            <p:cond delay="0"/>
                                          </p:stCondLst>
                                        </p:cTn>
                                        <p:tgtEl>
                                          <p:spTgt spid="5"/>
                                        </p:tgtEl>
                                        <p:attrNameLst>
                                          <p:attrName>style.visibility</p:attrName>
                                        </p:attrNameLst>
                                      </p:cBhvr>
                                      <p:to>
                                        <p:strVal val="visible"/>
                                      </p:to>
                                    </p:set>
                                    <p:anim calcmode="lin" valueType="num">
                                      <p:cBhvr additive="base">
                                        <p:cTn id="58" dur="500" fill="hold"/>
                                        <p:tgtEl>
                                          <p:spTgt spid="5"/>
                                        </p:tgtEl>
                                        <p:attrNameLst>
                                          <p:attrName>ppt_x</p:attrName>
                                        </p:attrNameLst>
                                      </p:cBhvr>
                                      <p:tavLst>
                                        <p:tav tm="0">
                                          <p:val>
                                            <p:strVal val="1+#ppt_w/2"/>
                                          </p:val>
                                        </p:tav>
                                        <p:tav tm="100000">
                                          <p:val>
                                            <p:strVal val="#ppt_x"/>
                                          </p:val>
                                        </p:tav>
                                      </p:tavLst>
                                    </p:anim>
                                    <p:anim calcmode="lin" valueType="num">
                                      <p:cBhvr additive="base">
                                        <p:cTn id="59" dur="500" fill="hold"/>
                                        <p:tgtEl>
                                          <p:spTgt spid="5"/>
                                        </p:tgtEl>
                                        <p:attrNameLst>
                                          <p:attrName>ppt_y</p:attrName>
                                        </p:attrNameLst>
                                      </p:cBhvr>
                                      <p:tavLst>
                                        <p:tav tm="0">
                                          <p:val>
                                            <p:strVal val="#ppt_y"/>
                                          </p:val>
                                        </p:tav>
                                        <p:tav tm="100000">
                                          <p:val>
                                            <p:strVal val="#ppt_y"/>
                                          </p:val>
                                        </p:tav>
                                      </p:tavLst>
                                    </p:anim>
                                  </p:childTnLst>
                                </p:cTn>
                              </p:par>
                            </p:childTnLst>
                          </p:cTn>
                        </p:par>
                        <p:par>
                          <p:cTn id="60" fill="hold">
                            <p:stCondLst>
                              <p:cond delay="5750"/>
                            </p:stCondLst>
                            <p:childTnLst>
                              <p:par>
                                <p:cTn id="61" presetID="2" presetClass="entr" presetSubtype="2"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1+#ppt_w/2"/>
                                          </p:val>
                                        </p:tav>
                                        <p:tav tm="100000">
                                          <p:val>
                                            <p:strVal val="#ppt_x"/>
                                          </p:val>
                                        </p:tav>
                                      </p:tavLst>
                                    </p:anim>
                                    <p:anim calcmode="lin" valueType="num">
                                      <p:cBhvr additive="base">
                                        <p:cTn id="6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bldLvl="0" autoUpdateAnimBg="0"/>
      <p:bldP spid="55" grpId="0" bldLvl="0" autoUpdateAnimBg="0"/>
      <p:bldP spid="74" grpId="0" bldLvl="0" autoUpdateAnimBg="0"/>
      <p:bldP spid="75"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5" name="标题 1"/>
          <p:cNvSpPr>
            <a:spLocks noGrp="1"/>
          </p:cNvSpPr>
          <p:nvPr>
            <p:ph type="title"/>
          </p:nvPr>
        </p:nvSpPr>
        <p:spPr/>
        <p:txBody>
          <a:bodyPr/>
          <a:lstStyle/>
          <a:p>
            <a:r>
              <a:rPr lang="zh-CN" altLang="en-US" smtClean="0"/>
              <a:t>财务与税务管理的协同</a:t>
            </a:r>
          </a:p>
        </p:txBody>
      </p:sp>
      <p:grpSp>
        <p:nvGrpSpPr>
          <p:cNvPr id="53" name="Group 28"/>
          <p:cNvGrpSpPr/>
          <p:nvPr/>
        </p:nvGrpSpPr>
        <p:grpSpPr>
          <a:xfrm>
            <a:off x="3635896" y="1059582"/>
            <a:ext cx="1425485" cy="1441764"/>
            <a:chOff x="5380261" y="1891294"/>
            <a:chExt cx="1900646" cy="1922352"/>
          </a:xfrm>
          <a:solidFill>
            <a:srgbClr val="4BB033"/>
          </a:solidFill>
        </p:grpSpPr>
        <p:sp>
          <p:nvSpPr>
            <p:cNvPr id="56" name="Oval 5"/>
            <p:cNvSpPr>
              <a:spLocks noChangeArrowheads="1"/>
            </p:cNvSpPr>
            <p:nvPr/>
          </p:nvSpPr>
          <p:spPr bwMode="auto">
            <a:xfrm>
              <a:off x="6149473" y="2682212"/>
              <a:ext cx="1131434" cy="1131434"/>
            </a:xfrm>
            <a:prstGeom prst="ellipse">
              <a:avLst/>
            </a:prstGeom>
            <a:grpFill/>
            <a:ln>
              <a:noFill/>
            </a:ln>
            <a:extLst>
              <a:ext uri="{91240B29-F687-4F45-9708-019B960494DF}"/>
            </a:extLst>
          </p:spPr>
          <p:txBody>
            <a:bodyPr lIns="68580" tIns="34290" rIns="68580" bIns="34290"/>
            <a:lstStyle/>
            <a:p>
              <a:pPr fontAlgn="auto">
                <a:spcBef>
                  <a:spcPts val="0"/>
                </a:spcBef>
                <a:spcAft>
                  <a:spcPts val="0"/>
                </a:spcAft>
                <a:defRPr/>
              </a:pPr>
              <a:endParaRPr lang="id-ID" sz="1350" kern="0">
                <a:solidFill>
                  <a:prstClr val="black"/>
                </a:solidFill>
                <a:latin typeface="微软雅黑" pitchFamily="34" charset="-122"/>
                <a:ea typeface="微软雅黑" pitchFamily="34" charset="-122"/>
                <a:cs typeface="+mn-cs"/>
              </a:endParaRPr>
            </a:p>
          </p:txBody>
        </p:sp>
        <p:sp>
          <p:nvSpPr>
            <p:cNvPr id="57" name="Oval 6"/>
            <p:cNvSpPr>
              <a:spLocks noChangeArrowheads="1"/>
            </p:cNvSpPr>
            <p:nvPr/>
          </p:nvSpPr>
          <p:spPr bwMode="auto">
            <a:xfrm>
              <a:off x="5380261" y="1891294"/>
              <a:ext cx="769213" cy="769213"/>
            </a:xfrm>
            <a:prstGeom prst="ellipse">
              <a:avLst/>
            </a:prstGeom>
            <a:grpFill/>
            <a:ln>
              <a:noFill/>
            </a:ln>
            <a:extLst>
              <a:ext uri="{91240B29-F687-4F45-9708-019B960494DF}"/>
            </a:extLst>
          </p:spPr>
          <p:txBody>
            <a:bodyPr lIns="68580" tIns="34290" rIns="68580" bIns="34290"/>
            <a:lstStyle/>
            <a:p>
              <a:pPr fontAlgn="auto">
                <a:spcBef>
                  <a:spcPts val="0"/>
                </a:spcBef>
                <a:spcAft>
                  <a:spcPts val="0"/>
                </a:spcAft>
                <a:defRPr/>
              </a:pPr>
              <a:endParaRPr lang="id-ID" sz="1350" kern="0">
                <a:solidFill>
                  <a:prstClr val="black"/>
                </a:solidFill>
                <a:latin typeface="微软雅黑" pitchFamily="34" charset="-122"/>
                <a:ea typeface="微软雅黑" pitchFamily="34" charset="-122"/>
                <a:cs typeface="+mn-cs"/>
              </a:endParaRPr>
            </a:p>
          </p:txBody>
        </p:sp>
        <p:sp>
          <p:nvSpPr>
            <p:cNvPr id="60" name="Freeform 7"/>
            <p:cNvSpPr>
              <a:spLocks/>
            </p:cNvSpPr>
            <p:nvPr/>
          </p:nvSpPr>
          <p:spPr bwMode="auto">
            <a:xfrm>
              <a:off x="5734343" y="2253515"/>
              <a:ext cx="949645" cy="949645"/>
            </a:xfrm>
            <a:custGeom>
              <a:avLst/>
              <a:gdLst>
                <a:gd name="T0" fmla="*/ 214 w 487"/>
                <a:gd name="T1" fmla="*/ 487 h 487"/>
                <a:gd name="T2" fmla="*/ 0 w 487"/>
                <a:gd name="T3" fmla="*/ 208 h 487"/>
                <a:gd name="T4" fmla="*/ 212 w 487"/>
                <a:gd name="T5" fmla="*/ 0 h 487"/>
                <a:gd name="T6" fmla="*/ 487 w 487"/>
                <a:gd name="T7" fmla="*/ 220 h 487"/>
                <a:gd name="T8" fmla="*/ 214 w 487"/>
                <a:gd name="T9" fmla="*/ 487 h 487"/>
              </a:gdLst>
              <a:ahLst/>
              <a:cxnLst>
                <a:cxn ang="0">
                  <a:pos x="T0" y="T1"/>
                </a:cxn>
                <a:cxn ang="0">
                  <a:pos x="T2" y="T3"/>
                </a:cxn>
                <a:cxn ang="0">
                  <a:pos x="T4" y="T5"/>
                </a:cxn>
                <a:cxn ang="0">
                  <a:pos x="T6" y="T7"/>
                </a:cxn>
                <a:cxn ang="0">
                  <a:pos x="T8" y="T9"/>
                </a:cxn>
              </a:cxnLst>
              <a:rect l="0" t="0" r="r" b="b"/>
              <a:pathLst>
                <a:path w="487" h="487">
                  <a:moveTo>
                    <a:pt x="214" y="487"/>
                  </a:moveTo>
                  <a:cubicBezTo>
                    <a:pt x="230" y="279"/>
                    <a:pt x="142" y="219"/>
                    <a:pt x="0" y="208"/>
                  </a:cubicBezTo>
                  <a:cubicBezTo>
                    <a:pt x="212" y="0"/>
                    <a:pt x="212" y="0"/>
                    <a:pt x="212" y="0"/>
                  </a:cubicBezTo>
                  <a:cubicBezTo>
                    <a:pt x="220" y="143"/>
                    <a:pt x="278" y="232"/>
                    <a:pt x="487" y="220"/>
                  </a:cubicBezTo>
                  <a:lnTo>
                    <a:pt x="214" y="487"/>
                  </a:lnTo>
                  <a:close/>
                </a:path>
              </a:pathLst>
            </a:custGeom>
            <a:grpFill/>
            <a:ln>
              <a:noFill/>
            </a:ln>
            <a:extLst>
              <a:ext uri="{91240B29-F687-4F45-9708-019B960494DF}"/>
            </a:extLst>
          </p:spPr>
          <p:txBody>
            <a:bodyPr lIns="68580" tIns="34290" rIns="68580" bIns="34290"/>
            <a:lstStyle/>
            <a:p>
              <a:pPr fontAlgn="auto">
                <a:spcBef>
                  <a:spcPts val="0"/>
                </a:spcBef>
                <a:spcAft>
                  <a:spcPts val="0"/>
                </a:spcAft>
                <a:defRPr/>
              </a:pPr>
              <a:endParaRPr lang="id-ID" sz="1350" kern="0">
                <a:solidFill>
                  <a:prstClr val="black"/>
                </a:solidFill>
                <a:latin typeface="微软雅黑" pitchFamily="34" charset="-122"/>
                <a:ea typeface="微软雅黑" pitchFamily="34" charset="-122"/>
                <a:cs typeface="+mn-cs"/>
              </a:endParaRPr>
            </a:p>
          </p:txBody>
        </p:sp>
      </p:grpSp>
      <p:grpSp>
        <p:nvGrpSpPr>
          <p:cNvPr id="61" name="Group 34"/>
          <p:cNvGrpSpPr/>
          <p:nvPr/>
        </p:nvGrpSpPr>
        <p:grpSpPr>
          <a:xfrm>
            <a:off x="3331671" y="2620391"/>
            <a:ext cx="1425485" cy="1441764"/>
            <a:chOff x="4974627" y="3972373"/>
            <a:chExt cx="1900647" cy="1922352"/>
          </a:xfrm>
          <a:solidFill>
            <a:srgbClr val="4BB033"/>
          </a:solidFill>
        </p:grpSpPr>
        <p:sp>
          <p:nvSpPr>
            <p:cNvPr id="62" name="Oval 11"/>
            <p:cNvSpPr>
              <a:spLocks noChangeArrowheads="1"/>
            </p:cNvSpPr>
            <p:nvPr/>
          </p:nvSpPr>
          <p:spPr bwMode="auto">
            <a:xfrm>
              <a:off x="4974627" y="3972373"/>
              <a:ext cx="1132791" cy="1132791"/>
            </a:xfrm>
            <a:prstGeom prst="ellipse">
              <a:avLst/>
            </a:prstGeom>
            <a:grpFill/>
            <a:ln>
              <a:noFill/>
            </a:ln>
          </p:spPr>
          <p:txBody>
            <a:bodyPr lIns="68580" tIns="34290" rIns="68580" bIns="34290"/>
            <a:lstStyle/>
            <a:p>
              <a:pPr fontAlgn="auto">
                <a:spcBef>
                  <a:spcPts val="0"/>
                </a:spcBef>
                <a:spcAft>
                  <a:spcPts val="0"/>
                </a:spcAft>
                <a:defRPr/>
              </a:pPr>
              <a:endParaRPr lang="id-ID" sz="1350" kern="0">
                <a:solidFill>
                  <a:prstClr val="black"/>
                </a:solidFill>
                <a:latin typeface="微软雅黑" pitchFamily="34" charset="-122"/>
                <a:ea typeface="微软雅黑" pitchFamily="34" charset="-122"/>
                <a:cs typeface="+mn-cs"/>
              </a:endParaRPr>
            </a:p>
          </p:txBody>
        </p:sp>
        <p:sp>
          <p:nvSpPr>
            <p:cNvPr id="63" name="Oval 12"/>
            <p:cNvSpPr>
              <a:spLocks noChangeArrowheads="1"/>
            </p:cNvSpPr>
            <p:nvPr/>
          </p:nvSpPr>
          <p:spPr bwMode="auto">
            <a:xfrm>
              <a:off x="6107418" y="5126869"/>
              <a:ext cx="767856" cy="767856"/>
            </a:xfrm>
            <a:prstGeom prst="ellipse">
              <a:avLst/>
            </a:prstGeom>
            <a:grpFill/>
            <a:ln>
              <a:noFill/>
            </a:ln>
          </p:spPr>
          <p:txBody>
            <a:bodyPr lIns="68580" tIns="34290" rIns="68580" bIns="34290"/>
            <a:lstStyle/>
            <a:p>
              <a:pPr fontAlgn="auto">
                <a:spcBef>
                  <a:spcPts val="0"/>
                </a:spcBef>
                <a:spcAft>
                  <a:spcPts val="0"/>
                </a:spcAft>
                <a:defRPr/>
              </a:pPr>
              <a:endParaRPr lang="id-ID" sz="1350" kern="0">
                <a:solidFill>
                  <a:prstClr val="black"/>
                </a:solidFill>
                <a:latin typeface="微软雅黑" pitchFamily="34" charset="-122"/>
                <a:ea typeface="微软雅黑" pitchFamily="34" charset="-122"/>
                <a:cs typeface="+mn-cs"/>
              </a:endParaRPr>
            </a:p>
          </p:txBody>
        </p:sp>
        <p:sp>
          <p:nvSpPr>
            <p:cNvPr id="64" name="Freeform 13"/>
            <p:cNvSpPr>
              <a:spLocks/>
            </p:cNvSpPr>
            <p:nvPr/>
          </p:nvSpPr>
          <p:spPr bwMode="auto">
            <a:xfrm>
              <a:off x="5572903" y="4582859"/>
              <a:ext cx="946932" cy="949645"/>
            </a:xfrm>
            <a:custGeom>
              <a:avLst/>
              <a:gdLst>
                <a:gd name="T0" fmla="*/ 273 w 486"/>
                <a:gd name="T1" fmla="*/ 0 h 487"/>
                <a:gd name="T2" fmla="*/ 486 w 486"/>
                <a:gd name="T3" fmla="*/ 280 h 487"/>
                <a:gd name="T4" fmla="*/ 274 w 486"/>
                <a:gd name="T5" fmla="*/ 487 h 487"/>
                <a:gd name="T6" fmla="*/ 0 w 486"/>
                <a:gd name="T7" fmla="*/ 267 h 487"/>
                <a:gd name="T8" fmla="*/ 273 w 486"/>
                <a:gd name="T9" fmla="*/ 0 h 487"/>
              </a:gdLst>
              <a:ahLst/>
              <a:cxnLst>
                <a:cxn ang="0">
                  <a:pos x="T0" y="T1"/>
                </a:cxn>
                <a:cxn ang="0">
                  <a:pos x="T2" y="T3"/>
                </a:cxn>
                <a:cxn ang="0">
                  <a:pos x="T4" y="T5"/>
                </a:cxn>
                <a:cxn ang="0">
                  <a:pos x="T6" y="T7"/>
                </a:cxn>
                <a:cxn ang="0">
                  <a:pos x="T8" y="T9"/>
                </a:cxn>
              </a:cxnLst>
              <a:rect l="0" t="0" r="r" b="b"/>
              <a:pathLst>
                <a:path w="486" h="487">
                  <a:moveTo>
                    <a:pt x="273" y="0"/>
                  </a:moveTo>
                  <a:cubicBezTo>
                    <a:pt x="257" y="209"/>
                    <a:pt x="345" y="268"/>
                    <a:pt x="486" y="280"/>
                  </a:cubicBezTo>
                  <a:cubicBezTo>
                    <a:pt x="274" y="487"/>
                    <a:pt x="274" y="487"/>
                    <a:pt x="274" y="487"/>
                  </a:cubicBezTo>
                  <a:cubicBezTo>
                    <a:pt x="266" y="345"/>
                    <a:pt x="209" y="256"/>
                    <a:pt x="0" y="267"/>
                  </a:cubicBezTo>
                  <a:lnTo>
                    <a:pt x="273" y="0"/>
                  </a:lnTo>
                  <a:close/>
                </a:path>
              </a:pathLst>
            </a:custGeom>
            <a:grpFill/>
            <a:ln>
              <a:noFill/>
            </a:ln>
          </p:spPr>
          <p:txBody>
            <a:bodyPr lIns="68580" tIns="34290" rIns="68580" bIns="34290"/>
            <a:lstStyle/>
            <a:p>
              <a:pPr fontAlgn="auto">
                <a:spcBef>
                  <a:spcPts val="0"/>
                </a:spcBef>
                <a:spcAft>
                  <a:spcPts val="0"/>
                </a:spcAft>
                <a:defRPr/>
              </a:pPr>
              <a:endParaRPr lang="id-ID" sz="1350" kern="0">
                <a:solidFill>
                  <a:prstClr val="black"/>
                </a:solidFill>
                <a:latin typeface="微软雅黑" pitchFamily="34" charset="-122"/>
                <a:ea typeface="微软雅黑" pitchFamily="34" charset="-122"/>
                <a:cs typeface="+mn-cs"/>
              </a:endParaRPr>
            </a:p>
          </p:txBody>
        </p:sp>
      </p:grpSp>
      <p:grpSp>
        <p:nvGrpSpPr>
          <p:cNvPr id="65" name="Group 38"/>
          <p:cNvGrpSpPr/>
          <p:nvPr/>
        </p:nvGrpSpPr>
        <p:grpSpPr>
          <a:xfrm>
            <a:off x="4279959" y="2024150"/>
            <a:ext cx="1441765" cy="1426502"/>
            <a:chOff x="6239011" y="3177384"/>
            <a:chExt cx="1922353" cy="1902003"/>
          </a:xfrm>
          <a:solidFill>
            <a:srgbClr val="043C77"/>
          </a:solidFill>
        </p:grpSpPr>
        <p:sp>
          <p:nvSpPr>
            <p:cNvPr id="66" name="Oval 14"/>
            <p:cNvSpPr>
              <a:spLocks noChangeArrowheads="1"/>
            </p:cNvSpPr>
            <p:nvPr/>
          </p:nvSpPr>
          <p:spPr bwMode="auto">
            <a:xfrm>
              <a:off x="6239011" y="3946596"/>
              <a:ext cx="1131434" cy="1132791"/>
            </a:xfrm>
            <a:prstGeom prst="ellipse">
              <a:avLst/>
            </a:prstGeom>
            <a:grpFill/>
            <a:ln>
              <a:noFill/>
            </a:ln>
          </p:spPr>
          <p:txBody>
            <a:bodyPr lIns="68580" tIns="34290" rIns="68580" bIns="34290"/>
            <a:lstStyle/>
            <a:p>
              <a:pPr fontAlgn="auto">
                <a:spcBef>
                  <a:spcPts val="0"/>
                </a:spcBef>
                <a:spcAft>
                  <a:spcPts val="0"/>
                </a:spcAft>
                <a:defRPr/>
              </a:pPr>
              <a:endParaRPr lang="id-ID" sz="1350" kern="0">
                <a:solidFill>
                  <a:prstClr val="black"/>
                </a:solidFill>
                <a:latin typeface="微软雅黑" pitchFamily="34" charset="-122"/>
                <a:ea typeface="微软雅黑" pitchFamily="34" charset="-122"/>
                <a:cs typeface="+mn-cs"/>
              </a:endParaRPr>
            </a:p>
          </p:txBody>
        </p:sp>
        <p:sp>
          <p:nvSpPr>
            <p:cNvPr id="67" name="Oval 15"/>
            <p:cNvSpPr>
              <a:spLocks noChangeArrowheads="1"/>
            </p:cNvSpPr>
            <p:nvPr/>
          </p:nvSpPr>
          <p:spPr bwMode="auto">
            <a:xfrm>
              <a:off x="7392151" y="3177384"/>
              <a:ext cx="769213" cy="769213"/>
            </a:xfrm>
            <a:prstGeom prst="ellipse">
              <a:avLst/>
            </a:prstGeom>
            <a:grpFill/>
            <a:ln>
              <a:noFill/>
            </a:ln>
          </p:spPr>
          <p:txBody>
            <a:bodyPr lIns="68580" tIns="34290" rIns="68580" bIns="34290"/>
            <a:lstStyle/>
            <a:p>
              <a:pPr fontAlgn="auto">
                <a:spcBef>
                  <a:spcPts val="0"/>
                </a:spcBef>
                <a:spcAft>
                  <a:spcPts val="0"/>
                </a:spcAft>
                <a:defRPr/>
              </a:pPr>
              <a:endParaRPr lang="id-ID" sz="1350" kern="0">
                <a:solidFill>
                  <a:prstClr val="black"/>
                </a:solidFill>
                <a:latin typeface="微软雅黑" pitchFamily="34" charset="-122"/>
                <a:ea typeface="微软雅黑" pitchFamily="34" charset="-122"/>
                <a:cs typeface="+mn-cs"/>
              </a:endParaRPr>
            </a:p>
          </p:txBody>
        </p:sp>
        <p:sp>
          <p:nvSpPr>
            <p:cNvPr id="68" name="Freeform 16"/>
            <p:cNvSpPr>
              <a:spLocks/>
            </p:cNvSpPr>
            <p:nvPr/>
          </p:nvSpPr>
          <p:spPr bwMode="auto">
            <a:xfrm>
              <a:off x="6849497" y="3532823"/>
              <a:ext cx="948289" cy="948289"/>
            </a:xfrm>
            <a:custGeom>
              <a:avLst/>
              <a:gdLst>
                <a:gd name="T0" fmla="*/ 0 w 486"/>
                <a:gd name="T1" fmla="*/ 213 h 486"/>
                <a:gd name="T2" fmla="*/ 279 w 486"/>
                <a:gd name="T3" fmla="*/ 0 h 486"/>
                <a:gd name="T4" fmla="*/ 486 w 486"/>
                <a:gd name="T5" fmla="*/ 212 h 486"/>
                <a:gd name="T6" fmla="*/ 267 w 486"/>
                <a:gd name="T7" fmla="*/ 486 h 486"/>
                <a:gd name="T8" fmla="*/ 0 w 486"/>
                <a:gd name="T9" fmla="*/ 213 h 486"/>
              </a:gdLst>
              <a:ahLst/>
              <a:cxnLst>
                <a:cxn ang="0">
                  <a:pos x="T0" y="T1"/>
                </a:cxn>
                <a:cxn ang="0">
                  <a:pos x="T2" y="T3"/>
                </a:cxn>
                <a:cxn ang="0">
                  <a:pos x="T4" y="T5"/>
                </a:cxn>
                <a:cxn ang="0">
                  <a:pos x="T6" y="T7"/>
                </a:cxn>
                <a:cxn ang="0">
                  <a:pos x="T8" y="T9"/>
                </a:cxn>
              </a:cxnLst>
              <a:rect l="0" t="0" r="r" b="b"/>
              <a:pathLst>
                <a:path w="486" h="486">
                  <a:moveTo>
                    <a:pt x="0" y="213"/>
                  </a:moveTo>
                  <a:cubicBezTo>
                    <a:pt x="208" y="230"/>
                    <a:pt x="268" y="142"/>
                    <a:pt x="279" y="0"/>
                  </a:cubicBezTo>
                  <a:cubicBezTo>
                    <a:pt x="486" y="212"/>
                    <a:pt x="486" y="212"/>
                    <a:pt x="486" y="212"/>
                  </a:cubicBezTo>
                  <a:cubicBezTo>
                    <a:pt x="344" y="220"/>
                    <a:pt x="255" y="277"/>
                    <a:pt x="267" y="486"/>
                  </a:cubicBezTo>
                  <a:lnTo>
                    <a:pt x="0" y="213"/>
                  </a:lnTo>
                  <a:close/>
                </a:path>
              </a:pathLst>
            </a:custGeom>
            <a:grpFill/>
            <a:ln>
              <a:noFill/>
            </a:ln>
          </p:spPr>
          <p:txBody>
            <a:bodyPr lIns="68580" tIns="34290" rIns="68580" bIns="34290"/>
            <a:lstStyle/>
            <a:p>
              <a:pPr fontAlgn="auto">
                <a:spcBef>
                  <a:spcPts val="0"/>
                </a:spcBef>
                <a:spcAft>
                  <a:spcPts val="0"/>
                </a:spcAft>
                <a:defRPr/>
              </a:pPr>
              <a:endParaRPr lang="id-ID" sz="1350" kern="0">
                <a:solidFill>
                  <a:prstClr val="black"/>
                </a:solidFill>
                <a:latin typeface="微软雅黑" pitchFamily="34" charset="-122"/>
                <a:ea typeface="微软雅黑" pitchFamily="34" charset="-122"/>
                <a:cs typeface="+mn-cs"/>
              </a:endParaRPr>
            </a:p>
          </p:txBody>
        </p:sp>
      </p:grpSp>
      <p:grpSp>
        <p:nvGrpSpPr>
          <p:cNvPr id="69" name="Group 47"/>
          <p:cNvGrpSpPr/>
          <p:nvPr/>
        </p:nvGrpSpPr>
        <p:grpSpPr>
          <a:xfrm>
            <a:off x="2650979" y="1672104"/>
            <a:ext cx="1441765" cy="1426502"/>
            <a:chOff x="4067038" y="2707989"/>
            <a:chExt cx="1922353" cy="1902003"/>
          </a:xfrm>
          <a:solidFill>
            <a:srgbClr val="043C77"/>
          </a:solidFill>
        </p:grpSpPr>
        <p:sp>
          <p:nvSpPr>
            <p:cNvPr id="70" name="Oval 8"/>
            <p:cNvSpPr>
              <a:spLocks noChangeArrowheads="1"/>
            </p:cNvSpPr>
            <p:nvPr/>
          </p:nvSpPr>
          <p:spPr bwMode="auto">
            <a:xfrm>
              <a:off x="4856600" y="2707989"/>
              <a:ext cx="1132791" cy="1131434"/>
            </a:xfrm>
            <a:prstGeom prst="ellipse">
              <a:avLst/>
            </a:prstGeom>
            <a:grpFill/>
            <a:ln>
              <a:noFill/>
            </a:ln>
          </p:spPr>
          <p:txBody>
            <a:bodyPr lIns="68580" tIns="34290" rIns="68580" bIns="34290"/>
            <a:lstStyle/>
            <a:p>
              <a:pPr fontAlgn="auto">
                <a:spcBef>
                  <a:spcPts val="0"/>
                </a:spcBef>
                <a:spcAft>
                  <a:spcPts val="0"/>
                </a:spcAft>
                <a:defRPr/>
              </a:pPr>
              <a:endParaRPr lang="id-ID" sz="1350" kern="0">
                <a:solidFill>
                  <a:prstClr val="black"/>
                </a:solidFill>
                <a:latin typeface="微软雅黑" pitchFamily="34" charset="-122"/>
                <a:ea typeface="微软雅黑" pitchFamily="34" charset="-122"/>
                <a:cs typeface="+mn-cs"/>
              </a:endParaRPr>
            </a:p>
          </p:txBody>
        </p:sp>
        <p:sp>
          <p:nvSpPr>
            <p:cNvPr id="71" name="Oval 9"/>
            <p:cNvSpPr>
              <a:spLocks noChangeArrowheads="1"/>
            </p:cNvSpPr>
            <p:nvPr/>
          </p:nvSpPr>
          <p:spPr bwMode="auto">
            <a:xfrm>
              <a:off x="4067038" y="3839423"/>
              <a:ext cx="769213" cy="770569"/>
            </a:xfrm>
            <a:prstGeom prst="ellipse">
              <a:avLst/>
            </a:prstGeom>
            <a:grpFill/>
            <a:ln>
              <a:noFill/>
            </a:ln>
          </p:spPr>
          <p:txBody>
            <a:bodyPr lIns="68580" tIns="34290" rIns="68580" bIns="34290"/>
            <a:lstStyle/>
            <a:p>
              <a:pPr fontAlgn="auto">
                <a:spcBef>
                  <a:spcPts val="0"/>
                </a:spcBef>
                <a:spcAft>
                  <a:spcPts val="0"/>
                </a:spcAft>
                <a:defRPr/>
              </a:pPr>
              <a:endParaRPr lang="id-ID" sz="1350" kern="0">
                <a:solidFill>
                  <a:prstClr val="black"/>
                </a:solidFill>
                <a:latin typeface="微软雅黑" pitchFamily="34" charset="-122"/>
                <a:ea typeface="微软雅黑" pitchFamily="34" charset="-122"/>
                <a:cs typeface="+mn-cs"/>
              </a:endParaRPr>
            </a:p>
          </p:txBody>
        </p:sp>
        <p:sp>
          <p:nvSpPr>
            <p:cNvPr id="72" name="Freeform 10"/>
            <p:cNvSpPr>
              <a:spLocks/>
            </p:cNvSpPr>
            <p:nvPr/>
          </p:nvSpPr>
          <p:spPr bwMode="auto">
            <a:xfrm>
              <a:off x="4430616" y="3304908"/>
              <a:ext cx="949645" cy="949645"/>
            </a:xfrm>
            <a:custGeom>
              <a:avLst/>
              <a:gdLst>
                <a:gd name="T0" fmla="*/ 487 w 487"/>
                <a:gd name="T1" fmla="*/ 274 h 487"/>
                <a:gd name="T2" fmla="*/ 207 w 487"/>
                <a:gd name="T3" fmla="*/ 487 h 487"/>
                <a:gd name="T4" fmla="*/ 0 w 487"/>
                <a:gd name="T5" fmla="*/ 275 h 487"/>
                <a:gd name="T6" fmla="*/ 220 w 487"/>
                <a:gd name="T7" fmla="*/ 0 h 487"/>
                <a:gd name="T8" fmla="*/ 487 w 487"/>
                <a:gd name="T9" fmla="*/ 274 h 487"/>
              </a:gdLst>
              <a:ahLst/>
              <a:cxnLst>
                <a:cxn ang="0">
                  <a:pos x="T0" y="T1"/>
                </a:cxn>
                <a:cxn ang="0">
                  <a:pos x="T2" y="T3"/>
                </a:cxn>
                <a:cxn ang="0">
                  <a:pos x="T4" y="T5"/>
                </a:cxn>
                <a:cxn ang="0">
                  <a:pos x="T6" y="T7"/>
                </a:cxn>
                <a:cxn ang="0">
                  <a:pos x="T8" y="T9"/>
                </a:cxn>
              </a:cxnLst>
              <a:rect l="0" t="0" r="r" b="b"/>
              <a:pathLst>
                <a:path w="487" h="487">
                  <a:moveTo>
                    <a:pt x="487" y="274"/>
                  </a:moveTo>
                  <a:cubicBezTo>
                    <a:pt x="278" y="257"/>
                    <a:pt x="219" y="345"/>
                    <a:pt x="207" y="487"/>
                  </a:cubicBezTo>
                  <a:cubicBezTo>
                    <a:pt x="0" y="275"/>
                    <a:pt x="0" y="275"/>
                    <a:pt x="0" y="275"/>
                  </a:cubicBezTo>
                  <a:cubicBezTo>
                    <a:pt x="142" y="267"/>
                    <a:pt x="231" y="209"/>
                    <a:pt x="220" y="0"/>
                  </a:cubicBezTo>
                  <a:lnTo>
                    <a:pt x="487" y="274"/>
                  </a:lnTo>
                  <a:close/>
                </a:path>
              </a:pathLst>
            </a:custGeom>
            <a:grpFill/>
            <a:ln>
              <a:noFill/>
            </a:ln>
          </p:spPr>
          <p:txBody>
            <a:bodyPr lIns="68580" tIns="34290" rIns="68580" bIns="34290"/>
            <a:lstStyle/>
            <a:p>
              <a:pPr fontAlgn="auto">
                <a:spcBef>
                  <a:spcPts val="0"/>
                </a:spcBef>
                <a:spcAft>
                  <a:spcPts val="0"/>
                </a:spcAft>
                <a:defRPr/>
              </a:pPr>
              <a:endParaRPr lang="id-ID" sz="1350" kern="0">
                <a:solidFill>
                  <a:prstClr val="black"/>
                </a:solidFill>
                <a:latin typeface="微软雅黑" pitchFamily="34" charset="-122"/>
                <a:ea typeface="微软雅黑" pitchFamily="34" charset="-122"/>
                <a:cs typeface="+mn-cs"/>
              </a:endParaRPr>
            </a:p>
          </p:txBody>
        </p:sp>
      </p:grpSp>
      <p:sp>
        <p:nvSpPr>
          <p:cNvPr id="62470" name="TextBox 51"/>
          <p:cNvSpPr txBox="1">
            <a:spLocks noChangeArrowheads="1"/>
          </p:cNvSpPr>
          <p:nvPr/>
        </p:nvSpPr>
        <p:spPr bwMode="auto">
          <a:xfrm>
            <a:off x="3668713" y="1182688"/>
            <a:ext cx="484187" cy="368300"/>
          </a:xfrm>
          <a:prstGeom prst="rect">
            <a:avLst/>
          </a:prstGeom>
          <a:noFill/>
          <a:ln w="9525">
            <a:noFill/>
            <a:miter lim="800000"/>
            <a:headEnd/>
            <a:tailEnd/>
          </a:ln>
        </p:spPr>
        <p:txBody>
          <a:bodyPr>
            <a:spAutoFit/>
          </a:bodyPr>
          <a:lstStyle/>
          <a:p>
            <a:pPr algn="ctr"/>
            <a:r>
              <a:rPr lang="id-ID" altLang="zh-CN" b="1">
                <a:solidFill>
                  <a:srgbClr val="FFFFFF"/>
                </a:solidFill>
                <a:latin typeface="微软雅黑"/>
                <a:ea typeface="微软雅黑"/>
                <a:cs typeface="微软雅黑"/>
              </a:rPr>
              <a:t>01</a:t>
            </a:r>
          </a:p>
        </p:txBody>
      </p:sp>
      <p:sp>
        <p:nvSpPr>
          <p:cNvPr id="62471" name="TextBox 52"/>
          <p:cNvSpPr txBox="1">
            <a:spLocks noChangeArrowheads="1"/>
          </p:cNvSpPr>
          <p:nvPr/>
        </p:nvSpPr>
        <p:spPr bwMode="auto">
          <a:xfrm>
            <a:off x="5156200" y="2139950"/>
            <a:ext cx="549275" cy="368300"/>
          </a:xfrm>
          <a:prstGeom prst="rect">
            <a:avLst/>
          </a:prstGeom>
          <a:noFill/>
          <a:ln w="9525">
            <a:noFill/>
            <a:miter lim="800000"/>
            <a:headEnd/>
            <a:tailEnd/>
          </a:ln>
        </p:spPr>
        <p:txBody>
          <a:bodyPr>
            <a:spAutoFit/>
          </a:bodyPr>
          <a:lstStyle/>
          <a:p>
            <a:pPr algn="ctr"/>
            <a:r>
              <a:rPr lang="id-ID" altLang="zh-CN" b="1">
                <a:solidFill>
                  <a:srgbClr val="FFFFFF"/>
                </a:solidFill>
                <a:latin typeface="微软雅黑"/>
                <a:ea typeface="微软雅黑"/>
                <a:cs typeface="微软雅黑"/>
              </a:rPr>
              <a:t>02</a:t>
            </a:r>
          </a:p>
        </p:txBody>
      </p:sp>
      <p:sp>
        <p:nvSpPr>
          <p:cNvPr id="62472" name="TextBox 53"/>
          <p:cNvSpPr txBox="1">
            <a:spLocks noChangeArrowheads="1"/>
          </p:cNvSpPr>
          <p:nvPr/>
        </p:nvSpPr>
        <p:spPr bwMode="auto">
          <a:xfrm>
            <a:off x="4192588" y="3600450"/>
            <a:ext cx="549275" cy="369888"/>
          </a:xfrm>
          <a:prstGeom prst="rect">
            <a:avLst/>
          </a:prstGeom>
          <a:noFill/>
          <a:ln w="9525">
            <a:noFill/>
            <a:miter lim="800000"/>
            <a:headEnd/>
            <a:tailEnd/>
          </a:ln>
        </p:spPr>
        <p:txBody>
          <a:bodyPr>
            <a:spAutoFit/>
          </a:bodyPr>
          <a:lstStyle/>
          <a:p>
            <a:pPr algn="ctr"/>
            <a:r>
              <a:rPr lang="id-ID" altLang="zh-CN" b="1">
                <a:solidFill>
                  <a:srgbClr val="FFFFFF"/>
                </a:solidFill>
                <a:latin typeface="微软雅黑"/>
                <a:ea typeface="微软雅黑"/>
                <a:cs typeface="微软雅黑"/>
              </a:rPr>
              <a:t>03</a:t>
            </a:r>
          </a:p>
        </p:txBody>
      </p:sp>
      <p:sp>
        <p:nvSpPr>
          <p:cNvPr id="62473" name="TextBox 54"/>
          <p:cNvSpPr txBox="1">
            <a:spLocks noChangeArrowheads="1"/>
          </p:cNvSpPr>
          <p:nvPr/>
        </p:nvSpPr>
        <p:spPr bwMode="auto">
          <a:xfrm>
            <a:off x="2660650" y="2635250"/>
            <a:ext cx="549275" cy="369888"/>
          </a:xfrm>
          <a:prstGeom prst="rect">
            <a:avLst/>
          </a:prstGeom>
          <a:noFill/>
          <a:ln w="9525">
            <a:noFill/>
            <a:miter lim="800000"/>
            <a:headEnd/>
            <a:tailEnd/>
          </a:ln>
        </p:spPr>
        <p:txBody>
          <a:bodyPr>
            <a:spAutoFit/>
          </a:bodyPr>
          <a:lstStyle/>
          <a:p>
            <a:pPr algn="ctr"/>
            <a:r>
              <a:rPr lang="id-ID" altLang="zh-CN" b="1">
                <a:solidFill>
                  <a:srgbClr val="FFFFFF"/>
                </a:solidFill>
                <a:latin typeface="微软雅黑"/>
                <a:ea typeface="微软雅黑"/>
                <a:cs typeface="微软雅黑"/>
              </a:rPr>
              <a:t>04</a:t>
            </a:r>
          </a:p>
        </p:txBody>
      </p:sp>
      <p:sp>
        <p:nvSpPr>
          <p:cNvPr id="77" name="TextBox 55"/>
          <p:cNvSpPr txBox="1">
            <a:spLocks noChangeArrowheads="1"/>
          </p:cNvSpPr>
          <p:nvPr/>
        </p:nvSpPr>
        <p:spPr bwMode="auto">
          <a:xfrm>
            <a:off x="5865813" y="1081088"/>
            <a:ext cx="1108075" cy="276225"/>
          </a:xfrm>
          <a:prstGeom prst="rect">
            <a:avLst/>
          </a:prstGeom>
          <a:noFill/>
          <a:ln w="9525">
            <a:noFill/>
            <a:miter lim="800000"/>
            <a:headEnd/>
            <a:tailEnd/>
          </a:ln>
        </p:spPr>
        <p:txBody>
          <a:bodyPr wrap="none">
            <a:spAutoFit/>
          </a:bodyPr>
          <a:lstStyle/>
          <a:p>
            <a:r>
              <a:rPr lang="zh-CN" altLang="en-US" sz="1200" b="1">
                <a:solidFill>
                  <a:srgbClr val="4BB033"/>
                </a:solidFill>
                <a:latin typeface="微软雅黑"/>
                <a:ea typeface="微软雅黑"/>
                <a:cs typeface="微软雅黑"/>
              </a:rPr>
              <a:t>财务会计管理</a:t>
            </a:r>
          </a:p>
        </p:txBody>
      </p:sp>
      <p:sp>
        <p:nvSpPr>
          <p:cNvPr id="78" name="TextBox 58"/>
          <p:cNvSpPr txBox="1">
            <a:spLocks noChangeArrowheads="1"/>
          </p:cNvSpPr>
          <p:nvPr/>
        </p:nvSpPr>
        <p:spPr bwMode="auto">
          <a:xfrm>
            <a:off x="5826125" y="1349375"/>
            <a:ext cx="2771775" cy="1200150"/>
          </a:xfrm>
          <a:prstGeom prst="rect">
            <a:avLst/>
          </a:prstGeom>
          <a:noFill/>
          <a:ln w="9525">
            <a:noFill/>
            <a:miter lim="800000"/>
            <a:headEnd/>
            <a:tailEnd/>
          </a:ln>
        </p:spPr>
        <p:txBody>
          <a:bodyPr>
            <a:spAutoFit/>
          </a:bodyPr>
          <a:lstStyle/>
          <a:p>
            <a:pPr marL="171450" indent="-171450">
              <a:lnSpc>
                <a:spcPct val="150000"/>
              </a:lnSpc>
              <a:buFont typeface="Wingdings" pitchFamily="2" charset="2"/>
              <a:buChar char="ü"/>
            </a:pPr>
            <a:r>
              <a:rPr lang="zh-CN" altLang="en-US" sz="1200">
                <a:solidFill>
                  <a:srgbClr val="595959"/>
                </a:solidFill>
                <a:latin typeface="微软雅黑"/>
                <a:ea typeface="微软雅黑"/>
                <a:cs typeface="微软雅黑"/>
              </a:rPr>
              <a:t>利用价格平衡争取足额进项税额</a:t>
            </a:r>
          </a:p>
          <a:p>
            <a:pPr marL="171450" indent="-171450">
              <a:lnSpc>
                <a:spcPct val="150000"/>
              </a:lnSpc>
              <a:buFont typeface="Wingdings" pitchFamily="2" charset="2"/>
              <a:buChar char="ü"/>
            </a:pPr>
            <a:r>
              <a:rPr lang="zh-CN" altLang="en-US" sz="1200">
                <a:solidFill>
                  <a:srgbClr val="595959"/>
                </a:solidFill>
                <a:latin typeface="微软雅黑"/>
                <a:ea typeface="微软雅黑"/>
                <a:cs typeface="微软雅黑"/>
              </a:rPr>
              <a:t>通过加大清收降债</a:t>
            </a:r>
            <a:endParaRPr lang="en-US" altLang="zh-CN" sz="1200">
              <a:solidFill>
                <a:srgbClr val="595959"/>
              </a:solidFill>
              <a:latin typeface="微软雅黑"/>
              <a:ea typeface="微软雅黑"/>
              <a:cs typeface="微软雅黑"/>
            </a:endParaRPr>
          </a:p>
          <a:p>
            <a:pPr marL="171450" indent="-171450">
              <a:lnSpc>
                <a:spcPct val="150000"/>
              </a:lnSpc>
              <a:buFont typeface="Wingdings" pitchFamily="2" charset="2"/>
              <a:buChar char="ü"/>
            </a:pPr>
            <a:r>
              <a:rPr lang="zh-CN" altLang="en-US" sz="1200">
                <a:solidFill>
                  <a:srgbClr val="595959"/>
                </a:solidFill>
                <a:latin typeface="微软雅黑"/>
                <a:ea typeface="微软雅黑"/>
                <a:cs typeface="微软雅黑"/>
              </a:rPr>
              <a:t>创新资金融通方式优化资本结构</a:t>
            </a:r>
            <a:endParaRPr lang="en-US" altLang="zh-CN" sz="1200">
              <a:solidFill>
                <a:srgbClr val="595959"/>
              </a:solidFill>
              <a:latin typeface="微软雅黑"/>
              <a:ea typeface="微软雅黑"/>
              <a:cs typeface="微软雅黑"/>
            </a:endParaRPr>
          </a:p>
          <a:p>
            <a:pPr marL="171450" indent="-171450">
              <a:lnSpc>
                <a:spcPct val="150000"/>
              </a:lnSpc>
              <a:buFont typeface="Wingdings" pitchFamily="2" charset="2"/>
              <a:buChar char="ü"/>
            </a:pPr>
            <a:r>
              <a:rPr lang="zh-CN" altLang="en-US" sz="1200">
                <a:solidFill>
                  <a:srgbClr val="595959"/>
                </a:solidFill>
                <a:latin typeface="微软雅黑"/>
                <a:ea typeface="微软雅黑"/>
                <a:cs typeface="微软雅黑"/>
              </a:rPr>
              <a:t>清理处置低效无效资产等措施</a:t>
            </a:r>
            <a:endParaRPr lang="en-US" sz="1200">
              <a:solidFill>
                <a:srgbClr val="595959"/>
              </a:solidFill>
              <a:latin typeface="微软雅黑"/>
              <a:ea typeface="微软雅黑"/>
              <a:cs typeface="微软雅黑"/>
            </a:endParaRPr>
          </a:p>
        </p:txBody>
      </p:sp>
      <p:cxnSp>
        <p:nvCxnSpPr>
          <p:cNvPr id="79" name="Elbow Connector 59"/>
          <p:cNvCxnSpPr>
            <a:cxnSpLocks noChangeShapeType="1"/>
          </p:cNvCxnSpPr>
          <p:nvPr/>
        </p:nvCxnSpPr>
        <p:spPr bwMode="auto">
          <a:xfrm rot="10800000">
            <a:off x="2235200" y="3575050"/>
            <a:ext cx="1801813" cy="292100"/>
          </a:xfrm>
          <a:prstGeom prst="bentConnector3">
            <a:avLst>
              <a:gd name="adj1" fmla="val 50000"/>
            </a:avLst>
          </a:prstGeom>
          <a:noFill/>
          <a:ln w="19050" algn="ctr">
            <a:solidFill>
              <a:srgbClr val="4BB033"/>
            </a:solidFill>
            <a:prstDash val="sysDash"/>
            <a:miter lim="800000"/>
            <a:headEnd/>
            <a:tailEnd type="diamond" w="med" len="med"/>
          </a:ln>
        </p:spPr>
      </p:cxnSp>
      <p:cxnSp>
        <p:nvCxnSpPr>
          <p:cNvPr id="80" name="Straight Connector 60"/>
          <p:cNvCxnSpPr>
            <a:cxnSpLocks noChangeShapeType="1"/>
          </p:cNvCxnSpPr>
          <p:nvPr/>
        </p:nvCxnSpPr>
        <p:spPr bwMode="auto">
          <a:xfrm>
            <a:off x="4297363" y="1320800"/>
            <a:ext cx="1484312" cy="0"/>
          </a:xfrm>
          <a:prstGeom prst="line">
            <a:avLst/>
          </a:prstGeom>
          <a:noFill/>
          <a:ln w="19050" algn="ctr">
            <a:solidFill>
              <a:srgbClr val="4BB033"/>
            </a:solidFill>
            <a:prstDash val="sysDash"/>
            <a:round/>
            <a:headEnd/>
            <a:tailEnd type="diamond" w="med" len="med"/>
          </a:ln>
        </p:spPr>
      </p:cxnSp>
      <p:cxnSp>
        <p:nvCxnSpPr>
          <p:cNvPr id="81" name="Elbow Connector 61"/>
          <p:cNvCxnSpPr>
            <a:cxnSpLocks noChangeShapeType="1"/>
          </p:cNvCxnSpPr>
          <p:nvPr/>
        </p:nvCxnSpPr>
        <p:spPr bwMode="auto">
          <a:xfrm rot="16200000" flipV="1">
            <a:off x="2132807" y="1678781"/>
            <a:ext cx="908050" cy="563563"/>
          </a:xfrm>
          <a:prstGeom prst="bentConnector3">
            <a:avLst>
              <a:gd name="adj1" fmla="val 100000"/>
            </a:avLst>
          </a:prstGeom>
          <a:noFill/>
          <a:ln w="19050" algn="ctr">
            <a:solidFill>
              <a:srgbClr val="043C77"/>
            </a:solidFill>
            <a:prstDash val="sysDash"/>
            <a:miter lim="800000"/>
            <a:headEnd/>
            <a:tailEnd type="diamond" w="med" len="med"/>
          </a:ln>
        </p:spPr>
      </p:cxnSp>
      <p:cxnSp>
        <p:nvCxnSpPr>
          <p:cNvPr id="82" name="Elbow Connector 62"/>
          <p:cNvCxnSpPr>
            <a:cxnSpLocks noChangeShapeType="1"/>
          </p:cNvCxnSpPr>
          <p:nvPr/>
        </p:nvCxnSpPr>
        <p:spPr bwMode="auto">
          <a:xfrm>
            <a:off x="5472113" y="2679700"/>
            <a:ext cx="731837" cy="430213"/>
          </a:xfrm>
          <a:prstGeom prst="bentConnector3">
            <a:avLst>
              <a:gd name="adj1" fmla="val 1588"/>
            </a:avLst>
          </a:prstGeom>
          <a:noFill/>
          <a:ln w="19050" algn="ctr">
            <a:solidFill>
              <a:srgbClr val="043C77"/>
            </a:solidFill>
            <a:prstDash val="sysDash"/>
            <a:miter lim="800000"/>
            <a:headEnd/>
            <a:tailEnd type="diamond" w="med" len="med"/>
          </a:ln>
        </p:spPr>
      </p:cxnSp>
      <p:sp>
        <p:nvSpPr>
          <p:cNvPr id="83" name="TextBox 63"/>
          <p:cNvSpPr txBox="1">
            <a:spLocks noChangeArrowheads="1"/>
          </p:cNvSpPr>
          <p:nvPr/>
        </p:nvSpPr>
        <p:spPr bwMode="auto">
          <a:xfrm>
            <a:off x="6248400" y="2798763"/>
            <a:ext cx="800100" cy="276225"/>
          </a:xfrm>
          <a:prstGeom prst="rect">
            <a:avLst/>
          </a:prstGeom>
          <a:noFill/>
          <a:ln w="9525">
            <a:noFill/>
            <a:miter lim="800000"/>
            <a:headEnd/>
            <a:tailEnd/>
          </a:ln>
        </p:spPr>
        <p:txBody>
          <a:bodyPr wrap="none">
            <a:spAutoFit/>
          </a:bodyPr>
          <a:lstStyle/>
          <a:p>
            <a:r>
              <a:rPr lang="zh-CN" altLang="en-US" sz="1200" b="1">
                <a:solidFill>
                  <a:srgbClr val="043C77"/>
                </a:solidFill>
                <a:latin typeface="微软雅黑"/>
                <a:ea typeface="微软雅黑"/>
                <a:cs typeface="微软雅黑"/>
              </a:rPr>
              <a:t>会计核算</a:t>
            </a:r>
          </a:p>
        </p:txBody>
      </p:sp>
      <p:sp>
        <p:nvSpPr>
          <p:cNvPr id="84" name="TextBox 64"/>
          <p:cNvSpPr txBox="1">
            <a:spLocks noChangeArrowheads="1"/>
          </p:cNvSpPr>
          <p:nvPr/>
        </p:nvSpPr>
        <p:spPr bwMode="auto">
          <a:xfrm>
            <a:off x="6211888" y="3044825"/>
            <a:ext cx="2317750" cy="1200150"/>
          </a:xfrm>
          <a:prstGeom prst="rect">
            <a:avLst/>
          </a:prstGeom>
          <a:noFill/>
          <a:ln w="9525">
            <a:noFill/>
            <a:miter lim="800000"/>
            <a:headEnd/>
            <a:tailEnd/>
          </a:ln>
        </p:spPr>
        <p:txBody>
          <a:bodyPr>
            <a:spAutoFit/>
          </a:bodyPr>
          <a:lstStyle/>
          <a:p>
            <a:pPr marL="171450" indent="-171450">
              <a:lnSpc>
                <a:spcPct val="150000"/>
              </a:lnSpc>
              <a:buFont typeface="Wingdings" pitchFamily="2" charset="2"/>
              <a:buChar char="ü"/>
            </a:pPr>
            <a:r>
              <a:rPr lang="zh-CN" altLang="en-US" sz="1200">
                <a:solidFill>
                  <a:srgbClr val="595959"/>
                </a:solidFill>
                <a:latin typeface="微软雅黑"/>
                <a:ea typeface="微软雅黑"/>
                <a:cs typeface="微软雅黑"/>
              </a:rPr>
              <a:t>细化核算科目</a:t>
            </a:r>
          </a:p>
          <a:p>
            <a:pPr marL="171450" indent="-171450">
              <a:lnSpc>
                <a:spcPct val="150000"/>
              </a:lnSpc>
              <a:buFont typeface="Wingdings" pitchFamily="2" charset="2"/>
              <a:buChar char="ü"/>
            </a:pPr>
            <a:r>
              <a:rPr lang="zh-CN" altLang="en-US" sz="1200">
                <a:solidFill>
                  <a:srgbClr val="595959"/>
                </a:solidFill>
                <a:latin typeface="微软雅黑"/>
                <a:ea typeface="微软雅黑"/>
                <a:cs typeface="微软雅黑"/>
              </a:rPr>
              <a:t>核算清楚各项目进项税额</a:t>
            </a:r>
          </a:p>
          <a:p>
            <a:pPr marL="171450" indent="-171450">
              <a:lnSpc>
                <a:spcPct val="150000"/>
              </a:lnSpc>
              <a:buFont typeface="Wingdings" pitchFamily="2" charset="2"/>
              <a:buChar char="ü"/>
            </a:pPr>
            <a:r>
              <a:rPr lang="zh-CN" altLang="en-US" sz="1200">
                <a:solidFill>
                  <a:srgbClr val="595959"/>
                </a:solidFill>
                <a:latin typeface="微软雅黑"/>
                <a:ea typeface="微软雅黑"/>
                <a:cs typeface="微软雅黑"/>
              </a:rPr>
              <a:t>增加帐套核算和各类台账管理</a:t>
            </a:r>
          </a:p>
        </p:txBody>
      </p:sp>
      <p:sp>
        <p:nvSpPr>
          <p:cNvPr id="85" name="TextBox 65"/>
          <p:cNvSpPr txBox="1">
            <a:spLocks noChangeArrowheads="1"/>
          </p:cNvSpPr>
          <p:nvPr/>
        </p:nvSpPr>
        <p:spPr bwMode="auto">
          <a:xfrm>
            <a:off x="1166813" y="1268413"/>
            <a:ext cx="1108075" cy="277812"/>
          </a:xfrm>
          <a:prstGeom prst="rect">
            <a:avLst/>
          </a:prstGeom>
          <a:noFill/>
          <a:ln w="9525">
            <a:noFill/>
            <a:miter lim="800000"/>
            <a:headEnd/>
            <a:tailEnd/>
          </a:ln>
        </p:spPr>
        <p:txBody>
          <a:bodyPr wrap="none">
            <a:spAutoFit/>
          </a:bodyPr>
          <a:lstStyle/>
          <a:p>
            <a:pPr algn="r"/>
            <a:r>
              <a:rPr lang="zh-CN" altLang="en-US" sz="1200" b="1">
                <a:solidFill>
                  <a:srgbClr val="043C77"/>
                </a:solidFill>
                <a:latin typeface="微软雅黑"/>
                <a:ea typeface="微软雅黑"/>
                <a:cs typeface="微软雅黑"/>
              </a:rPr>
              <a:t>企业税务管理</a:t>
            </a:r>
          </a:p>
        </p:txBody>
      </p:sp>
      <p:sp>
        <p:nvSpPr>
          <p:cNvPr id="86" name="TextBox 66"/>
          <p:cNvSpPr txBox="1"/>
          <p:nvPr/>
        </p:nvSpPr>
        <p:spPr>
          <a:xfrm>
            <a:off x="906463" y="1573213"/>
            <a:ext cx="1614487" cy="1201737"/>
          </a:xfrm>
          <a:prstGeom prst="rect">
            <a:avLst/>
          </a:prstGeom>
          <a:noFill/>
        </p:spPr>
        <p:txBody>
          <a:bodyPr>
            <a:spAutoFit/>
          </a:bodyPr>
          <a:lstStyle/>
          <a:p>
            <a:pPr marL="171450" indent="-171450" fontAlgn="auto">
              <a:lnSpc>
                <a:spcPct val="150000"/>
              </a:lnSpc>
              <a:spcBef>
                <a:spcPts val="0"/>
              </a:spcBef>
              <a:spcAft>
                <a:spcPts val="0"/>
              </a:spcAft>
              <a:buFont typeface="Wingdings" panose="05000000000000000000" pitchFamily="2" charset="2"/>
              <a:buChar char="ü"/>
              <a:defRPr/>
            </a:pPr>
            <a:r>
              <a:rPr lang="zh-CN" altLang="en-US" sz="1200" dirty="0">
                <a:solidFill>
                  <a:schemeClr val="tx1">
                    <a:lumMod val="65000"/>
                    <a:lumOff val="35000"/>
                  </a:schemeClr>
                </a:solidFill>
                <a:latin typeface="微软雅黑" pitchFamily="34" charset="-122"/>
                <a:ea typeface="微软雅黑" pitchFamily="34" charset="-122"/>
                <a:cs typeface="+mn-cs"/>
              </a:rPr>
              <a:t>转变税务管理理念</a:t>
            </a:r>
          </a:p>
          <a:p>
            <a:pPr marL="171450" indent="-171450" fontAlgn="auto">
              <a:lnSpc>
                <a:spcPct val="150000"/>
              </a:lnSpc>
              <a:spcBef>
                <a:spcPts val="0"/>
              </a:spcBef>
              <a:spcAft>
                <a:spcPts val="0"/>
              </a:spcAft>
              <a:buFont typeface="Wingdings" panose="05000000000000000000" pitchFamily="2" charset="2"/>
              <a:buChar char="ü"/>
              <a:defRPr/>
            </a:pPr>
            <a:r>
              <a:rPr lang="zh-CN" altLang="en-US" sz="1200" dirty="0">
                <a:solidFill>
                  <a:schemeClr val="tx1">
                    <a:lumMod val="65000"/>
                    <a:lumOff val="35000"/>
                  </a:schemeClr>
                </a:solidFill>
                <a:latin typeface="微软雅黑" pitchFamily="34" charset="-122"/>
                <a:ea typeface="微软雅黑" pitchFamily="34" charset="-122"/>
                <a:cs typeface="+mn-cs"/>
              </a:rPr>
              <a:t>增加专门税务部门</a:t>
            </a:r>
          </a:p>
          <a:p>
            <a:pPr marL="171450" indent="-171450" fontAlgn="auto">
              <a:lnSpc>
                <a:spcPct val="150000"/>
              </a:lnSpc>
              <a:spcBef>
                <a:spcPts val="0"/>
              </a:spcBef>
              <a:spcAft>
                <a:spcPts val="0"/>
              </a:spcAft>
              <a:buFont typeface="Wingdings" panose="05000000000000000000" pitchFamily="2" charset="2"/>
              <a:buChar char="ü"/>
              <a:defRPr/>
            </a:pPr>
            <a:r>
              <a:rPr lang="zh-CN" altLang="en-US" sz="1200" dirty="0">
                <a:solidFill>
                  <a:schemeClr val="tx1">
                    <a:lumMod val="65000"/>
                    <a:lumOff val="35000"/>
                  </a:schemeClr>
                </a:solidFill>
                <a:latin typeface="微软雅黑" pitchFamily="34" charset="-122"/>
                <a:ea typeface="微软雅黑" pitchFamily="34" charset="-122"/>
                <a:cs typeface="+mn-cs"/>
              </a:rPr>
              <a:t>明确岗位职责</a:t>
            </a:r>
          </a:p>
          <a:p>
            <a:pPr marL="171450" indent="-171450" fontAlgn="auto">
              <a:lnSpc>
                <a:spcPct val="150000"/>
              </a:lnSpc>
              <a:spcBef>
                <a:spcPts val="0"/>
              </a:spcBef>
              <a:spcAft>
                <a:spcPts val="0"/>
              </a:spcAft>
              <a:buFont typeface="Wingdings" panose="05000000000000000000" pitchFamily="2" charset="2"/>
              <a:buChar char="ü"/>
              <a:defRPr/>
            </a:pPr>
            <a:r>
              <a:rPr lang="zh-CN" altLang="en-US" sz="1200" dirty="0">
                <a:solidFill>
                  <a:schemeClr val="tx1">
                    <a:lumMod val="65000"/>
                    <a:lumOff val="35000"/>
                  </a:schemeClr>
                </a:solidFill>
                <a:latin typeface="微软雅黑" pitchFamily="34" charset="-122"/>
                <a:ea typeface="微软雅黑" pitchFamily="34" charset="-122"/>
                <a:cs typeface="+mn-cs"/>
              </a:rPr>
              <a:t>做好纳税筹划工作</a:t>
            </a:r>
          </a:p>
        </p:txBody>
      </p:sp>
      <p:sp>
        <p:nvSpPr>
          <p:cNvPr id="87" name="TextBox 67"/>
          <p:cNvSpPr txBox="1">
            <a:spLocks noChangeArrowheads="1"/>
          </p:cNvSpPr>
          <p:nvPr/>
        </p:nvSpPr>
        <p:spPr bwMode="auto">
          <a:xfrm>
            <a:off x="1308100" y="3324225"/>
            <a:ext cx="800100" cy="276225"/>
          </a:xfrm>
          <a:prstGeom prst="rect">
            <a:avLst/>
          </a:prstGeom>
          <a:noFill/>
          <a:ln w="9525">
            <a:noFill/>
            <a:miter lim="800000"/>
            <a:headEnd/>
            <a:tailEnd/>
          </a:ln>
        </p:spPr>
        <p:txBody>
          <a:bodyPr wrap="none">
            <a:spAutoFit/>
          </a:bodyPr>
          <a:lstStyle/>
          <a:p>
            <a:pPr algn="r"/>
            <a:r>
              <a:rPr lang="zh-CN" altLang="en-US" sz="1200" b="1">
                <a:solidFill>
                  <a:srgbClr val="4BB033"/>
                </a:solidFill>
                <a:latin typeface="微软雅黑"/>
                <a:ea typeface="微软雅黑"/>
                <a:cs typeface="微软雅黑"/>
              </a:rPr>
              <a:t>资金管理</a:t>
            </a:r>
          </a:p>
        </p:txBody>
      </p:sp>
      <p:sp>
        <p:nvSpPr>
          <p:cNvPr id="88" name="TextBox 68"/>
          <p:cNvSpPr txBox="1"/>
          <p:nvPr/>
        </p:nvSpPr>
        <p:spPr>
          <a:xfrm>
            <a:off x="841375" y="3521075"/>
            <a:ext cx="1860550" cy="1201738"/>
          </a:xfrm>
          <a:prstGeom prst="rect">
            <a:avLst/>
          </a:prstGeom>
          <a:noFill/>
        </p:spPr>
        <p:txBody>
          <a:bodyPr>
            <a:spAutoFit/>
          </a:bodyPr>
          <a:lstStyle/>
          <a:p>
            <a:pPr marL="171450" indent="-171450" fontAlgn="auto">
              <a:lnSpc>
                <a:spcPct val="150000"/>
              </a:lnSpc>
              <a:spcBef>
                <a:spcPts val="0"/>
              </a:spcBef>
              <a:spcAft>
                <a:spcPts val="0"/>
              </a:spcAft>
              <a:buFont typeface="Wingdings" panose="05000000000000000000" pitchFamily="2" charset="2"/>
              <a:buChar char="ü"/>
              <a:defRPr/>
            </a:pPr>
            <a:r>
              <a:rPr lang="zh-CN" altLang="en-US" sz="1200" dirty="0">
                <a:solidFill>
                  <a:schemeClr val="tx1">
                    <a:lumMod val="65000"/>
                    <a:lumOff val="35000"/>
                  </a:schemeClr>
                </a:solidFill>
                <a:latin typeface="微软雅黑" pitchFamily="34" charset="-122"/>
                <a:ea typeface="微软雅黑" pitchFamily="34" charset="-122"/>
                <a:cs typeface="+mn-cs"/>
              </a:rPr>
              <a:t>做好纳税筹划工作</a:t>
            </a:r>
            <a:endParaRPr lang="en-US" altLang="zh-CN" sz="1200" dirty="0">
              <a:solidFill>
                <a:schemeClr val="tx1">
                  <a:lumMod val="65000"/>
                  <a:lumOff val="35000"/>
                </a:schemeClr>
              </a:solidFill>
              <a:latin typeface="微软雅黑" pitchFamily="34" charset="-122"/>
              <a:ea typeface="微软雅黑" pitchFamily="34" charset="-122"/>
              <a:cs typeface="+mn-cs"/>
            </a:endParaRPr>
          </a:p>
          <a:p>
            <a:pPr marL="171450" indent="-171450" fontAlgn="auto">
              <a:lnSpc>
                <a:spcPct val="150000"/>
              </a:lnSpc>
              <a:spcBef>
                <a:spcPts val="0"/>
              </a:spcBef>
              <a:spcAft>
                <a:spcPts val="0"/>
              </a:spcAft>
              <a:buFont typeface="Wingdings" panose="05000000000000000000" pitchFamily="2" charset="2"/>
              <a:buChar char="ü"/>
              <a:defRPr/>
            </a:pPr>
            <a:r>
              <a:rPr lang="zh-CN" altLang="en-US" sz="1200" dirty="0">
                <a:solidFill>
                  <a:schemeClr val="tx1">
                    <a:lumMod val="65000"/>
                    <a:lumOff val="35000"/>
                  </a:schemeClr>
                </a:solidFill>
                <a:latin typeface="微软雅黑" pitchFamily="34" charset="-122"/>
                <a:ea typeface="微软雅黑" pitchFamily="34" charset="-122"/>
                <a:cs typeface="+mn-cs"/>
              </a:rPr>
              <a:t>合理安排资金</a:t>
            </a:r>
          </a:p>
          <a:p>
            <a:pPr marL="171450" indent="-171450" fontAlgn="auto">
              <a:lnSpc>
                <a:spcPct val="150000"/>
              </a:lnSpc>
              <a:spcBef>
                <a:spcPts val="0"/>
              </a:spcBef>
              <a:spcAft>
                <a:spcPts val="0"/>
              </a:spcAft>
              <a:buFont typeface="Wingdings" panose="05000000000000000000" pitchFamily="2" charset="2"/>
              <a:buChar char="ü"/>
              <a:defRPr/>
            </a:pPr>
            <a:r>
              <a:rPr lang="zh-CN" altLang="en-US" sz="1200" dirty="0">
                <a:solidFill>
                  <a:schemeClr val="tx1">
                    <a:lumMod val="65000"/>
                    <a:lumOff val="35000"/>
                  </a:schemeClr>
                </a:solidFill>
                <a:latin typeface="微软雅黑" pitchFamily="34" charset="-122"/>
                <a:ea typeface="微软雅黑" pitchFamily="34" charset="-122"/>
                <a:cs typeface="+mn-cs"/>
              </a:rPr>
              <a:t>降低质保金比例</a:t>
            </a:r>
            <a:endParaRPr lang="en-US" altLang="zh-CN" sz="1200" dirty="0">
              <a:solidFill>
                <a:schemeClr val="tx1">
                  <a:lumMod val="65000"/>
                  <a:lumOff val="35000"/>
                </a:schemeClr>
              </a:solidFill>
              <a:latin typeface="微软雅黑" pitchFamily="34" charset="-122"/>
              <a:ea typeface="微软雅黑" pitchFamily="34" charset="-122"/>
              <a:cs typeface="+mn-cs"/>
            </a:endParaRPr>
          </a:p>
          <a:p>
            <a:pPr marL="171450" indent="-171450" fontAlgn="auto">
              <a:lnSpc>
                <a:spcPct val="150000"/>
              </a:lnSpc>
              <a:spcBef>
                <a:spcPts val="0"/>
              </a:spcBef>
              <a:spcAft>
                <a:spcPts val="0"/>
              </a:spcAft>
              <a:buFont typeface="Wingdings" panose="05000000000000000000" pitchFamily="2" charset="2"/>
              <a:buChar char="ü"/>
              <a:defRPr/>
            </a:pPr>
            <a:r>
              <a:rPr lang="zh-CN" altLang="en-US" sz="1200" dirty="0">
                <a:solidFill>
                  <a:schemeClr val="tx1">
                    <a:lumMod val="65000"/>
                    <a:lumOff val="35000"/>
                  </a:schemeClr>
                </a:solidFill>
                <a:latin typeface="微软雅黑" pitchFamily="34" charset="-122"/>
                <a:ea typeface="微软雅黑" pitchFamily="34" charset="-122"/>
                <a:cs typeface="+mn-cs"/>
              </a:rPr>
              <a:t>防范资金风险</a:t>
            </a:r>
            <a:endParaRPr lang="en-US" sz="1200" b="1" dirty="0">
              <a:solidFill>
                <a:schemeClr val="tx1">
                  <a:lumMod val="65000"/>
                  <a:lumOff val="35000"/>
                </a:schemeClr>
              </a:solidFill>
              <a:latin typeface="微软雅黑" pitchFamily="34" charset="-122"/>
              <a:ea typeface="微软雅黑" pitchFamily="34" charset="-122"/>
              <a:cs typeface="+mn-cs"/>
            </a:endParaRPr>
          </a:p>
        </p:txBody>
      </p:sp>
      <p:grpSp>
        <p:nvGrpSpPr>
          <p:cNvPr id="89" name="Group 69"/>
          <p:cNvGrpSpPr/>
          <p:nvPr/>
        </p:nvGrpSpPr>
        <p:grpSpPr>
          <a:xfrm>
            <a:off x="4430768" y="1910726"/>
            <a:ext cx="410970" cy="312868"/>
            <a:chOff x="2320926" y="1616075"/>
            <a:chExt cx="492124" cy="374650"/>
          </a:xfrm>
          <a:solidFill>
            <a:sysClr val="window" lastClr="FFFFFF"/>
          </a:solidFill>
        </p:grpSpPr>
        <p:sp>
          <p:nvSpPr>
            <p:cNvPr id="90" name="Freeform 20"/>
            <p:cNvSpPr>
              <a:spLocks/>
            </p:cNvSpPr>
            <p:nvPr/>
          </p:nvSpPr>
          <p:spPr bwMode="auto">
            <a:xfrm>
              <a:off x="2541588" y="1793875"/>
              <a:ext cx="52387" cy="53975"/>
            </a:xfrm>
            <a:custGeom>
              <a:avLst/>
              <a:gdLst>
                <a:gd name="T0" fmla="*/ 10 w 14"/>
                <a:gd name="T1" fmla="*/ 14 h 14"/>
                <a:gd name="T2" fmla="*/ 14 w 14"/>
                <a:gd name="T3" fmla="*/ 10 h 14"/>
                <a:gd name="T4" fmla="*/ 14 w 14"/>
                <a:gd name="T5" fmla="*/ 4 h 14"/>
                <a:gd name="T6" fmla="*/ 10 w 14"/>
                <a:gd name="T7" fmla="*/ 0 h 14"/>
                <a:gd name="T8" fmla="*/ 4 w 14"/>
                <a:gd name="T9" fmla="*/ 0 h 14"/>
                <a:gd name="T10" fmla="*/ 0 w 14"/>
                <a:gd name="T11" fmla="*/ 4 h 14"/>
                <a:gd name="T12" fmla="*/ 0 w 14"/>
                <a:gd name="T13" fmla="*/ 10 h 14"/>
                <a:gd name="T14" fmla="*/ 4 w 14"/>
                <a:gd name="T15" fmla="*/ 14 h 14"/>
                <a:gd name="T16" fmla="*/ 10 w 14"/>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4">
                  <a:moveTo>
                    <a:pt x="10" y="14"/>
                  </a:moveTo>
                  <a:cubicBezTo>
                    <a:pt x="12" y="14"/>
                    <a:pt x="14" y="13"/>
                    <a:pt x="14" y="10"/>
                  </a:cubicBezTo>
                  <a:cubicBezTo>
                    <a:pt x="14" y="4"/>
                    <a:pt x="14" y="4"/>
                    <a:pt x="14" y="4"/>
                  </a:cubicBezTo>
                  <a:cubicBezTo>
                    <a:pt x="14" y="2"/>
                    <a:pt x="12" y="0"/>
                    <a:pt x="10" y="0"/>
                  </a:cubicBezTo>
                  <a:cubicBezTo>
                    <a:pt x="4" y="0"/>
                    <a:pt x="4" y="0"/>
                    <a:pt x="4" y="0"/>
                  </a:cubicBezTo>
                  <a:cubicBezTo>
                    <a:pt x="2" y="0"/>
                    <a:pt x="0" y="2"/>
                    <a:pt x="0" y="4"/>
                  </a:cubicBezTo>
                  <a:cubicBezTo>
                    <a:pt x="0" y="10"/>
                    <a:pt x="0" y="10"/>
                    <a:pt x="0" y="10"/>
                  </a:cubicBezTo>
                  <a:cubicBezTo>
                    <a:pt x="0" y="13"/>
                    <a:pt x="2" y="14"/>
                    <a:pt x="4" y="14"/>
                  </a:cubicBezTo>
                  <a:lnTo>
                    <a:pt x="10" y="14"/>
                  </a:lnTo>
                  <a:close/>
                </a:path>
              </a:pathLst>
            </a:custGeom>
            <a:grpFill/>
            <a:ln>
              <a:noFill/>
            </a:ln>
            <a:extLst>
              <a:ext uri="{91240B29-F687-4F45-9708-019B960494DF}"/>
            </a:extLst>
          </p:spPr>
          <p:txBody>
            <a:bodyPr lIns="68580" tIns="34290" rIns="68580" bIns="34290"/>
            <a:lstStyle/>
            <a:p>
              <a:pPr fontAlgn="auto">
                <a:spcBef>
                  <a:spcPts val="0"/>
                </a:spcBef>
                <a:spcAft>
                  <a:spcPts val="0"/>
                </a:spcAft>
                <a:defRPr/>
              </a:pPr>
              <a:endParaRPr lang="id-ID" sz="1350" kern="0">
                <a:solidFill>
                  <a:prstClr val="black"/>
                </a:solidFill>
                <a:latin typeface="微软雅黑" pitchFamily="34" charset="-122"/>
                <a:ea typeface="微软雅黑" pitchFamily="34" charset="-122"/>
                <a:cs typeface="+mn-cs"/>
              </a:endParaRPr>
            </a:p>
          </p:txBody>
        </p:sp>
        <p:sp>
          <p:nvSpPr>
            <p:cNvPr id="91" name="Freeform 21"/>
            <p:cNvSpPr>
              <a:spLocks noEditPoints="1"/>
            </p:cNvSpPr>
            <p:nvPr/>
          </p:nvSpPr>
          <p:spPr bwMode="auto">
            <a:xfrm>
              <a:off x="2320926" y="1616075"/>
              <a:ext cx="492124" cy="196850"/>
            </a:xfrm>
            <a:custGeom>
              <a:avLst/>
              <a:gdLst>
                <a:gd name="T0" fmla="*/ 116 w 128"/>
                <a:gd name="T1" fmla="*/ 17 h 51"/>
                <a:gd name="T2" fmla="*/ 90 w 128"/>
                <a:gd name="T3" fmla="*/ 17 h 51"/>
                <a:gd name="T4" fmla="*/ 90 w 128"/>
                <a:gd name="T5" fmla="*/ 12 h 51"/>
                <a:gd name="T6" fmla="*/ 80 w 128"/>
                <a:gd name="T7" fmla="*/ 0 h 51"/>
                <a:gd name="T8" fmla="*/ 49 w 128"/>
                <a:gd name="T9" fmla="*/ 0 h 51"/>
                <a:gd name="T10" fmla="*/ 38 w 128"/>
                <a:gd name="T11" fmla="*/ 12 h 51"/>
                <a:gd name="T12" fmla="*/ 38 w 128"/>
                <a:gd name="T13" fmla="*/ 17 h 51"/>
                <a:gd name="T14" fmla="*/ 12 w 128"/>
                <a:gd name="T15" fmla="*/ 17 h 51"/>
                <a:gd name="T16" fmla="*/ 0 w 128"/>
                <a:gd name="T17" fmla="*/ 29 h 51"/>
                <a:gd name="T18" fmla="*/ 0 w 128"/>
                <a:gd name="T19" fmla="*/ 51 h 51"/>
                <a:gd name="T20" fmla="*/ 53 w 128"/>
                <a:gd name="T21" fmla="*/ 51 h 51"/>
                <a:gd name="T22" fmla="*/ 53 w 128"/>
                <a:gd name="T23" fmla="*/ 50 h 51"/>
                <a:gd name="T24" fmla="*/ 61 w 128"/>
                <a:gd name="T25" fmla="*/ 42 h 51"/>
                <a:gd name="T26" fmla="*/ 67 w 128"/>
                <a:gd name="T27" fmla="*/ 42 h 51"/>
                <a:gd name="T28" fmla="*/ 75 w 128"/>
                <a:gd name="T29" fmla="*/ 50 h 51"/>
                <a:gd name="T30" fmla="*/ 75 w 128"/>
                <a:gd name="T31" fmla="*/ 51 h 51"/>
                <a:gd name="T32" fmla="*/ 128 w 128"/>
                <a:gd name="T33" fmla="*/ 51 h 51"/>
                <a:gd name="T34" fmla="*/ 128 w 128"/>
                <a:gd name="T35" fmla="*/ 29 h 51"/>
                <a:gd name="T36" fmla="*/ 116 w 128"/>
                <a:gd name="T37" fmla="*/ 17 h 51"/>
                <a:gd name="T38" fmla="*/ 44 w 128"/>
                <a:gd name="T39" fmla="*/ 12 h 51"/>
                <a:gd name="T40" fmla="*/ 49 w 128"/>
                <a:gd name="T41" fmla="*/ 6 h 51"/>
                <a:gd name="T42" fmla="*/ 79 w 128"/>
                <a:gd name="T43" fmla="*/ 6 h 51"/>
                <a:gd name="T44" fmla="*/ 84 w 128"/>
                <a:gd name="T45" fmla="*/ 12 h 51"/>
                <a:gd name="T46" fmla="*/ 84 w 128"/>
                <a:gd name="T47" fmla="*/ 17 h 51"/>
                <a:gd name="T48" fmla="*/ 44 w 128"/>
                <a:gd name="T49" fmla="*/ 17 h 51"/>
                <a:gd name="T50" fmla="*/ 44 w 128"/>
                <a:gd name="T51" fmla="*/ 1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 h="51">
                  <a:moveTo>
                    <a:pt x="116" y="17"/>
                  </a:moveTo>
                  <a:cubicBezTo>
                    <a:pt x="90" y="17"/>
                    <a:pt x="90" y="17"/>
                    <a:pt x="90" y="17"/>
                  </a:cubicBezTo>
                  <a:cubicBezTo>
                    <a:pt x="90" y="12"/>
                    <a:pt x="90" y="12"/>
                    <a:pt x="90" y="12"/>
                  </a:cubicBezTo>
                  <a:cubicBezTo>
                    <a:pt x="90" y="6"/>
                    <a:pt x="85" y="0"/>
                    <a:pt x="80" y="0"/>
                  </a:cubicBezTo>
                  <a:cubicBezTo>
                    <a:pt x="49" y="0"/>
                    <a:pt x="49" y="0"/>
                    <a:pt x="49" y="0"/>
                  </a:cubicBezTo>
                  <a:cubicBezTo>
                    <a:pt x="43" y="0"/>
                    <a:pt x="38" y="6"/>
                    <a:pt x="38" y="12"/>
                  </a:cubicBezTo>
                  <a:cubicBezTo>
                    <a:pt x="38" y="17"/>
                    <a:pt x="38" y="17"/>
                    <a:pt x="38" y="17"/>
                  </a:cubicBezTo>
                  <a:cubicBezTo>
                    <a:pt x="12" y="17"/>
                    <a:pt x="12" y="17"/>
                    <a:pt x="12" y="17"/>
                  </a:cubicBezTo>
                  <a:cubicBezTo>
                    <a:pt x="6" y="17"/>
                    <a:pt x="0" y="22"/>
                    <a:pt x="0" y="29"/>
                  </a:cubicBezTo>
                  <a:cubicBezTo>
                    <a:pt x="0" y="51"/>
                    <a:pt x="0" y="51"/>
                    <a:pt x="0" y="51"/>
                  </a:cubicBezTo>
                  <a:cubicBezTo>
                    <a:pt x="53" y="51"/>
                    <a:pt x="53" y="51"/>
                    <a:pt x="53" y="51"/>
                  </a:cubicBezTo>
                  <a:cubicBezTo>
                    <a:pt x="53" y="50"/>
                    <a:pt x="53" y="50"/>
                    <a:pt x="53" y="50"/>
                  </a:cubicBezTo>
                  <a:cubicBezTo>
                    <a:pt x="53" y="46"/>
                    <a:pt x="57" y="42"/>
                    <a:pt x="61" y="42"/>
                  </a:cubicBezTo>
                  <a:cubicBezTo>
                    <a:pt x="67" y="42"/>
                    <a:pt x="67" y="42"/>
                    <a:pt x="67" y="42"/>
                  </a:cubicBezTo>
                  <a:cubicBezTo>
                    <a:pt x="72" y="42"/>
                    <a:pt x="75" y="46"/>
                    <a:pt x="75" y="50"/>
                  </a:cubicBezTo>
                  <a:cubicBezTo>
                    <a:pt x="75" y="51"/>
                    <a:pt x="75" y="51"/>
                    <a:pt x="75" y="51"/>
                  </a:cubicBezTo>
                  <a:cubicBezTo>
                    <a:pt x="128" y="51"/>
                    <a:pt x="128" y="51"/>
                    <a:pt x="128" y="51"/>
                  </a:cubicBezTo>
                  <a:cubicBezTo>
                    <a:pt x="128" y="29"/>
                    <a:pt x="128" y="29"/>
                    <a:pt x="128" y="29"/>
                  </a:cubicBezTo>
                  <a:cubicBezTo>
                    <a:pt x="128" y="22"/>
                    <a:pt x="123" y="17"/>
                    <a:pt x="116" y="17"/>
                  </a:cubicBezTo>
                  <a:close/>
                  <a:moveTo>
                    <a:pt x="44" y="12"/>
                  </a:moveTo>
                  <a:cubicBezTo>
                    <a:pt x="44" y="9"/>
                    <a:pt x="47" y="6"/>
                    <a:pt x="49" y="6"/>
                  </a:cubicBezTo>
                  <a:cubicBezTo>
                    <a:pt x="79" y="6"/>
                    <a:pt x="79" y="6"/>
                    <a:pt x="79" y="6"/>
                  </a:cubicBezTo>
                  <a:cubicBezTo>
                    <a:pt x="82" y="6"/>
                    <a:pt x="84" y="9"/>
                    <a:pt x="84" y="12"/>
                  </a:cubicBezTo>
                  <a:cubicBezTo>
                    <a:pt x="84" y="17"/>
                    <a:pt x="84" y="17"/>
                    <a:pt x="84" y="17"/>
                  </a:cubicBezTo>
                  <a:cubicBezTo>
                    <a:pt x="44" y="17"/>
                    <a:pt x="44" y="17"/>
                    <a:pt x="44" y="17"/>
                  </a:cubicBezTo>
                  <a:lnTo>
                    <a:pt x="44" y="12"/>
                  </a:lnTo>
                  <a:close/>
                </a:path>
              </a:pathLst>
            </a:custGeom>
            <a:grpFill/>
            <a:ln>
              <a:noFill/>
            </a:ln>
            <a:extLst>
              <a:ext uri="{91240B29-F687-4F45-9708-019B960494DF}"/>
            </a:extLst>
          </p:spPr>
          <p:txBody>
            <a:bodyPr lIns="68580" tIns="34290" rIns="68580" bIns="34290"/>
            <a:lstStyle/>
            <a:p>
              <a:pPr fontAlgn="auto">
                <a:spcBef>
                  <a:spcPts val="0"/>
                </a:spcBef>
                <a:spcAft>
                  <a:spcPts val="0"/>
                </a:spcAft>
                <a:defRPr/>
              </a:pPr>
              <a:endParaRPr lang="id-ID" sz="1350" kern="0">
                <a:solidFill>
                  <a:prstClr val="black"/>
                </a:solidFill>
                <a:latin typeface="微软雅黑" pitchFamily="34" charset="-122"/>
                <a:ea typeface="微软雅黑" pitchFamily="34" charset="-122"/>
                <a:cs typeface="+mn-cs"/>
              </a:endParaRPr>
            </a:p>
          </p:txBody>
        </p:sp>
        <p:sp>
          <p:nvSpPr>
            <p:cNvPr id="92" name="Freeform 22"/>
            <p:cNvSpPr>
              <a:spLocks/>
            </p:cNvSpPr>
            <p:nvPr/>
          </p:nvSpPr>
          <p:spPr bwMode="auto">
            <a:xfrm>
              <a:off x="2333625" y="1828800"/>
              <a:ext cx="468312" cy="161925"/>
            </a:xfrm>
            <a:custGeom>
              <a:avLst/>
              <a:gdLst>
                <a:gd name="T0" fmla="*/ 72 w 122"/>
                <a:gd name="T1" fmla="*/ 1 h 42"/>
                <a:gd name="T2" fmla="*/ 64 w 122"/>
                <a:gd name="T3" fmla="*/ 9 h 42"/>
                <a:gd name="T4" fmla="*/ 58 w 122"/>
                <a:gd name="T5" fmla="*/ 9 h 42"/>
                <a:gd name="T6" fmla="*/ 51 w 122"/>
                <a:gd name="T7" fmla="*/ 1 h 42"/>
                <a:gd name="T8" fmla="*/ 51 w 122"/>
                <a:gd name="T9" fmla="*/ 0 h 42"/>
                <a:gd name="T10" fmla="*/ 0 w 122"/>
                <a:gd name="T11" fmla="*/ 0 h 42"/>
                <a:gd name="T12" fmla="*/ 0 w 122"/>
                <a:gd name="T13" fmla="*/ 30 h 42"/>
                <a:gd name="T14" fmla="*/ 12 w 122"/>
                <a:gd name="T15" fmla="*/ 42 h 42"/>
                <a:gd name="T16" fmla="*/ 111 w 122"/>
                <a:gd name="T17" fmla="*/ 42 h 42"/>
                <a:gd name="T18" fmla="*/ 122 w 122"/>
                <a:gd name="T19" fmla="*/ 30 h 42"/>
                <a:gd name="T20" fmla="*/ 122 w 122"/>
                <a:gd name="T21" fmla="*/ 0 h 42"/>
                <a:gd name="T22" fmla="*/ 72 w 122"/>
                <a:gd name="T23" fmla="*/ 0 h 42"/>
                <a:gd name="T24" fmla="*/ 72 w 122"/>
                <a:gd name="T25"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2" h="42">
                  <a:moveTo>
                    <a:pt x="72" y="1"/>
                  </a:moveTo>
                  <a:cubicBezTo>
                    <a:pt x="72" y="6"/>
                    <a:pt x="68" y="9"/>
                    <a:pt x="64" y="9"/>
                  </a:cubicBezTo>
                  <a:cubicBezTo>
                    <a:pt x="58" y="9"/>
                    <a:pt x="58" y="9"/>
                    <a:pt x="58" y="9"/>
                  </a:cubicBezTo>
                  <a:cubicBezTo>
                    <a:pt x="54" y="9"/>
                    <a:pt x="51" y="6"/>
                    <a:pt x="51" y="1"/>
                  </a:cubicBezTo>
                  <a:cubicBezTo>
                    <a:pt x="51" y="0"/>
                    <a:pt x="51" y="0"/>
                    <a:pt x="51" y="0"/>
                  </a:cubicBezTo>
                  <a:cubicBezTo>
                    <a:pt x="0" y="0"/>
                    <a:pt x="0" y="0"/>
                    <a:pt x="0" y="0"/>
                  </a:cubicBezTo>
                  <a:cubicBezTo>
                    <a:pt x="0" y="30"/>
                    <a:pt x="0" y="30"/>
                    <a:pt x="0" y="30"/>
                  </a:cubicBezTo>
                  <a:cubicBezTo>
                    <a:pt x="0" y="36"/>
                    <a:pt x="5" y="42"/>
                    <a:pt x="12" y="42"/>
                  </a:cubicBezTo>
                  <a:cubicBezTo>
                    <a:pt x="111" y="42"/>
                    <a:pt x="111" y="42"/>
                    <a:pt x="111" y="42"/>
                  </a:cubicBezTo>
                  <a:cubicBezTo>
                    <a:pt x="117" y="42"/>
                    <a:pt x="122" y="36"/>
                    <a:pt x="122" y="30"/>
                  </a:cubicBezTo>
                  <a:cubicBezTo>
                    <a:pt x="122" y="0"/>
                    <a:pt x="122" y="0"/>
                    <a:pt x="122" y="0"/>
                  </a:cubicBezTo>
                  <a:cubicBezTo>
                    <a:pt x="72" y="0"/>
                    <a:pt x="72" y="0"/>
                    <a:pt x="72" y="0"/>
                  </a:cubicBezTo>
                  <a:lnTo>
                    <a:pt x="72" y="1"/>
                  </a:lnTo>
                  <a:close/>
                </a:path>
              </a:pathLst>
            </a:custGeom>
            <a:grpFill/>
            <a:ln>
              <a:noFill/>
            </a:ln>
            <a:extLst>
              <a:ext uri="{91240B29-F687-4F45-9708-019B960494DF}"/>
            </a:extLst>
          </p:spPr>
          <p:txBody>
            <a:bodyPr lIns="68580" tIns="34290" rIns="68580" bIns="34290"/>
            <a:lstStyle/>
            <a:p>
              <a:pPr fontAlgn="auto">
                <a:spcBef>
                  <a:spcPts val="0"/>
                </a:spcBef>
                <a:spcAft>
                  <a:spcPts val="0"/>
                </a:spcAft>
                <a:defRPr/>
              </a:pPr>
              <a:endParaRPr lang="id-ID" sz="1350" kern="0">
                <a:solidFill>
                  <a:prstClr val="black"/>
                </a:solidFill>
                <a:latin typeface="微软雅黑" pitchFamily="34" charset="-122"/>
                <a:ea typeface="微软雅黑" pitchFamily="34" charset="-122"/>
                <a:cs typeface="+mn-cs"/>
              </a:endParaRPr>
            </a:p>
          </p:txBody>
        </p:sp>
      </p:grpSp>
      <p:sp>
        <p:nvSpPr>
          <p:cNvPr id="93" name="Freeform 26"/>
          <p:cNvSpPr>
            <a:spLocks noEditPoints="1"/>
          </p:cNvSpPr>
          <p:nvPr/>
        </p:nvSpPr>
        <p:spPr bwMode="auto">
          <a:xfrm>
            <a:off x="4467225" y="2781300"/>
            <a:ext cx="481013" cy="481013"/>
          </a:xfrm>
          <a:custGeom>
            <a:avLst/>
            <a:gdLst>
              <a:gd name="T0" fmla="*/ 96 w 660"/>
              <a:gd name="T1" fmla="*/ 96 h 660"/>
              <a:gd name="T2" fmla="*/ 96 w 660"/>
              <a:gd name="T3" fmla="*/ 563 h 660"/>
              <a:gd name="T4" fmla="*/ 563 w 660"/>
              <a:gd name="T5" fmla="*/ 563 h 660"/>
              <a:gd name="T6" fmla="*/ 563 w 660"/>
              <a:gd name="T7" fmla="*/ 96 h 660"/>
              <a:gd name="T8" fmla="*/ 578 w 660"/>
              <a:gd name="T9" fmla="*/ 180 h 660"/>
              <a:gd name="T10" fmla="*/ 465 w 660"/>
              <a:gd name="T11" fmla="*/ 120 h 660"/>
              <a:gd name="T12" fmla="*/ 380 w 660"/>
              <a:gd name="T13" fmla="*/ 44 h 660"/>
              <a:gd name="T14" fmla="*/ 578 w 660"/>
              <a:gd name="T15" fmla="*/ 180 h 660"/>
              <a:gd name="T16" fmla="*/ 482 w 660"/>
              <a:gd name="T17" fmla="*/ 474 h 660"/>
              <a:gd name="T18" fmla="*/ 619 w 660"/>
              <a:gd name="T19" fmla="*/ 340 h 660"/>
              <a:gd name="T20" fmla="*/ 341 w 660"/>
              <a:gd name="T21" fmla="*/ 619 h 660"/>
              <a:gd name="T22" fmla="*/ 340 w 660"/>
              <a:gd name="T23" fmla="*/ 548 h 660"/>
              <a:gd name="T24" fmla="*/ 440 w 660"/>
              <a:gd name="T25" fmla="*/ 506 h 660"/>
              <a:gd name="T26" fmla="*/ 220 w 660"/>
              <a:gd name="T27" fmla="*/ 506 h 660"/>
              <a:gd name="T28" fmla="*/ 320 w 660"/>
              <a:gd name="T29" fmla="*/ 548 h 660"/>
              <a:gd name="T30" fmla="*/ 319 w 660"/>
              <a:gd name="T31" fmla="*/ 619 h 660"/>
              <a:gd name="T32" fmla="*/ 65 w 660"/>
              <a:gd name="T33" fmla="*/ 213 h 660"/>
              <a:gd name="T34" fmla="*/ 151 w 660"/>
              <a:gd name="T35" fmla="*/ 281 h 660"/>
              <a:gd name="T36" fmla="*/ 40 w 660"/>
              <a:gd name="T37" fmla="*/ 320 h 660"/>
              <a:gd name="T38" fmla="*/ 319 w 660"/>
              <a:gd name="T39" fmla="*/ 40 h 660"/>
              <a:gd name="T40" fmla="*/ 320 w 660"/>
              <a:gd name="T41" fmla="*/ 147 h 660"/>
              <a:gd name="T42" fmla="*/ 319 w 660"/>
              <a:gd name="T43" fmla="*/ 40 h 660"/>
              <a:gd name="T44" fmla="*/ 419 w 660"/>
              <a:gd name="T45" fmla="*/ 151 h 660"/>
              <a:gd name="T46" fmla="*/ 340 w 660"/>
              <a:gd name="T47" fmla="*/ 40 h 660"/>
              <a:gd name="T48" fmla="*/ 429 w 660"/>
              <a:gd name="T49" fmla="*/ 135 h 660"/>
              <a:gd name="T50" fmla="*/ 416 w 660"/>
              <a:gd name="T51" fmla="*/ 177 h 660"/>
              <a:gd name="T52" fmla="*/ 471 w 660"/>
              <a:gd name="T53" fmla="*/ 219 h 660"/>
              <a:gd name="T54" fmla="*/ 340 w 660"/>
              <a:gd name="T55" fmla="*/ 320 h 660"/>
              <a:gd name="T56" fmla="*/ 488 w 660"/>
              <a:gd name="T57" fmla="*/ 169 h 660"/>
              <a:gd name="T58" fmla="*/ 442 w 660"/>
              <a:gd name="T59" fmla="*/ 169 h 660"/>
              <a:gd name="T60" fmla="*/ 488 w 660"/>
              <a:gd name="T61" fmla="*/ 169 h 660"/>
              <a:gd name="T62" fmla="*/ 320 w 660"/>
              <a:gd name="T63" fmla="*/ 320 h 660"/>
              <a:gd name="T64" fmla="*/ 173 w 660"/>
              <a:gd name="T65" fmla="*/ 282 h 660"/>
              <a:gd name="T66" fmla="*/ 320 w 660"/>
              <a:gd name="T67" fmla="*/ 173 h 660"/>
              <a:gd name="T68" fmla="*/ 159 w 660"/>
              <a:gd name="T69" fmla="*/ 352 h 660"/>
              <a:gd name="T70" fmla="*/ 159 w 660"/>
              <a:gd name="T71" fmla="*/ 307 h 660"/>
              <a:gd name="T72" fmla="*/ 40 w 660"/>
              <a:gd name="T73" fmla="*/ 340 h 660"/>
              <a:gd name="T74" fmla="*/ 151 w 660"/>
              <a:gd name="T75" fmla="*/ 379 h 660"/>
              <a:gd name="T76" fmla="*/ 65 w 660"/>
              <a:gd name="T77" fmla="*/ 447 h 660"/>
              <a:gd name="T78" fmla="*/ 173 w 660"/>
              <a:gd name="T79" fmla="*/ 377 h 660"/>
              <a:gd name="T80" fmla="*/ 320 w 660"/>
              <a:gd name="T81" fmla="*/ 340 h 660"/>
              <a:gd name="T82" fmla="*/ 282 w 660"/>
              <a:gd name="T83" fmla="*/ 486 h 660"/>
              <a:gd name="T84" fmla="*/ 173 w 660"/>
              <a:gd name="T85" fmla="*/ 377 h 660"/>
              <a:gd name="T86" fmla="*/ 330 w 660"/>
              <a:gd name="T87" fmla="*/ 523 h 660"/>
              <a:gd name="T88" fmla="*/ 330 w 660"/>
              <a:gd name="T89" fmla="*/ 477 h 660"/>
              <a:gd name="T90" fmla="*/ 377 w 660"/>
              <a:gd name="T91" fmla="*/ 486 h 660"/>
              <a:gd name="T92" fmla="*/ 340 w 660"/>
              <a:gd name="T93" fmla="*/ 340 h 660"/>
              <a:gd name="T94" fmla="*/ 455 w 660"/>
              <a:gd name="T95" fmla="*/ 478 h 660"/>
              <a:gd name="T96" fmla="*/ 512 w 660"/>
              <a:gd name="T97" fmla="*/ 320 h 660"/>
              <a:gd name="T98" fmla="*/ 510 w 660"/>
              <a:gd name="T99" fmla="*/ 191 h 660"/>
              <a:gd name="T100" fmla="*/ 619 w 660"/>
              <a:gd name="T101" fmla="*/ 320 h 660"/>
              <a:gd name="T102" fmla="*/ 125 w 660"/>
              <a:gd name="T103" fmla="*/ 125 h 660"/>
              <a:gd name="T104" fmla="*/ 195 w 660"/>
              <a:gd name="T105" fmla="*/ 151 h 660"/>
              <a:gd name="T106" fmla="*/ 81 w 660"/>
              <a:gd name="T107" fmla="*/ 180 h 660"/>
              <a:gd name="T108" fmla="*/ 81 w 660"/>
              <a:gd name="T109" fmla="*/ 479 h 660"/>
              <a:gd name="T110" fmla="*/ 195 w 660"/>
              <a:gd name="T111" fmla="*/ 508 h 660"/>
              <a:gd name="T112" fmla="*/ 125 w 660"/>
              <a:gd name="T113" fmla="*/ 535 h 660"/>
              <a:gd name="T114" fmla="*/ 535 w 660"/>
              <a:gd name="T115" fmla="*/ 535 h 660"/>
              <a:gd name="T116" fmla="*/ 465 w 660"/>
              <a:gd name="T117" fmla="*/ 508 h 660"/>
              <a:gd name="T118" fmla="*/ 578 w 660"/>
              <a:gd name="T119" fmla="*/ 479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60" h="660">
                <a:moveTo>
                  <a:pt x="330" y="0"/>
                </a:moveTo>
                <a:cubicBezTo>
                  <a:pt x="242" y="0"/>
                  <a:pt x="159" y="34"/>
                  <a:pt x="96" y="96"/>
                </a:cubicBezTo>
                <a:cubicBezTo>
                  <a:pt x="34" y="159"/>
                  <a:pt x="0" y="242"/>
                  <a:pt x="0" y="330"/>
                </a:cubicBezTo>
                <a:cubicBezTo>
                  <a:pt x="0" y="418"/>
                  <a:pt x="34" y="501"/>
                  <a:pt x="96" y="563"/>
                </a:cubicBezTo>
                <a:cubicBezTo>
                  <a:pt x="159" y="626"/>
                  <a:pt x="242" y="660"/>
                  <a:pt x="330" y="660"/>
                </a:cubicBezTo>
                <a:cubicBezTo>
                  <a:pt x="418" y="660"/>
                  <a:pt x="501" y="626"/>
                  <a:pt x="563" y="563"/>
                </a:cubicBezTo>
                <a:cubicBezTo>
                  <a:pt x="626" y="501"/>
                  <a:pt x="660" y="418"/>
                  <a:pt x="660" y="330"/>
                </a:cubicBezTo>
                <a:cubicBezTo>
                  <a:pt x="660" y="242"/>
                  <a:pt x="626" y="159"/>
                  <a:pt x="563" y="96"/>
                </a:cubicBezTo>
                <a:cubicBezTo>
                  <a:pt x="501" y="34"/>
                  <a:pt x="418" y="0"/>
                  <a:pt x="330" y="0"/>
                </a:cubicBezTo>
                <a:close/>
                <a:moveTo>
                  <a:pt x="578" y="180"/>
                </a:moveTo>
                <a:cubicBezTo>
                  <a:pt x="557" y="175"/>
                  <a:pt x="536" y="169"/>
                  <a:pt x="514" y="165"/>
                </a:cubicBezTo>
                <a:cubicBezTo>
                  <a:pt x="512" y="140"/>
                  <a:pt x="491" y="120"/>
                  <a:pt x="465" y="120"/>
                </a:cubicBezTo>
                <a:cubicBezTo>
                  <a:pt x="459" y="120"/>
                  <a:pt x="453" y="121"/>
                  <a:pt x="448" y="123"/>
                </a:cubicBezTo>
                <a:cubicBezTo>
                  <a:pt x="429" y="95"/>
                  <a:pt x="406" y="68"/>
                  <a:pt x="380" y="44"/>
                </a:cubicBezTo>
                <a:cubicBezTo>
                  <a:pt x="438" y="54"/>
                  <a:pt x="492" y="82"/>
                  <a:pt x="535" y="125"/>
                </a:cubicBezTo>
                <a:cubicBezTo>
                  <a:pt x="552" y="142"/>
                  <a:pt x="566" y="160"/>
                  <a:pt x="578" y="180"/>
                </a:cubicBezTo>
                <a:close/>
                <a:moveTo>
                  <a:pt x="595" y="447"/>
                </a:moveTo>
                <a:cubicBezTo>
                  <a:pt x="558" y="458"/>
                  <a:pt x="520" y="467"/>
                  <a:pt x="482" y="474"/>
                </a:cubicBezTo>
                <a:cubicBezTo>
                  <a:pt x="501" y="431"/>
                  <a:pt x="511" y="386"/>
                  <a:pt x="512" y="340"/>
                </a:cubicBezTo>
                <a:cubicBezTo>
                  <a:pt x="619" y="340"/>
                  <a:pt x="619" y="340"/>
                  <a:pt x="619" y="340"/>
                </a:cubicBezTo>
                <a:cubicBezTo>
                  <a:pt x="618" y="377"/>
                  <a:pt x="610" y="413"/>
                  <a:pt x="595" y="447"/>
                </a:cubicBezTo>
                <a:close/>
                <a:moveTo>
                  <a:pt x="341" y="619"/>
                </a:moveTo>
                <a:cubicBezTo>
                  <a:pt x="341" y="619"/>
                  <a:pt x="340" y="619"/>
                  <a:pt x="340" y="619"/>
                </a:cubicBezTo>
                <a:cubicBezTo>
                  <a:pt x="340" y="548"/>
                  <a:pt x="340" y="548"/>
                  <a:pt x="340" y="548"/>
                </a:cubicBezTo>
                <a:cubicBezTo>
                  <a:pt x="359" y="545"/>
                  <a:pt x="374" y="530"/>
                  <a:pt x="378" y="512"/>
                </a:cubicBezTo>
                <a:cubicBezTo>
                  <a:pt x="399" y="511"/>
                  <a:pt x="419" y="509"/>
                  <a:pt x="440" y="506"/>
                </a:cubicBezTo>
                <a:cubicBezTo>
                  <a:pt x="415" y="548"/>
                  <a:pt x="382" y="586"/>
                  <a:pt x="341" y="619"/>
                </a:cubicBezTo>
                <a:close/>
                <a:moveTo>
                  <a:pt x="220" y="506"/>
                </a:moveTo>
                <a:cubicBezTo>
                  <a:pt x="240" y="509"/>
                  <a:pt x="261" y="511"/>
                  <a:pt x="282" y="512"/>
                </a:cubicBezTo>
                <a:cubicBezTo>
                  <a:pt x="286" y="530"/>
                  <a:pt x="301" y="545"/>
                  <a:pt x="320" y="548"/>
                </a:cubicBezTo>
                <a:cubicBezTo>
                  <a:pt x="320" y="619"/>
                  <a:pt x="320" y="619"/>
                  <a:pt x="320" y="619"/>
                </a:cubicBezTo>
                <a:cubicBezTo>
                  <a:pt x="319" y="619"/>
                  <a:pt x="319" y="619"/>
                  <a:pt x="319" y="619"/>
                </a:cubicBezTo>
                <a:cubicBezTo>
                  <a:pt x="278" y="586"/>
                  <a:pt x="245" y="548"/>
                  <a:pt x="220" y="506"/>
                </a:cubicBezTo>
                <a:close/>
                <a:moveTo>
                  <a:pt x="65" y="213"/>
                </a:moveTo>
                <a:cubicBezTo>
                  <a:pt x="102" y="201"/>
                  <a:pt x="140" y="192"/>
                  <a:pt x="178" y="186"/>
                </a:cubicBezTo>
                <a:cubicBezTo>
                  <a:pt x="164" y="216"/>
                  <a:pt x="155" y="248"/>
                  <a:pt x="151" y="281"/>
                </a:cubicBezTo>
                <a:cubicBezTo>
                  <a:pt x="130" y="284"/>
                  <a:pt x="114" y="300"/>
                  <a:pt x="110" y="320"/>
                </a:cubicBezTo>
                <a:cubicBezTo>
                  <a:pt x="40" y="320"/>
                  <a:pt x="40" y="320"/>
                  <a:pt x="40" y="320"/>
                </a:cubicBezTo>
                <a:cubicBezTo>
                  <a:pt x="42" y="282"/>
                  <a:pt x="50" y="246"/>
                  <a:pt x="65" y="213"/>
                </a:cubicBezTo>
                <a:close/>
                <a:moveTo>
                  <a:pt x="319" y="40"/>
                </a:moveTo>
                <a:cubicBezTo>
                  <a:pt x="319" y="40"/>
                  <a:pt x="319" y="40"/>
                  <a:pt x="320" y="40"/>
                </a:cubicBezTo>
                <a:cubicBezTo>
                  <a:pt x="320" y="147"/>
                  <a:pt x="320" y="147"/>
                  <a:pt x="320" y="147"/>
                </a:cubicBezTo>
                <a:cubicBezTo>
                  <a:pt x="286" y="147"/>
                  <a:pt x="253" y="149"/>
                  <a:pt x="220" y="153"/>
                </a:cubicBezTo>
                <a:cubicBezTo>
                  <a:pt x="245" y="111"/>
                  <a:pt x="278" y="73"/>
                  <a:pt x="319" y="40"/>
                </a:cubicBezTo>
                <a:close/>
                <a:moveTo>
                  <a:pt x="429" y="135"/>
                </a:moveTo>
                <a:cubicBezTo>
                  <a:pt x="425" y="140"/>
                  <a:pt x="421" y="145"/>
                  <a:pt x="419" y="151"/>
                </a:cubicBezTo>
                <a:cubicBezTo>
                  <a:pt x="393" y="148"/>
                  <a:pt x="366" y="147"/>
                  <a:pt x="340" y="147"/>
                </a:cubicBezTo>
                <a:cubicBezTo>
                  <a:pt x="340" y="40"/>
                  <a:pt x="340" y="40"/>
                  <a:pt x="340" y="40"/>
                </a:cubicBezTo>
                <a:cubicBezTo>
                  <a:pt x="340" y="40"/>
                  <a:pt x="341" y="40"/>
                  <a:pt x="341" y="40"/>
                </a:cubicBezTo>
                <a:cubicBezTo>
                  <a:pt x="376" y="69"/>
                  <a:pt x="406" y="101"/>
                  <a:pt x="429" y="135"/>
                </a:cubicBezTo>
                <a:close/>
                <a:moveTo>
                  <a:pt x="340" y="173"/>
                </a:moveTo>
                <a:cubicBezTo>
                  <a:pt x="365" y="173"/>
                  <a:pt x="391" y="174"/>
                  <a:pt x="416" y="177"/>
                </a:cubicBezTo>
                <a:cubicBezTo>
                  <a:pt x="420" y="201"/>
                  <a:pt x="440" y="219"/>
                  <a:pt x="465" y="219"/>
                </a:cubicBezTo>
                <a:cubicBezTo>
                  <a:pt x="467" y="219"/>
                  <a:pt x="469" y="219"/>
                  <a:pt x="471" y="219"/>
                </a:cubicBezTo>
                <a:cubicBezTo>
                  <a:pt x="482" y="251"/>
                  <a:pt x="489" y="285"/>
                  <a:pt x="490" y="320"/>
                </a:cubicBezTo>
                <a:cubicBezTo>
                  <a:pt x="340" y="320"/>
                  <a:pt x="340" y="320"/>
                  <a:pt x="340" y="320"/>
                </a:cubicBezTo>
                <a:lnTo>
                  <a:pt x="340" y="173"/>
                </a:lnTo>
                <a:close/>
                <a:moveTo>
                  <a:pt x="488" y="169"/>
                </a:moveTo>
                <a:cubicBezTo>
                  <a:pt x="488" y="182"/>
                  <a:pt x="478" y="192"/>
                  <a:pt x="465" y="192"/>
                </a:cubicBezTo>
                <a:cubicBezTo>
                  <a:pt x="452" y="192"/>
                  <a:pt x="442" y="182"/>
                  <a:pt x="442" y="169"/>
                </a:cubicBezTo>
                <a:cubicBezTo>
                  <a:pt x="442" y="157"/>
                  <a:pt x="452" y="147"/>
                  <a:pt x="465" y="147"/>
                </a:cubicBezTo>
                <a:cubicBezTo>
                  <a:pt x="478" y="147"/>
                  <a:pt x="488" y="157"/>
                  <a:pt x="488" y="169"/>
                </a:cubicBezTo>
                <a:close/>
                <a:moveTo>
                  <a:pt x="320" y="173"/>
                </a:moveTo>
                <a:cubicBezTo>
                  <a:pt x="320" y="320"/>
                  <a:pt x="320" y="320"/>
                  <a:pt x="320" y="320"/>
                </a:cubicBezTo>
                <a:cubicBezTo>
                  <a:pt x="207" y="320"/>
                  <a:pt x="207" y="320"/>
                  <a:pt x="207" y="320"/>
                </a:cubicBezTo>
                <a:cubicBezTo>
                  <a:pt x="204" y="302"/>
                  <a:pt x="190" y="288"/>
                  <a:pt x="173" y="282"/>
                </a:cubicBezTo>
                <a:cubicBezTo>
                  <a:pt x="178" y="248"/>
                  <a:pt x="189" y="214"/>
                  <a:pt x="204" y="181"/>
                </a:cubicBezTo>
                <a:cubicBezTo>
                  <a:pt x="243" y="176"/>
                  <a:pt x="281" y="173"/>
                  <a:pt x="320" y="173"/>
                </a:cubicBezTo>
                <a:close/>
                <a:moveTo>
                  <a:pt x="181" y="330"/>
                </a:moveTo>
                <a:cubicBezTo>
                  <a:pt x="181" y="342"/>
                  <a:pt x="171" y="352"/>
                  <a:pt x="159" y="352"/>
                </a:cubicBezTo>
                <a:cubicBezTo>
                  <a:pt x="146" y="352"/>
                  <a:pt x="136" y="342"/>
                  <a:pt x="136" y="330"/>
                </a:cubicBezTo>
                <a:cubicBezTo>
                  <a:pt x="136" y="317"/>
                  <a:pt x="146" y="307"/>
                  <a:pt x="159" y="307"/>
                </a:cubicBezTo>
                <a:cubicBezTo>
                  <a:pt x="171" y="307"/>
                  <a:pt x="181" y="317"/>
                  <a:pt x="181" y="330"/>
                </a:cubicBezTo>
                <a:close/>
                <a:moveTo>
                  <a:pt x="40" y="340"/>
                </a:moveTo>
                <a:cubicBezTo>
                  <a:pt x="110" y="340"/>
                  <a:pt x="110" y="340"/>
                  <a:pt x="110" y="340"/>
                </a:cubicBezTo>
                <a:cubicBezTo>
                  <a:pt x="114" y="360"/>
                  <a:pt x="130" y="375"/>
                  <a:pt x="151" y="379"/>
                </a:cubicBezTo>
                <a:cubicBezTo>
                  <a:pt x="155" y="411"/>
                  <a:pt x="164" y="443"/>
                  <a:pt x="178" y="474"/>
                </a:cubicBezTo>
                <a:cubicBezTo>
                  <a:pt x="140" y="467"/>
                  <a:pt x="102" y="458"/>
                  <a:pt x="65" y="447"/>
                </a:cubicBezTo>
                <a:cubicBezTo>
                  <a:pt x="50" y="413"/>
                  <a:pt x="42" y="377"/>
                  <a:pt x="40" y="340"/>
                </a:cubicBezTo>
                <a:close/>
                <a:moveTo>
                  <a:pt x="173" y="377"/>
                </a:moveTo>
                <a:cubicBezTo>
                  <a:pt x="190" y="372"/>
                  <a:pt x="204" y="358"/>
                  <a:pt x="207" y="340"/>
                </a:cubicBezTo>
                <a:cubicBezTo>
                  <a:pt x="320" y="340"/>
                  <a:pt x="320" y="340"/>
                  <a:pt x="320" y="340"/>
                </a:cubicBezTo>
                <a:cubicBezTo>
                  <a:pt x="320" y="451"/>
                  <a:pt x="320" y="451"/>
                  <a:pt x="320" y="451"/>
                </a:cubicBezTo>
                <a:cubicBezTo>
                  <a:pt x="302" y="455"/>
                  <a:pt x="288" y="468"/>
                  <a:pt x="282" y="486"/>
                </a:cubicBezTo>
                <a:cubicBezTo>
                  <a:pt x="256" y="484"/>
                  <a:pt x="230" y="482"/>
                  <a:pt x="204" y="478"/>
                </a:cubicBezTo>
                <a:cubicBezTo>
                  <a:pt x="189" y="446"/>
                  <a:pt x="178" y="412"/>
                  <a:pt x="173" y="377"/>
                </a:cubicBezTo>
                <a:close/>
                <a:moveTo>
                  <a:pt x="353" y="500"/>
                </a:moveTo>
                <a:cubicBezTo>
                  <a:pt x="353" y="512"/>
                  <a:pt x="342" y="523"/>
                  <a:pt x="330" y="523"/>
                </a:cubicBezTo>
                <a:cubicBezTo>
                  <a:pt x="317" y="523"/>
                  <a:pt x="307" y="512"/>
                  <a:pt x="307" y="500"/>
                </a:cubicBezTo>
                <a:cubicBezTo>
                  <a:pt x="307" y="487"/>
                  <a:pt x="317" y="477"/>
                  <a:pt x="330" y="477"/>
                </a:cubicBezTo>
                <a:cubicBezTo>
                  <a:pt x="342" y="477"/>
                  <a:pt x="353" y="487"/>
                  <a:pt x="353" y="500"/>
                </a:cubicBezTo>
                <a:close/>
                <a:moveTo>
                  <a:pt x="377" y="486"/>
                </a:moveTo>
                <a:cubicBezTo>
                  <a:pt x="372" y="468"/>
                  <a:pt x="358" y="455"/>
                  <a:pt x="340" y="451"/>
                </a:cubicBezTo>
                <a:cubicBezTo>
                  <a:pt x="340" y="340"/>
                  <a:pt x="340" y="340"/>
                  <a:pt x="340" y="340"/>
                </a:cubicBezTo>
                <a:cubicBezTo>
                  <a:pt x="490" y="340"/>
                  <a:pt x="490" y="340"/>
                  <a:pt x="490" y="340"/>
                </a:cubicBezTo>
                <a:cubicBezTo>
                  <a:pt x="488" y="387"/>
                  <a:pt x="477" y="434"/>
                  <a:pt x="455" y="478"/>
                </a:cubicBezTo>
                <a:cubicBezTo>
                  <a:pt x="430" y="482"/>
                  <a:pt x="404" y="484"/>
                  <a:pt x="377" y="486"/>
                </a:cubicBezTo>
                <a:close/>
                <a:moveTo>
                  <a:pt x="512" y="320"/>
                </a:moveTo>
                <a:cubicBezTo>
                  <a:pt x="511" y="283"/>
                  <a:pt x="504" y="246"/>
                  <a:pt x="492" y="211"/>
                </a:cubicBezTo>
                <a:cubicBezTo>
                  <a:pt x="500" y="206"/>
                  <a:pt x="506" y="199"/>
                  <a:pt x="510" y="191"/>
                </a:cubicBezTo>
                <a:cubicBezTo>
                  <a:pt x="539" y="197"/>
                  <a:pt x="567" y="204"/>
                  <a:pt x="595" y="213"/>
                </a:cubicBezTo>
                <a:cubicBezTo>
                  <a:pt x="610" y="246"/>
                  <a:pt x="618" y="282"/>
                  <a:pt x="619" y="320"/>
                </a:cubicBezTo>
                <a:lnTo>
                  <a:pt x="512" y="320"/>
                </a:lnTo>
                <a:close/>
                <a:moveTo>
                  <a:pt x="125" y="125"/>
                </a:moveTo>
                <a:cubicBezTo>
                  <a:pt x="168" y="82"/>
                  <a:pt x="221" y="54"/>
                  <a:pt x="280" y="44"/>
                </a:cubicBezTo>
                <a:cubicBezTo>
                  <a:pt x="245" y="76"/>
                  <a:pt x="217" y="112"/>
                  <a:pt x="195" y="151"/>
                </a:cubicBezTo>
                <a:cubicBezTo>
                  <a:pt x="194" y="153"/>
                  <a:pt x="193" y="155"/>
                  <a:pt x="192" y="157"/>
                </a:cubicBezTo>
                <a:cubicBezTo>
                  <a:pt x="155" y="162"/>
                  <a:pt x="118" y="170"/>
                  <a:pt x="81" y="180"/>
                </a:cubicBezTo>
                <a:cubicBezTo>
                  <a:pt x="93" y="160"/>
                  <a:pt x="108" y="142"/>
                  <a:pt x="125" y="125"/>
                </a:cubicBezTo>
                <a:close/>
                <a:moveTo>
                  <a:pt x="81" y="479"/>
                </a:moveTo>
                <a:cubicBezTo>
                  <a:pt x="118" y="489"/>
                  <a:pt x="155" y="497"/>
                  <a:pt x="192" y="503"/>
                </a:cubicBezTo>
                <a:cubicBezTo>
                  <a:pt x="193" y="505"/>
                  <a:pt x="194" y="506"/>
                  <a:pt x="195" y="508"/>
                </a:cubicBezTo>
                <a:cubicBezTo>
                  <a:pt x="217" y="547"/>
                  <a:pt x="245" y="583"/>
                  <a:pt x="280" y="615"/>
                </a:cubicBezTo>
                <a:cubicBezTo>
                  <a:pt x="221" y="605"/>
                  <a:pt x="168" y="577"/>
                  <a:pt x="125" y="535"/>
                </a:cubicBezTo>
                <a:cubicBezTo>
                  <a:pt x="108" y="518"/>
                  <a:pt x="93" y="499"/>
                  <a:pt x="81" y="479"/>
                </a:cubicBezTo>
                <a:close/>
                <a:moveTo>
                  <a:pt x="535" y="535"/>
                </a:moveTo>
                <a:cubicBezTo>
                  <a:pt x="492" y="577"/>
                  <a:pt x="438" y="605"/>
                  <a:pt x="380" y="615"/>
                </a:cubicBezTo>
                <a:cubicBezTo>
                  <a:pt x="415" y="583"/>
                  <a:pt x="443" y="547"/>
                  <a:pt x="465" y="508"/>
                </a:cubicBezTo>
                <a:cubicBezTo>
                  <a:pt x="466" y="506"/>
                  <a:pt x="467" y="505"/>
                  <a:pt x="468" y="503"/>
                </a:cubicBezTo>
                <a:cubicBezTo>
                  <a:pt x="505" y="497"/>
                  <a:pt x="542" y="489"/>
                  <a:pt x="578" y="479"/>
                </a:cubicBezTo>
                <a:cubicBezTo>
                  <a:pt x="566" y="499"/>
                  <a:pt x="552" y="518"/>
                  <a:pt x="535" y="535"/>
                </a:cubicBezTo>
                <a:close/>
              </a:path>
            </a:pathLst>
          </a:custGeom>
          <a:solidFill>
            <a:sysClr val="window" lastClr="FFFFFF"/>
          </a:solidFill>
          <a:ln>
            <a:noFill/>
          </a:ln>
        </p:spPr>
        <p:txBody>
          <a:bodyPr lIns="68580" tIns="34290" rIns="68580" bIns="34290"/>
          <a:lstStyle/>
          <a:p>
            <a:pPr fontAlgn="auto">
              <a:spcBef>
                <a:spcPts val="0"/>
              </a:spcBef>
              <a:spcAft>
                <a:spcPts val="0"/>
              </a:spcAft>
              <a:defRPr/>
            </a:pPr>
            <a:endParaRPr lang="id-ID" sz="1350" kern="0">
              <a:solidFill>
                <a:prstClr val="black"/>
              </a:solidFill>
              <a:latin typeface="微软雅黑" pitchFamily="34" charset="-122"/>
              <a:ea typeface="微软雅黑" pitchFamily="34" charset="-122"/>
              <a:cs typeface="+mn-cs"/>
            </a:endParaRPr>
          </a:p>
        </p:txBody>
      </p:sp>
      <p:grpSp>
        <p:nvGrpSpPr>
          <p:cNvPr id="94" name="Group 74"/>
          <p:cNvGrpSpPr/>
          <p:nvPr/>
        </p:nvGrpSpPr>
        <p:grpSpPr>
          <a:xfrm>
            <a:off x="3463036" y="1813983"/>
            <a:ext cx="415639" cy="485264"/>
            <a:chOff x="3254375" y="804863"/>
            <a:chExt cx="625475" cy="730250"/>
          </a:xfrm>
          <a:solidFill>
            <a:sysClr val="window" lastClr="FFFFFF"/>
          </a:solidFill>
        </p:grpSpPr>
        <p:sp>
          <p:nvSpPr>
            <p:cNvPr id="95" name="Freeform 30"/>
            <p:cNvSpPr>
              <a:spLocks/>
            </p:cNvSpPr>
            <p:nvPr/>
          </p:nvSpPr>
          <p:spPr bwMode="auto">
            <a:xfrm>
              <a:off x="3254375" y="1208088"/>
              <a:ext cx="625475" cy="327025"/>
            </a:xfrm>
            <a:custGeom>
              <a:avLst/>
              <a:gdLst>
                <a:gd name="T0" fmla="*/ 124 w 164"/>
                <a:gd name="T1" fmla="*/ 0 h 86"/>
                <a:gd name="T2" fmla="*/ 108 w 164"/>
                <a:gd name="T3" fmla="*/ 0 h 86"/>
                <a:gd name="T4" fmla="*/ 95 w 164"/>
                <a:gd name="T5" fmla="*/ 44 h 86"/>
                <a:gd name="T6" fmla="*/ 84 w 164"/>
                <a:gd name="T7" fmla="*/ 21 h 86"/>
                <a:gd name="T8" fmla="*/ 95 w 164"/>
                <a:gd name="T9" fmla="*/ 8 h 86"/>
                <a:gd name="T10" fmla="*/ 94 w 164"/>
                <a:gd name="T11" fmla="*/ 6 h 86"/>
                <a:gd name="T12" fmla="*/ 81 w 164"/>
                <a:gd name="T13" fmla="*/ 7 h 86"/>
                <a:gd name="T14" fmla="*/ 69 w 164"/>
                <a:gd name="T15" fmla="*/ 6 h 86"/>
                <a:gd name="T16" fmla="*/ 68 w 164"/>
                <a:gd name="T17" fmla="*/ 7 h 86"/>
                <a:gd name="T18" fmla="*/ 80 w 164"/>
                <a:gd name="T19" fmla="*/ 22 h 86"/>
                <a:gd name="T20" fmla="*/ 70 w 164"/>
                <a:gd name="T21" fmla="*/ 45 h 86"/>
                <a:gd name="T22" fmla="*/ 57 w 164"/>
                <a:gd name="T23" fmla="*/ 0 h 86"/>
                <a:gd name="T24" fmla="*/ 40 w 164"/>
                <a:gd name="T25" fmla="*/ 0 h 86"/>
                <a:gd name="T26" fmla="*/ 0 w 164"/>
                <a:gd name="T27" fmla="*/ 40 h 86"/>
                <a:gd name="T28" fmla="*/ 0 w 164"/>
                <a:gd name="T29" fmla="*/ 86 h 86"/>
                <a:gd name="T30" fmla="*/ 164 w 164"/>
                <a:gd name="T31" fmla="*/ 86 h 86"/>
                <a:gd name="T32" fmla="*/ 164 w 164"/>
                <a:gd name="T33" fmla="*/ 40 h 86"/>
                <a:gd name="T34" fmla="*/ 124 w 164"/>
                <a:gd name="T35"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4" h="86">
                  <a:moveTo>
                    <a:pt x="124" y="0"/>
                  </a:moveTo>
                  <a:cubicBezTo>
                    <a:pt x="108" y="0"/>
                    <a:pt x="108" y="0"/>
                    <a:pt x="108" y="0"/>
                  </a:cubicBezTo>
                  <a:cubicBezTo>
                    <a:pt x="95" y="44"/>
                    <a:pt x="95" y="44"/>
                    <a:pt x="95" y="44"/>
                  </a:cubicBezTo>
                  <a:cubicBezTo>
                    <a:pt x="84" y="21"/>
                    <a:pt x="84" y="21"/>
                    <a:pt x="84" y="21"/>
                  </a:cubicBezTo>
                  <a:cubicBezTo>
                    <a:pt x="95" y="8"/>
                    <a:pt x="95" y="8"/>
                    <a:pt x="95" y="8"/>
                  </a:cubicBezTo>
                  <a:cubicBezTo>
                    <a:pt x="94" y="6"/>
                    <a:pt x="94" y="6"/>
                    <a:pt x="94" y="6"/>
                  </a:cubicBezTo>
                  <a:cubicBezTo>
                    <a:pt x="90" y="7"/>
                    <a:pt x="86" y="7"/>
                    <a:pt x="81" y="7"/>
                  </a:cubicBezTo>
                  <a:cubicBezTo>
                    <a:pt x="77" y="7"/>
                    <a:pt x="73" y="7"/>
                    <a:pt x="69" y="6"/>
                  </a:cubicBezTo>
                  <a:cubicBezTo>
                    <a:pt x="68" y="7"/>
                    <a:pt x="68" y="7"/>
                    <a:pt x="68" y="7"/>
                  </a:cubicBezTo>
                  <a:cubicBezTo>
                    <a:pt x="80" y="22"/>
                    <a:pt x="80" y="22"/>
                    <a:pt x="80" y="22"/>
                  </a:cubicBezTo>
                  <a:cubicBezTo>
                    <a:pt x="70" y="45"/>
                    <a:pt x="70" y="45"/>
                    <a:pt x="70" y="45"/>
                  </a:cubicBezTo>
                  <a:cubicBezTo>
                    <a:pt x="57" y="0"/>
                    <a:pt x="57" y="0"/>
                    <a:pt x="57" y="0"/>
                  </a:cubicBezTo>
                  <a:cubicBezTo>
                    <a:pt x="40" y="0"/>
                    <a:pt x="40" y="0"/>
                    <a:pt x="40" y="0"/>
                  </a:cubicBezTo>
                  <a:cubicBezTo>
                    <a:pt x="18" y="0"/>
                    <a:pt x="0" y="18"/>
                    <a:pt x="0" y="40"/>
                  </a:cubicBezTo>
                  <a:cubicBezTo>
                    <a:pt x="0" y="86"/>
                    <a:pt x="0" y="86"/>
                    <a:pt x="0" y="86"/>
                  </a:cubicBezTo>
                  <a:cubicBezTo>
                    <a:pt x="164" y="86"/>
                    <a:pt x="164" y="86"/>
                    <a:pt x="164" y="86"/>
                  </a:cubicBezTo>
                  <a:cubicBezTo>
                    <a:pt x="164" y="40"/>
                    <a:pt x="164" y="40"/>
                    <a:pt x="164" y="40"/>
                  </a:cubicBezTo>
                  <a:cubicBezTo>
                    <a:pt x="164" y="18"/>
                    <a:pt x="147" y="0"/>
                    <a:pt x="124" y="0"/>
                  </a:cubicBezTo>
                  <a:close/>
                </a:path>
              </a:pathLst>
            </a:custGeom>
            <a:grpFill/>
            <a:ln>
              <a:noFill/>
            </a:ln>
            <a:extLst>
              <a:ext uri="{91240B29-F687-4F45-9708-019B960494DF}"/>
            </a:extLst>
          </p:spPr>
          <p:txBody>
            <a:bodyPr lIns="68580" tIns="34290" rIns="68580" bIns="34290"/>
            <a:lstStyle/>
            <a:p>
              <a:pPr fontAlgn="auto">
                <a:spcBef>
                  <a:spcPts val="0"/>
                </a:spcBef>
                <a:spcAft>
                  <a:spcPts val="0"/>
                </a:spcAft>
                <a:defRPr/>
              </a:pPr>
              <a:endParaRPr lang="id-ID" sz="1350" kern="0">
                <a:solidFill>
                  <a:prstClr val="black"/>
                </a:solidFill>
                <a:latin typeface="微软雅黑" pitchFamily="34" charset="-122"/>
                <a:ea typeface="微软雅黑" pitchFamily="34" charset="-122"/>
                <a:cs typeface="+mn-cs"/>
              </a:endParaRPr>
            </a:p>
          </p:txBody>
        </p:sp>
        <p:sp>
          <p:nvSpPr>
            <p:cNvPr id="96" name="Freeform 31"/>
            <p:cNvSpPr>
              <a:spLocks noEditPoints="1"/>
            </p:cNvSpPr>
            <p:nvPr/>
          </p:nvSpPr>
          <p:spPr bwMode="auto">
            <a:xfrm>
              <a:off x="3379788" y="804863"/>
              <a:ext cx="377825" cy="403225"/>
            </a:xfrm>
            <a:custGeom>
              <a:avLst/>
              <a:gdLst>
                <a:gd name="T0" fmla="*/ 91 w 99"/>
                <a:gd name="T1" fmla="*/ 38 h 106"/>
                <a:gd name="T2" fmla="*/ 49 w 99"/>
                <a:gd name="T3" fmla="*/ 0 h 106"/>
                <a:gd name="T4" fmla="*/ 8 w 99"/>
                <a:gd name="T5" fmla="*/ 38 h 106"/>
                <a:gd name="T6" fmla="*/ 0 w 99"/>
                <a:gd name="T7" fmla="*/ 53 h 106"/>
                <a:gd name="T8" fmla="*/ 11 w 99"/>
                <a:gd name="T9" fmla="*/ 68 h 106"/>
                <a:gd name="T10" fmla="*/ 12 w 99"/>
                <a:gd name="T11" fmla="*/ 68 h 106"/>
                <a:gd name="T12" fmla="*/ 49 w 99"/>
                <a:gd name="T13" fmla="*/ 106 h 106"/>
                <a:gd name="T14" fmla="*/ 87 w 99"/>
                <a:gd name="T15" fmla="*/ 68 h 106"/>
                <a:gd name="T16" fmla="*/ 88 w 99"/>
                <a:gd name="T17" fmla="*/ 68 h 106"/>
                <a:gd name="T18" fmla="*/ 99 w 99"/>
                <a:gd name="T19" fmla="*/ 53 h 106"/>
                <a:gd name="T20" fmla="*/ 91 w 99"/>
                <a:gd name="T21" fmla="*/ 38 h 106"/>
                <a:gd name="T22" fmla="*/ 76 w 99"/>
                <a:gd name="T23" fmla="*/ 44 h 106"/>
                <a:gd name="T24" fmla="*/ 71 w 99"/>
                <a:gd name="T25" fmla="*/ 44 h 106"/>
                <a:gd name="T26" fmla="*/ 71 w 99"/>
                <a:gd name="T27" fmla="*/ 49 h 106"/>
                <a:gd name="T28" fmla="*/ 75 w 99"/>
                <a:gd name="T29" fmla="*/ 51 h 106"/>
                <a:gd name="T30" fmla="*/ 76 w 99"/>
                <a:gd name="T31" fmla="*/ 53 h 106"/>
                <a:gd name="T32" fmla="*/ 71 w 99"/>
                <a:gd name="T33" fmla="*/ 62 h 106"/>
                <a:gd name="T34" fmla="*/ 68 w 99"/>
                <a:gd name="T35" fmla="*/ 62 h 106"/>
                <a:gd name="T36" fmla="*/ 65 w 99"/>
                <a:gd name="T37" fmla="*/ 59 h 106"/>
                <a:gd name="T38" fmla="*/ 60 w 99"/>
                <a:gd name="T39" fmla="*/ 63 h 106"/>
                <a:gd name="T40" fmla="*/ 62 w 99"/>
                <a:gd name="T41" fmla="*/ 67 h 106"/>
                <a:gd name="T42" fmla="*/ 61 w 99"/>
                <a:gd name="T43" fmla="*/ 69 h 106"/>
                <a:gd name="T44" fmla="*/ 52 w 99"/>
                <a:gd name="T45" fmla="*/ 72 h 106"/>
                <a:gd name="T46" fmla="*/ 49 w 99"/>
                <a:gd name="T47" fmla="*/ 70 h 106"/>
                <a:gd name="T48" fmla="*/ 49 w 99"/>
                <a:gd name="T49" fmla="*/ 66 h 106"/>
                <a:gd name="T50" fmla="*/ 43 w 99"/>
                <a:gd name="T51" fmla="*/ 65 h 106"/>
                <a:gd name="T52" fmla="*/ 42 w 99"/>
                <a:gd name="T53" fmla="*/ 69 h 106"/>
                <a:gd name="T54" fmla="*/ 40 w 99"/>
                <a:gd name="T55" fmla="*/ 70 h 106"/>
                <a:gd name="T56" fmla="*/ 31 w 99"/>
                <a:gd name="T57" fmla="*/ 65 h 106"/>
                <a:gd name="T58" fmla="*/ 31 w 99"/>
                <a:gd name="T59" fmla="*/ 62 h 106"/>
                <a:gd name="T60" fmla="*/ 34 w 99"/>
                <a:gd name="T61" fmla="*/ 59 h 106"/>
                <a:gd name="T62" fmla="*/ 30 w 99"/>
                <a:gd name="T63" fmla="*/ 55 h 106"/>
                <a:gd name="T64" fmla="*/ 26 w 99"/>
                <a:gd name="T65" fmla="*/ 57 h 106"/>
                <a:gd name="T66" fmla="*/ 24 w 99"/>
                <a:gd name="T67" fmla="*/ 55 h 106"/>
                <a:gd name="T68" fmla="*/ 21 w 99"/>
                <a:gd name="T69" fmla="*/ 46 h 106"/>
                <a:gd name="T70" fmla="*/ 23 w 99"/>
                <a:gd name="T71" fmla="*/ 44 h 106"/>
                <a:gd name="T72" fmla="*/ 27 w 99"/>
                <a:gd name="T73" fmla="*/ 44 h 106"/>
                <a:gd name="T74" fmla="*/ 28 w 99"/>
                <a:gd name="T75" fmla="*/ 38 h 106"/>
                <a:gd name="T76" fmla="*/ 24 w 99"/>
                <a:gd name="T77" fmla="*/ 37 h 106"/>
                <a:gd name="T78" fmla="*/ 23 w 99"/>
                <a:gd name="T79" fmla="*/ 34 h 106"/>
                <a:gd name="T80" fmla="*/ 28 w 99"/>
                <a:gd name="T81" fmla="*/ 26 h 106"/>
                <a:gd name="T82" fmla="*/ 31 w 99"/>
                <a:gd name="T83" fmla="*/ 25 h 106"/>
                <a:gd name="T84" fmla="*/ 34 w 99"/>
                <a:gd name="T85" fmla="*/ 28 h 106"/>
                <a:gd name="T86" fmla="*/ 38 w 99"/>
                <a:gd name="T87" fmla="*/ 25 h 106"/>
                <a:gd name="T88" fmla="*/ 36 w 99"/>
                <a:gd name="T89" fmla="*/ 21 h 106"/>
                <a:gd name="T90" fmla="*/ 37 w 99"/>
                <a:gd name="T91" fmla="*/ 18 h 106"/>
                <a:gd name="T92" fmla="*/ 47 w 99"/>
                <a:gd name="T93" fmla="*/ 16 h 106"/>
                <a:gd name="T94" fmla="*/ 49 w 99"/>
                <a:gd name="T95" fmla="*/ 17 h 106"/>
                <a:gd name="T96" fmla="*/ 49 w 99"/>
                <a:gd name="T97" fmla="*/ 22 h 106"/>
                <a:gd name="T98" fmla="*/ 55 w 99"/>
                <a:gd name="T99" fmla="*/ 22 h 106"/>
                <a:gd name="T100" fmla="*/ 56 w 99"/>
                <a:gd name="T101" fmla="*/ 18 h 106"/>
                <a:gd name="T102" fmla="*/ 59 w 99"/>
                <a:gd name="T103" fmla="*/ 17 h 106"/>
                <a:gd name="T104" fmla="*/ 67 w 99"/>
                <a:gd name="T105" fmla="*/ 22 h 106"/>
                <a:gd name="T106" fmla="*/ 68 w 99"/>
                <a:gd name="T107" fmla="*/ 25 h 106"/>
                <a:gd name="T108" fmla="*/ 65 w 99"/>
                <a:gd name="T109" fmla="*/ 28 h 106"/>
                <a:gd name="T110" fmla="*/ 68 w 99"/>
                <a:gd name="T111" fmla="*/ 33 h 106"/>
                <a:gd name="T112" fmla="*/ 72 w 99"/>
                <a:gd name="T113" fmla="*/ 31 h 106"/>
                <a:gd name="T114" fmla="*/ 75 w 99"/>
                <a:gd name="T115" fmla="*/ 32 h 106"/>
                <a:gd name="T116" fmla="*/ 77 w 99"/>
                <a:gd name="T117" fmla="*/ 41 h 106"/>
                <a:gd name="T118" fmla="*/ 76 w 99"/>
                <a:gd name="T119" fmla="*/ 4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9" h="106">
                  <a:moveTo>
                    <a:pt x="91" y="38"/>
                  </a:moveTo>
                  <a:cubicBezTo>
                    <a:pt x="89" y="12"/>
                    <a:pt x="71" y="0"/>
                    <a:pt x="49" y="0"/>
                  </a:cubicBezTo>
                  <a:cubicBezTo>
                    <a:pt x="27" y="0"/>
                    <a:pt x="10" y="12"/>
                    <a:pt x="8" y="38"/>
                  </a:cubicBezTo>
                  <a:cubicBezTo>
                    <a:pt x="3" y="40"/>
                    <a:pt x="0" y="46"/>
                    <a:pt x="0" y="53"/>
                  </a:cubicBezTo>
                  <a:cubicBezTo>
                    <a:pt x="0" y="61"/>
                    <a:pt x="5" y="68"/>
                    <a:pt x="11" y="68"/>
                  </a:cubicBezTo>
                  <a:cubicBezTo>
                    <a:pt x="11" y="68"/>
                    <a:pt x="12" y="68"/>
                    <a:pt x="12" y="68"/>
                  </a:cubicBezTo>
                  <a:cubicBezTo>
                    <a:pt x="19" y="88"/>
                    <a:pt x="33" y="106"/>
                    <a:pt x="49" y="106"/>
                  </a:cubicBezTo>
                  <a:cubicBezTo>
                    <a:pt x="66" y="106"/>
                    <a:pt x="80" y="88"/>
                    <a:pt x="87" y="68"/>
                  </a:cubicBezTo>
                  <a:cubicBezTo>
                    <a:pt x="87" y="68"/>
                    <a:pt x="87" y="68"/>
                    <a:pt x="88" y="68"/>
                  </a:cubicBezTo>
                  <a:cubicBezTo>
                    <a:pt x="94" y="68"/>
                    <a:pt x="99" y="61"/>
                    <a:pt x="99" y="53"/>
                  </a:cubicBezTo>
                  <a:cubicBezTo>
                    <a:pt x="99" y="46"/>
                    <a:pt x="95" y="40"/>
                    <a:pt x="91" y="38"/>
                  </a:cubicBezTo>
                  <a:close/>
                  <a:moveTo>
                    <a:pt x="76" y="44"/>
                  </a:moveTo>
                  <a:cubicBezTo>
                    <a:pt x="71" y="44"/>
                    <a:pt x="71" y="44"/>
                    <a:pt x="71" y="44"/>
                  </a:cubicBezTo>
                  <a:cubicBezTo>
                    <a:pt x="71" y="46"/>
                    <a:pt x="71" y="48"/>
                    <a:pt x="71" y="49"/>
                  </a:cubicBezTo>
                  <a:cubicBezTo>
                    <a:pt x="75" y="51"/>
                    <a:pt x="75" y="51"/>
                    <a:pt x="75" y="51"/>
                  </a:cubicBezTo>
                  <a:cubicBezTo>
                    <a:pt x="76" y="51"/>
                    <a:pt x="76" y="52"/>
                    <a:pt x="76" y="53"/>
                  </a:cubicBezTo>
                  <a:cubicBezTo>
                    <a:pt x="74" y="56"/>
                    <a:pt x="73" y="59"/>
                    <a:pt x="71" y="62"/>
                  </a:cubicBezTo>
                  <a:cubicBezTo>
                    <a:pt x="70" y="63"/>
                    <a:pt x="69" y="63"/>
                    <a:pt x="68" y="62"/>
                  </a:cubicBezTo>
                  <a:cubicBezTo>
                    <a:pt x="65" y="59"/>
                    <a:pt x="65" y="59"/>
                    <a:pt x="65" y="59"/>
                  </a:cubicBezTo>
                  <a:cubicBezTo>
                    <a:pt x="64" y="61"/>
                    <a:pt x="62" y="62"/>
                    <a:pt x="60" y="63"/>
                  </a:cubicBezTo>
                  <a:cubicBezTo>
                    <a:pt x="62" y="67"/>
                    <a:pt x="62" y="67"/>
                    <a:pt x="62" y="67"/>
                  </a:cubicBezTo>
                  <a:cubicBezTo>
                    <a:pt x="63" y="67"/>
                    <a:pt x="62" y="69"/>
                    <a:pt x="61" y="69"/>
                  </a:cubicBezTo>
                  <a:cubicBezTo>
                    <a:pt x="58" y="71"/>
                    <a:pt x="55" y="71"/>
                    <a:pt x="52" y="72"/>
                  </a:cubicBezTo>
                  <a:cubicBezTo>
                    <a:pt x="50" y="72"/>
                    <a:pt x="49" y="71"/>
                    <a:pt x="49" y="70"/>
                  </a:cubicBezTo>
                  <a:cubicBezTo>
                    <a:pt x="49" y="66"/>
                    <a:pt x="49" y="66"/>
                    <a:pt x="49" y="66"/>
                  </a:cubicBezTo>
                  <a:cubicBezTo>
                    <a:pt x="47" y="66"/>
                    <a:pt x="45" y="66"/>
                    <a:pt x="43" y="65"/>
                  </a:cubicBezTo>
                  <a:cubicBezTo>
                    <a:pt x="42" y="69"/>
                    <a:pt x="42" y="69"/>
                    <a:pt x="42" y="69"/>
                  </a:cubicBezTo>
                  <a:cubicBezTo>
                    <a:pt x="42" y="70"/>
                    <a:pt x="41" y="71"/>
                    <a:pt x="40" y="70"/>
                  </a:cubicBezTo>
                  <a:cubicBezTo>
                    <a:pt x="37" y="69"/>
                    <a:pt x="34" y="67"/>
                    <a:pt x="31" y="65"/>
                  </a:cubicBezTo>
                  <a:cubicBezTo>
                    <a:pt x="30" y="64"/>
                    <a:pt x="30" y="63"/>
                    <a:pt x="31" y="62"/>
                  </a:cubicBezTo>
                  <a:cubicBezTo>
                    <a:pt x="34" y="59"/>
                    <a:pt x="34" y="59"/>
                    <a:pt x="34" y="59"/>
                  </a:cubicBezTo>
                  <a:cubicBezTo>
                    <a:pt x="32" y="58"/>
                    <a:pt x="31" y="56"/>
                    <a:pt x="30" y="55"/>
                  </a:cubicBezTo>
                  <a:cubicBezTo>
                    <a:pt x="26" y="57"/>
                    <a:pt x="26" y="57"/>
                    <a:pt x="26" y="57"/>
                  </a:cubicBezTo>
                  <a:cubicBezTo>
                    <a:pt x="26" y="57"/>
                    <a:pt x="24" y="57"/>
                    <a:pt x="24" y="55"/>
                  </a:cubicBezTo>
                  <a:cubicBezTo>
                    <a:pt x="22" y="53"/>
                    <a:pt x="22" y="49"/>
                    <a:pt x="21" y="46"/>
                  </a:cubicBezTo>
                  <a:cubicBezTo>
                    <a:pt x="21" y="45"/>
                    <a:pt x="22" y="44"/>
                    <a:pt x="23" y="44"/>
                  </a:cubicBezTo>
                  <a:cubicBezTo>
                    <a:pt x="27" y="44"/>
                    <a:pt x="27" y="44"/>
                    <a:pt x="27" y="44"/>
                  </a:cubicBezTo>
                  <a:cubicBezTo>
                    <a:pt x="27" y="42"/>
                    <a:pt x="27" y="40"/>
                    <a:pt x="28" y="38"/>
                  </a:cubicBezTo>
                  <a:cubicBezTo>
                    <a:pt x="24" y="37"/>
                    <a:pt x="24" y="37"/>
                    <a:pt x="24" y="37"/>
                  </a:cubicBezTo>
                  <a:cubicBezTo>
                    <a:pt x="23" y="37"/>
                    <a:pt x="22" y="35"/>
                    <a:pt x="23" y="34"/>
                  </a:cubicBezTo>
                  <a:cubicBezTo>
                    <a:pt x="24" y="31"/>
                    <a:pt x="26" y="28"/>
                    <a:pt x="28" y="26"/>
                  </a:cubicBezTo>
                  <a:cubicBezTo>
                    <a:pt x="29" y="25"/>
                    <a:pt x="30" y="24"/>
                    <a:pt x="31" y="25"/>
                  </a:cubicBezTo>
                  <a:cubicBezTo>
                    <a:pt x="34" y="28"/>
                    <a:pt x="34" y="28"/>
                    <a:pt x="34" y="28"/>
                  </a:cubicBezTo>
                  <a:cubicBezTo>
                    <a:pt x="35" y="27"/>
                    <a:pt x="36" y="25"/>
                    <a:pt x="38" y="25"/>
                  </a:cubicBezTo>
                  <a:cubicBezTo>
                    <a:pt x="36" y="21"/>
                    <a:pt x="36" y="21"/>
                    <a:pt x="36" y="21"/>
                  </a:cubicBezTo>
                  <a:cubicBezTo>
                    <a:pt x="36" y="20"/>
                    <a:pt x="36" y="19"/>
                    <a:pt x="37" y="18"/>
                  </a:cubicBezTo>
                  <a:cubicBezTo>
                    <a:pt x="40" y="17"/>
                    <a:pt x="44" y="16"/>
                    <a:pt x="47" y="16"/>
                  </a:cubicBezTo>
                  <a:cubicBezTo>
                    <a:pt x="48" y="16"/>
                    <a:pt x="49" y="16"/>
                    <a:pt x="49" y="17"/>
                  </a:cubicBezTo>
                  <a:cubicBezTo>
                    <a:pt x="49" y="22"/>
                    <a:pt x="49" y="22"/>
                    <a:pt x="49" y="22"/>
                  </a:cubicBezTo>
                  <a:cubicBezTo>
                    <a:pt x="51" y="22"/>
                    <a:pt x="53" y="22"/>
                    <a:pt x="55" y="22"/>
                  </a:cubicBezTo>
                  <a:cubicBezTo>
                    <a:pt x="56" y="18"/>
                    <a:pt x="56" y="18"/>
                    <a:pt x="56" y="18"/>
                  </a:cubicBezTo>
                  <a:cubicBezTo>
                    <a:pt x="56" y="17"/>
                    <a:pt x="58" y="17"/>
                    <a:pt x="59" y="17"/>
                  </a:cubicBezTo>
                  <a:cubicBezTo>
                    <a:pt x="62" y="19"/>
                    <a:pt x="65" y="20"/>
                    <a:pt x="67" y="22"/>
                  </a:cubicBezTo>
                  <a:cubicBezTo>
                    <a:pt x="68" y="23"/>
                    <a:pt x="69" y="24"/>
                    <a:pt x="68" y="25"/>
                  </a:cubicBezTo>
                  <a:cubicBezTo>
                    <a:pt x="65" y="28"/>
                    <a:pt x="65" y="28"/>
                    <a:pt x="65" y="28"/>
                  </a:cubicBezTo>
                  <a:cubicBezTo>
                    <a:pt x="66" y="29"/>
                    <a:pt x="67" y="31"/>
                    <a:pt x="68" y="33"/>
                  </a:cubicBezTo>
                  <a:cubicBezTo>
                    <a:pt x="72" y="31"/>
                    <a:pt x="72" y="31"/>
                    <a:pt x="72" y="31"/>
                  </a:cubicBezTo>
                  <a:cubicBezTo>
                    <a:pt x="73" y="30"/>
                    <a:pt x="74" y="31"/>
                    <a:pt x="75" y="32"/>
                  </a:cubicBezTo>
                  <a:cubicBezTo>
                    <a:pt x="76" y="35"/>
                    <a:pt x="77" y="38"/>
                    <a:pt x="77" y="41"/>
                  </a:cubicBezTo>
                  <a:cubicBezTo>
                    <a:pt x="77" y="43"/>
                    <a:pt x="77" y="44"/>
                    <a:pt x="76" y="44"/>
                  </a:cubicBezTo>
                  <a:close/>
                </a:path>
              </a:pathLst>
            </a:custGeom>
            <a:grpFill/>
            <a:ln>
              <a:noFill/>
            </a:ln>
            <a:extLst>
              <a:ext uri="{91240B29-F687-4F45-9708-019B960494DF}"/>
            </a:extLst>
          </p:spPr>
          <p:txBody>
            <a:bodyPr lIns="68580" tIns="34290" rIns="68580" bIns="34290"/>
            <a:lstStyle/>
            <a:p>
              <a:pPr fontAlgn="auto">
                <a:spcBef>
                  <a:spcPts val="0"/>
                </a:spcBef>
                <a:spcAft>
                  <a:spcPts val="0"/>
                </a:spcAft>
                <a:defRPr/>
              </a:pPr>
              <a:endParaRPr lang="id-ID" sz="1350" kern="0">
                <a:solidFill>
                  <a:prstClr val="black"/>
                </a:solidFill>
                <a:latin typeface="微软雅黑" pitchFamily="34" charset="-122"/>
                <a:ea typeface="微软雅黑" pitchFamily="34" charset="-122"/>
                <a:cs typeface="+mn-cs"/>
              </a:endParaRPr>
            </a:p>
          </p:txBody>
        </p:sp>
        <p:sp>
          <p:nvSpPr>
            <p:cNvPr id="97" name="Oval 32"/>
            <p:cNvSpPr>
              <a:spLocks noChangeArrowheads="1"/>
            </p:cNvSpPr>
            <p:nvPr/>
          </p:nvSpPr>
          <p:spPr bwMode="auto">
            <a:xfrm>
              <a:off x="3521075" y="927101"/>
              <a:ext cx="92075" cy="92075"/>
            </a:xfrm>
            <a:prstGeom prst="ellipse">
              <a:avLst/>
            </a:prstGeom>
            <a:grpFill/>
            <a:ln>
              <a:noFill/>
            </a:ln>
            <a:extLst>
              <a:ext uri="{91240B29-F687-4F45-9708-019B960494DF}"/>
            </a:extLst>
          </p:spPr>
          <p:txBody>
            <a:bodyPr lIns="68580" tIns="34290" rIns="68580" bIns="34290"/>
            <a:lstStyle/>
            <a:p>
              <a:pPr fontAlgn="auto">
                <a:spcBef>
                  <a:spcPts val="0"/>
                </a:spcBef>
                <a:spcAft>
                  <a:spcPts val="0"/>
                </a:spcAft>
                <a:defRPr/>
              </a:pPr>
              <a:endParaRPr lang="id-ID" sz="1350" kern="0">
                <a:solidFill>
                  <a:prstClr val="black"/>
                </a:solidFill>
                <a:latin typeface="微软雅黑" pitchFamily="34" charset="-122"/>
                <a:ea typeface="微软雅黑" pitchFamily="34" charset="-122"/>
                <a:cs typeface="+mn-cs"/>
              </a:endParaRPr>
            </a:p>
          </p:txBody>
        </p:sp>
      </p:grpSp>
      <p:grpSp>
        <p:nvGrpSpPr>
          <p:cNvPr id="98" name="Group 78"/>
          <p:cNvGrpSpPr/>
          <p:nvPr/>
        </p:nvGrpSpPr>
        <p:grpSpPr>
          <a:xfrm>
            <a:off x="3538999" y="2783386"/>
            <a:ext cx="427814" cy="520088"/>
            <a:chOff x="8890000" y="223838"/>
            <a:chExt cx="404813" cy="492126"/>
          </a:xfrm>
          <a:solidFill>
            <a:sysClr val="window" lastClr="FFFFFF"/>
          </a:solidFill>
        </p:grpSpPr>
        <p:sp>
          <p:nvSpPr>
            <p:cNvPr id="99" name="Freeform 36"/>
            <p:cNvSpPr>
              <a:spLocks noEditPoints="1"/>
            </p:cNvSpPr>
            <p:nvPr/>
          </p:nvSpPr>
          <p:spPr bwMode="auto">
            <a:xfrm>
              <a:off x="8924925" y="223838"/>
              <a:ext cx="323850" cy="327025"/>
            </a:xfrm>
            <a:custGeom>
              <a:avLst/>
              <a:gdLst>
                <a:gd name="T0" fmla="*/ 84 w 84"/>
                <a:gd name="T1" fmla="*/ 42 h 85"/>
                <a:gd name="T2" fmla="*/ 42 w 84"/>
                <a:gd name="T3" fmla="*/ 0 h 85"/>
                <a:gd name="T4" fmla="*/ 0 w 84"/>
                <a:gd name="T5" fmla="*/ 42 h 85"/>
                <a:gd name="T6" fmla="*/ 42 w 84"/>
                <a:gd name="T7" fmla="*/ 85 h 85"/>
                <a:gd name="T8" fmla="*/ 84 w 84"/>
                <a:gd name="T9" fmla="*/ 42 h 85"/>
                <a:gd name="T10" fmla="*/ 42 w 84"/>
                <a:gd name="T11" fmla="*/ 72 h 85"/>
                <a:gd name="T12" fmla="*/ 12 w 84"/>
                <a:gd name="T13" fmla="*/ 42 h 85"/>
                <a:gd name="T14" fmla="*/ 42 w 84"/>
                <a:gd name="T15" fmla="*/ 13 h 85"/>
                <a:gd name="T16" fmla="*/ 72 w 84"/>
                <a:gd name="T17" fmla="*/ 42 h 85"/>
                <a:gd name="T18" fmla="*/ 42 w 84"/>
                <a:gd name="T19" fmla="*/ 7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85">
                  <a:moveTo>
                    <a:pt x="84" y="42"/>
                  </a:moveTo>
                  <a:cubicBezTo>
                    <a:pt x="84" y="19"/>
                    <a:pt x="65" y="0"/>
                    <a:pt x="42" y="0"/>
                  </a:cubicBezTo>
                  <a:cubicBezTo>
                    <a:pt x="19" y="0"/>
                    <a:pt x="0" y="19"/>
                    <a:pt x="0" y="42"/>
                  </a:cubicBezTo>
                  <a:cubicBezTo>
                    <a:pt x="0" y="66"/>
                    <a:pt x="19" y="85"/>
                    <a:pt x="42" y="85"/>
                  </a:cubicBezTo>
                  <a:cubicBezTo>
                    <a:pt x="65" y="85"/>
                    <a:pt x="84" y="66"/>
                    <a:pt x="84" y="42"/>
                  </a:cubicBezTo>
                  <a:close/>
                  <a:moveTo>
                    <a:pt x="42" y="72"/>
                  </a:moveTo>
                  <a:cubicBezTo>
                    <a:pt x="26" y="72"/>
                    <a:pt x="12" y="59"/>
                    <a:pt x="12" y="42"/>
                  </a:cubicBezTo>
                  <a:cubicBezTo>
                    <a:pt x="12" y="26"/>
                    <a:pt x="26" y="13"/>
                    <a:pt x="42" y="13"/>
                  </a:cubicBezTo>
                  <a:cubicBezTo>
                    <a:pt x="58" y="13"/>
                    <a:pt x="72" y="26"/>
                    <a:pt x="72" y="42"/>
                  </a:cubicBezTo>
                  <a:cubicBezTo>
                    <a:pt x="72" y="59"/>
                    <a:pt x="58" y="72"/>
                    <a:pt x="42" y="72"/>
                  </a:cubicBezTo>
                  <a:close/>
                </a:path>
              </a:pathLst>
            </a:custGeom>
            <a:grpFill/>
            <a:ln>
              <a:noFill/>
            </a:ln>
            <a:extLst>
              <a:ext uri="{91240B29-F687-4F45-9708-019B960494DF}"/>
            </a:extLst>
          </p:spPr>
          <p:txBody>
            <a:bodyPr lIns="68580" tIns="34290" rIns="68580" bIns="34290"/>
            <a:lstStyle/>
            <a:p>
              <a:pPr fontAlgn="auto">
                <a:spcBef>
                  <a:spcPts val="0"/>
                </a:spcBef>
                <a:spcAft>
                  <a:spcPts val="0"/>
                </a:spcAft>
                <a:defRPr/>
              </a:pPr>
              <a:endParaRPr lang="id-ID" sz="1350" kern="0">
                <a:solidFill>
                  <a:prstClr val="black"/>
                </a:solidFill>
                <a:latin typeface="微软雅黑" pitchFamily="34" charset="-122"/>
                <a:ea typeface="微软雅黑" pitchFamily="34" charset="-122"/>
                <a:cs typeface="+mn-cs"/>
              </a:endParaRPr>
            </a:p>
          </p:txBody>
        </p:sp>
        <p:sp>
          <p:nvSpPr>
            <p:cNvPr id="100" name="Freeform 37"/>
            <p:cNvSpPr>
              <a:spLocks/>
            </p:cNvSpPr>
            <p:nvPr/>
          </p:nvSpPr>
          <p:spPr bwMode="auto">
            <a:xfrm>
              <a:off x="9099550" y="519113"/>
              <a:ext cx="195263" cy="196850"/>
            </a:xfrm>
            <a:custGeom>
              <a:avLst/>
              <a:gdLst>
                <a:gd name="T0" fmla="*/ 28 w 51"/>
                <a:gd name="T1" fmla="*/ 0 h 51"/>
                <a:gd name="T2" fmla="*/ 0 w 51"/>
                <a:gd name="T3" fmla="*/ 12 h 51"/>
                <a:gd name="T4" fmla="*/ 26 w 51"/>
                <a:gd name="T5" fmla="*/ 51 h 51"/>
                <a:gd name="T6" fmla="*/ 29 w 51"/>
                <a:gd name="T7" fmla="*/ 29 h 51"/>
                <a:gd name="T8" fmla="*/ 51 w 51"/>
                <a:gd name="T9" fmla="*/ 35 h 51"/>
                <a:gd name="T10" fmla="*/ 28 w 51"/>
                <a:gd name="T11" fmla="*/ 0 h 51"/>
              </a:gdLst>
              <a:ahLst/>
              <a:cxnLst>
                <a:cxn ang="0">
                  <a:pos x="T0" y="T1"/>
                </a:cxn>
                <a:cxn ang="0">
                  <a:pos x="T2" y="T3"/>
                </a:cxn>
                <a:cxn ang="0">
                  <a:pos x="T4" y="T5"/>
                </a:cxn>
                <a:cxn ang="0">
                  <a:pos x="T6" y="T7"/>
                </a:cxn>
                <a:cxn ang="0">
                  <a:pos x="T8" y="T9"/>
                </a:cxn>
                <a:cxn ang="0">
                  <a:pos x="T10" y="T11"/>
                </a:cxn>
              </a:cxnLst>
              <a:rect l="0" t="0" r="r" b="b"/>
              <a:pathLst>
                <a:path w="51" h="51">
                  <a:moveTo>
                    <a:pt x="28" y="0"/>
                  </a:moveTo>
                  <a:cubicBezTo>
                    <a:pt x="21" y="7"/>
                    <a:pt x="11" y="11"/>
                    <a:pt x="0" y="12"/>
                  </a:cubicBezTo>
                  <a:cubicBezTo>
                    <a:pt x="26" y="51"/>
                    <a:pt x="26" y="51"/>
                    <a:pt x="26" y="51"/>
                  </a:cubicBezTo>
                  <a:cubicBezTo>
                    <a:pt x="29" y="29"/>
                    <a:pt x="29" y="29"/>
                    <a:pt x="29" y="29"/>
                  </a:cubicBezTo>
                  <a:cubicBezTo>
                    <a:pt x="51" y="35"/>
                    <a:pt x="51" y="35"/>
                    <a:pt x="51" y="35"/>
                  </a:cubicBezTo>
                  <a:lnTo>
                    <a:pt x="28" y="0"/>
                  </a:lnTo>
                  <a:close/>
                </a:path>
              </a:pathLst>
            </a:custGeom>
            <a:grpFill/>
            <a:ln>
              <a:noFill/>
            </a:ln>
            <a:extLst>
              <a:ext uri="{91240B29-F687-4F45-9708-019B960494DF}"/>
            </a:extLst>
          </p:spPr>
          <p:txBody>
            <a:bodyPr lIns="68580" tIns="34290" rIns="68580" bIns="34290"/>
            <a:lstStyle/>
            <a:p>
              <a:pPr fontAlgn="auto">
                <a:spcBef>
                  <a:spcPts val="0"/>
                </a:spcBef>
                <a:spcAft>
                  <a:spcPts val="0"/>
                </a:spcAft>
                <a:defRPr/>
              </a:pPr>
              <a:endParaRPr lang="id-ID" sz="1350" kern="0">
                <a:solidFill>
                  <a:prstClr val="black"/>
                </a:solidFill>
                <a:latin typeface="微软雅黑" pitchFamily="34" charset="-122"/>
                <a:ea typeface="微软雅黑" pitchFamily="34" charset="-122"/>
                <a:cs typeface="+mn-cs"/>
              </a:endParaRPr>
            </a:p>
          </p:txBody>
        </p:sp>
        <p:sp>
          <p:nvSpPr>
            <p:cNvPr id="101" name="Freeform 38"/>
            <p:cNvSpPr>
              <a:spLocks/>
            </p:cNvSpPr>
            <p:nvPr/>
          </p:nvSpPr>
          <p:spPr bwMode="auto">
            <a:xfrm>
              <a:off x="8890000" y="527051"/>
              <a:ext cx="196850" cy="188913"/>
            </a:xfrm>
            <a:custGeom>
              <a:avLst/>
              <a:gdLst>
                <a:gd name="T0" fmla="*/ 0 w 51"/>
                <a:gd name="T1" fmla="*/ 33 h 49"/>
                <a:gd name="T2" fmla="*/ 22 w 51"/>
                <a:gd name="T3" fmla="*/ 27 h 49"/>
                <a:gd name="T4" fmla="*/ 25 w 51"/>
                <a:gd name="T5" fmla="*/ 49 h 49"/>
                <a:gd name="T6" fmla="*/ 51 w 51"/>
                <a:gd name="T7" fmla="*/ 10 h 49"/>
                <a:gd name="T8" fmla="*/ 22 w 51"/>
                <a:gd name="T9" fmla="*/ 0 h 49"/>
                <a:gd name="T10" fmla="*/ 0 w 51"/>
                <a:gd name="T11" fmla="*/ 33 h 49"/>
              </a:gdLst>
              <a:ahLst/>
              <a:cxnLst>
                <a:cxn ang="0">
                  <a:pos x="T0" y="T1"/>
                </a:cxn>
                <a:cxn ang="0">
                  <a:pos x="T2" y="T3"/>
                </a:cxn>
                <a:cxn ang="0">
                  <a:pos x="T4" y="T5"/>
                </a:cxn>
                <a:cxn ang="0">
                  <a:pos x="T6" y="T7"/>
                </a:cxn>
                <a:cxn ang="0">
                  <a:pos x="T8" y="T9"/>
                </a:cxn>
                <a:cxn ang="0">
                  <a:pos x="T10" y="T11"/>
                </a:cxn>
              </a:cxnLst>
              <a:rect l="0" t="0" r="r" b="b"/>
              <a:pathLst>
                <a:path w="51" h="49">
                  <a:moveTo>
                    <a:pt x="0" y="33"/>
                  </a:moveTo>
                  <a:cubicBezTo>
                    <a:pt x="22" y="27"/>
                    <a:pt x="22" y="27"/>
                    <a:pt x="22" y="27"/>
                  </a:cubicBezTo>
                  <a:cubicBezTo>
                    <a:pt x="25" y="49"/>
                    <a:pt x="25" y="49"/>
                    <a:pt x="25" y="49"/>
                  </a:cubicBezTo>
                  <a:cubicBezTo>
                    <a:pt x="51" y="10"/>
                    <a:pt x="51" y="10"/>
                    <a:pt x="51" y="10"/>
                  </a:cubicBezTo>
                  <a:cubicBezTo>
                    <a:pt x="40" y="10"/>
                    <a:pt x="30" y="6"/>
                    <a:pt x="22" y="0"/>
                  </a:cubicBezTo>
                  <a:lnTo>
                    <a:pt x="0" y="33"/>
                  </a:lnTo>
                  <a:close/>
                </a:path>
              </a:pathLst>
            </a:custGeom>
            <a:grpFill/>
            <a:ln>
              <a:noFill/>
            </a:ln>
            <a:extLst>
              <a:ext uri="{91240B29-F687-4F45-9708-019B960494DF}"/>
            </a:extLst>
          </p:spPr>
          <p:txBody>
            <a:bodyPr lIns="68580" tIns="34290" rIns="68580" bIns="34290"/>
            <a:lstStyle/>
            <a:p>
              <a:pPr fontAlgn="auto">
                <a:spcBef>
                  <a:spcPts val="0"/>
                </a:spcBef>
                <a:spcAft>
                  <a:spcPts val="0"/>
                </a:spcAft>
                <a:defRPr/>
              </a:pPr>
              <a:endParaRPr lang="id-ID" sz="1350" kern="0">
                <a:solidFill>
                  <a:prstClr val="black"/>
                </a:solidFill>
                <a:latin typeface="微软雅黑" pitchFamily="34" charset="-122"/>
                <a:ea typeface="微软雅黑" pitchFamily="34" charset="-122"/>
                <a:cs typeface="+mn-cs"/>
              </a:endParaRPr>
            </a:p>
          </p:txBody>
        </p:sp>
        <p:sp>
          <p:nvSpPr>
            <p:cNvPr id="102" name="Freeform 39"/>
            <p:cNvSpPr>
              <a:spLocks/>
            </p:cNvSpPr>
            <p:nvPr/>
          </p:nvSpPr>
          <p:spPr bwMode="auto">
            <a:xfrm>
              <a:off x="9010650" y="307976"/>
              <a:ext cx="157163" cy="149225"/>
            </a:xfrm>
            <a:custGeom>
              <a:avLst/>
              <a:gdLst>
                <a:gd name="T0" fmla="*/ 38 w 41"/>
                <a:gd name="T1" fmla="*/ 14 h 39"/>
                <a:gd name="T2" fmla="*/ 31 w 41"/>
                <a:gd name="T3" fmla="*/ 13 h 39"/>
                <a:gd name="T4" fmla="*/ 25 w 41"/>
                <a:gd name="T5" fmla="*/ 9 h 39"/>
                <a:gd name="T6" fmla="*/ 22 w 41"/>
                <a:gd name="T7" fmla="*/ 2 h 39"/>
                <a:gd name="T8" fmla="*/ 19 w 41"/>
                <a:gd name="T9" fmla="*/ 2 h 39"/>
                <a:gd name="T10" fmla="*/ 16 w 41"/>
                <a:gd name="T11" fmla="*/ 9 h 39"/>
                <a:gd name="T12" fmla="*/ 10 w 41"/>
                <a:gd name="T13" fmla="*/ 13 h 39"/>
                <a:gd name="T14" fmla="*/ 2 w 41"/>
                <a:gd name="T15" fmla="*/ 14 h 39"/>
                <a:gd name="T16" fmla="*/ 1 w 41"/>
                <a:gd name="T17" fmla="*/ 17 h 39"/>
                <a:gd name="T18" fmla="*/ 7 w 41"/>
                <a:gd name="T19" fmla="*/ 22 h 39"/>
                <a:gd name="T20" fmla="*/ 9 w 41"/>
                <a:gd name="T21" fmla="*/ 29 h 39"/>
                <a:gd name="T22" fmla="*/ 8 w 41"/>
                <a:gd name="T23" fmla="*/ 36 h 39"/>
                <a:gd name="T24" fmla="*/ 10 w 41"/>
                <a:gd name="T25" fmla="*/ 38 h 39"/>
                <a:gd name="T26" fmla="*/ 17 w 41"/>
                <a:gd name="T27" fmla="*/ 34 h 39"/>
                <a:gd name="T28" fmla="*/ 24 w 41"/>
                <a:gd name="T29" fmla="*/ 34 h 39"/>
                <a:gd name="T30" fmla="*/ 30 w 41"/>
                <a:gd name="T31" fmla="*/ 38 h 39"/>
                <a:gd name="T32" fmla="*/ 33 w 41"/>
                <a:gd name="T33" fmla="*/ 36 h 39"/>
                <a:gd name="T34" fmla="*/ 31 w 41"/>
                <a:gd name="T35" fmla="*/ 29 h 39"/>
                <a:gd name="T36" fmla="*/ 34 w 41"/>
                <a:gd name="T37" fmla="*/ 22 h 39"/>
                <a:gd name="T38" fmla="*/ 39 w 41"/>
                <a:gd name="T39" fmla="*/ 17 h 39"/>
                <a:gd name="T40" fmla="*/ 38 w 41"/>
                <a:gd name="T41"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 h="39">
                  <a:moveTo>
                    <a:pt x="38" y="14"/>
                  </a:moveTo>
                  <a:cubicBezTo>
                    <a:pt x="31" y="13"/>
                    <a:pt x="31" y="13"/>
                    <a:pt x="31" y="13"/>
                  </a:cubicBezTo>
                  <a:cubicBezTo>
                    <a:pt x="29" y="13"/>
                    <a:pt x="26" y="11"/>
                    <a:pt x="25" y="9"/>
                  </a:cubicBezTo>
                  <a:cubicBezTo>
                    <a:pt x="22" y="2"/>
                    <a:pt x="22" y="2"/>
                    <a:pt x="22" y="2"/>
                  </a:cubicBezTo>
                  <a:cubicBezTo>
                    <a:pt x="21" y="0"/>
                    <a:pt x="20" y="0"/>
                    <a:pt x="19" y="2"/>
                  </a:cubicBezTo>
                  <a:cubicBezTo>
                    <a:pt x="16" y="9"/>
                    <a:pt x="16" y="9"/>
                    <a:pt x="16" y="9"/>
                  </a:cubicBezTo>
                  <a:cubicBezTo>
                    <a:pt x="15" y="11"/>
                    <a:pt x="12" y="13"/>
                    <a:pt x="10" y="13"/>
                  </a:cubicBezTo>
                  <a:cubicBezTo>
                    <a:pt x="2" y="14"/>
                    <a:pt x="2" y="14"/>
                    <a:pt x="2" y="14"/>
                  </a:cubicBezTo>
                  <a:cubicBezTo>
                    <a:pt x="0" y="14"/>
                    <a:pt x="0" y="16"/>
                    <a:pt x="1" y="17"/>
                  </a:cubicBezTo>
                  <a:cubicBezTo>
                    <a:pt x="7" y="22"/>
                    <a:pt x="7" y="22"/>
                    <a:pt x="7" y="22"/>
                  </a:cubicBezTo>
                  <a:cubicBezTo>
                    <a:pt x="9" y="24"/>
                    <a:pt x="10" y="27"/>
                    <a:pt x="9" y="29"/>
                  </a:cubicBezTo>
                  <a:cubicBezTo>
                    <a:pt x="8" y="36"/>
                    <a:pt x="8" y="36"/>
                    <a:pt x="8" y="36"/>
                  </a:cubicBezTo>
                  <a:cubicBezTo>
                    <a:pt x="7" y="38"/>
                    <a:pt x="8" y="39"/>
                    <a:pt x="10" y="38"/>
                  </a:cubicBezTo>
                  <a:cubicBezTo>
                    <a:pt x="17" y="34"/>
                    <a:pt x="17" y="34"/>
                    <a:pt x="17" y="34"/>
                  </a:cubicBezTo>
                  <a:cubicBezTo>
                    <a:pt x="19" y="33"/>
                    <a:pt x="22" y="33"/>
                    <a:pt x="24" y="34"/>
                  </a:cubicBezTo>
                  <a:cubicBezTo>
                    <a:pt x="30" y="38"/>
                    <a:pt x="30" y="38"/>
                    <a:pt x="30" y="38"/>
                  </a:cubicBezTo>
                  <a:cubicBezTo>
                    <a:pt x="32" y="39"/>
                    <a:pt x="34" y="38"/>
                    <a:pt x="33" y="36"/>
                  </a:cubicBezTo>
                  <a:cubicBezTo>
                    <a:pt x="31" y="29"/>
                    <a:pt x="31" y="29"/>
                    <a:pt x="31" y="29"/>
                  </a:cubicBezTo>
                  <a:cubicBezTo>
                    <a:pt x="31" y="27"/>
                    <a:pt x="32" y="24"/>
                    <a:pt x="34" y="22"/>
                  </a:cubicBezTo>
                  <a:cubicBezTo>
                    <a:pt x="39" y="17"/>
                    <a:pt x="39" y="17"/>
                    <a:pt x="39" y="17"/>
                  </a:cubicBezTo>
                  <a:cubicBezTo>
                    <a:pt x="41" y="16"/>
                    <a:pt x="41" y="14"/>
                    <a:pt x="38" y="14"/>
                  </a:cubicBezTo>
                  <a:close/>
                </a:path>
              </a:pathLst>
            </a:custGeom>
            <a:grpFill/>
            <a:ln>
              <a:noFill/>
            </a:ln>
            <a:extLst>
              <a:ext uri="{91240B29-F687-4F45-9708-019B960494DF}"/>
            </a:extLst>
          </p:spPr>
          <p:txBody>
            <a:bodyPr lIns="68580" tIns="34290" rIns="68580" bIns="34290"/>
            <a:lstStyle/>
            <a:p>
              <a:pPr fontAlgn="auto">
                <a:spcBef>
                  <a:spcPts val="0"/>
                </a:spcBef>
                <a:spcAft>
                  <a:spcPts val="0"/>
                </a:spcAft>
                <a:defRPr/>
              </a:pPr>
              <a:endParaRPr lang="id-ID" sz="1350" kern="0">
                <a:solidFill>
                  <a:prstClr val="black"/>
                </a:solidFill>
                <a:latin typeface="微软雅黑" pitchFamily="34" charset="-122"/>
                <a:ea typeface="微软雅黑" pitchFamily="34" charset="-122"/>
                <a:cs typeface="+mn-cs"/>
              </a:endParaRPr>
            </a:p>
          </p:txBody>
        </p:sp>
      </p:gr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ppt_w</p:attrName>
                                        </p:attrNameLst>
                                      </p:cBhvr>
                                      <p:tavLst>
                                        <p:tav tm="0">
                                          <p:val>
                                            <p:fltVal val="0"/>
                                          </p:val>
                                        </p:tav>
                                        <p:tav tm="100000">
                                          <p:val>
                                            <p:strVal val="#ppt_w"/>
                                          </p:val>
                                        </p:tav>
                                      </p:tavLst>
                                    </p:anim>
                                    <p:anim calcmode="lin" valueType="num">
                                      <p:cBhvr>
                                        <p:cTn id="8" dur="500" fill="hold"/>
                                        <p:tgtEl>
                                          <p:spTgt spid="53"/>
                                        </p:tgtEl>
                                        <p:attrNameLst>
                                          <p:attrName>ppt_h</p:attrName>
                                        </p:attrNameLst>
                                      </p:cBhvr>
                                      <p:tavLst>
                                        <p:tav tm="0">
                                          <p:val>
                                            <p:fltVal val="0"/>
                                          </p:val>
                                        </p:tav>
                                        <p:tav tm="100000">
                                          <p:val>
                                            <p:strVal val="#ppt_h"/>
                                          </p:val>
                                        </p:tav>
                                      </p:tavLst>
                                    </p:anim>
                                    <p:animEffect transition="in" filter="fade">
                                      <p:cBhvr>
                                        <p:cTn id="9" dur="500"/>
                                        <p:tgtEl>
                                          <p:spTgt spid="53"/>
                                        </p:tgtEl>
                                      </p:cBhvr>
                                    </p:animEffect>
                                  </p:childTnLst>
                                </p:cTn>
                              </p:par>
                              <p:par>
                                <p:cTn id="10" presetID="53" presetClass="entr" presetSubtype="16" fill="hold" nodeType="withEffect">
                                  <p:stCondLst>
                                    <p:cond delay="0"/>
                                  </p:stCondLst>
                                  <p:childTnLst>
                                    <p:set>
                                      <p:cBhvr>
                                        <p:cTn id="11" dur="1" fill="hold">
                                          <p:stCondLst>
                                            <p:cond delay="0"/>
                                          </p:stCondLst>
                                        </p:cTn>
                                        <p:tgtEl>
                                          <p:spTgt spid="65"/>
                                        </p:tgtEl>
                                        <p:attrNameLst>
                                          <p:attrName>style.visibility</p:attrName>
                                        </p:attrNameLst>
                                      </p:cBhvr>
                                      <p:to>
                                        <p:strVal val="visible"/>
                                      </p:to>
                                    </p:set>
                                    <p:anim calcmode="lin" valueType="num">
                                      <p:cBhvr>
                                        <p:cTn id="12" dur="500" fill="hold"/>
                                        <p:tgtEl>
                                          <p:spTgt spid="65"/>
                                        </p:tgtEl>
                                        <p:attrNameLst>
                                          <p:attrName>ppt_w</p:attrName>
                                        </p:attrNameLst>
                                      </p:cBhvr>
                                      <p:tavLst>
                                        <p:tav tm="0">
                                          <p:val>
                                            <p:fltVal val="0"/>
                                          </p:val>
                                        </p:tav>
                                        <p:tav tm="100000">
                                          <p:val>
                                            <p:strVal val="#ppt_w"/>
                                          </p:val>
                                        </p:tav>
                                      </p:tavLst>
                                    </p:anim>
                                    <p:anim calcmode="lin" valueType="num">
                                      <p:cBhvr>
                                        <p:cTn id="13" dur="500" fill="hold"/>
                                        <p:tgtEl>
                                          <p:spTgt spid="65"/>
                                        </p:tgtEl>
                                        <p:attrNameLst>
                                          <p:attrName>ppt_h</p:attrName>
                                        </p:attrNameLst>
                                      </p:cBhvr>
                                      <p:tavLst>
                                        <p:tav tm="0">
                                          <p:val>
                                            <p:fltVal val="0"/>
                                          </p:val>
                                        </p:tav>
                                        <p:tav tm="100000">
                                          <p:val>
                                            <p:strVal val="#ppt_h"/>
                                          </p:val>
                                        </p:tav>
                                      </p:tavLst>
                                    </p:anim>
                                    <p:animEffect transition="in" filter="fade">
                                      <p:cBhvr>
                                        <p:cTn id="14" dur="500"/>
                                        <p:tgtEl>
                                          <p:spTgt spid="65"/>
                                        </p:tgtEl>
                                      </p:cBhvr>
                                    </p:animEffect>
                                  </p:childTnLst>
                                </p:cTn>
                              </p:par>
                              <p:par>
                                <p:cTn id="15" presetID="53" presetClass="entr" presetSubtype="16" fill="hold" nodeType="withEffect">
                                  <p:stCondLst>
                                    <p:cond delay="0"/>
                                  </p:stCondLst>
                                  <p:childTnLst>
                                    <p:set>
                                      <p:cBhvr>
                                        <p:cTn id="16" dur="1" fill="hold">
                                          <p:stCondLst>
                                            <p:cond delay="0"/>
                                          </p:stCondLst>
                                        </p:cTn>
                                        <p:tgtEl>
                                          <p:spTgt spid="69"/>
                                        </p:tgtEl>
                                        <p:attrNameLst>
                                          <p:attrName>style.visibility</p:attrName>
                                        </p:attrNameLst>
                                      </p:cBhvr>
                                      <p:to>
                                        <p:strVal val="visible"/>
                                      </p:to>
                                    </p:set>
                                    <p:anim calcmode="lin" valueType="num">
                                      <p:cBhvr>
                                        <p:cTn id="17" dur="500" fill="hold"/>
                                        <p:tgtEl>
                                          <p:spTgt spid="69"/>
                                        </p:tgtEl>
                                        <p:attrNameLst>
                                          <p:attrName>ppt_w</p:attrName>
                                        </p:attrNameLst>
                                      </p:cBhvr>
                                      <p:tavLst>
                                        <p:tav tm="0">
                                          <p:val>
                                            <p:fltVal val="0"/>
                                          </p:val>
                                        </p:tav>
                                        <p:tav tm="100000">
                                          <p:val>
                                            <p:strVal val="#ppt_w"/>
                                          </p:val>
                                        </p:tav>
                                      </p:tavLst>
                                    </p:anim>
                                    <p:anim calcmode="lin" valueType="num">
                                      <p:cBhvr>
                                        <p:cTn id="18" dur="500" fill="hold"/>
                                        <p:tgtEl>
                                          <p:spTgt spid="69"/>
                                        </p:tgtEl>
                                        <p:attrNameLst>
                                          <p:attrName>ppt_h</p:attrName>
                                        </p:attrNameLst>
                                      </p:cBhvr>
                                      <p:tavLst>
                                        <p:tav tm="0">
                                          <p:val>
                                            <p:fltVal val="0"/>
                                          </p:val>
                                        </p:tav>
                                        <p:tav tm="100000">
                                          <p:val>
                                            <p:strVal val="#ppt_h"/>
                                          </p:val>
                                        </p:tav>
                                      </p:tavLst>
                                    </p:anim>
                                    <p:animEffect transition="in" filter="fade">
                                      <p:cBhvr>
                                        <p:cTn id="19" dur="500"/>
                                        <p:tgtEl>
                                          <p:spTgt spid="69"/>
                                        </p:tgtEl>
                                      </p:cBhvr>
                                    </p:animEffect>
                                  </p:childTnLst>
                                </p:cTn>
                              </p:par>
                              <p:par>
                                <p:cTn id="20" presetID="53" presetClass="entr" presetSubtype="16" fill="hold" nodeType="withEffect">
                                  <p:stCondLst>
                                    <p:cond delay="0"/>
                                  </p:stCondLst>
                                  <p:childTnLst>
                                    <p:set>
                                      <p:cBhvr>
                                        <p:cTn id="21" dur="1" fill="hold">
                                          <p:stCondLst>
                                            <p:cond delay="0"/>
                                          </p:stCondLst>
                                        </p:cTn>
                                        <p:tgtEl>
                                          <p:spTgt spid="61"/>
                                        </p:tgtEl>
                                        <p:attrNameLst>
                                          <p:attrName>style.visibility</p:attrName>
                                        </p:attrNameLst>
                                      </p:cBhvr>
                                      <p:to>
                                        <p:strVal val="visible"/>
                                      </p:to>
                                    </p:set>
                                    <p:anim calcmode="lin" valueType="num">
                                      <p:cBhvr>
                                        <p:cTn id="22" dur="500" fill="hold"/>
                                        <p:tgtEl>
                                          <p:spTgt spid="61"/>
                                        </p:tgtEl>
                                        <p:attrNameLst>
                                          <p:attrName>ppt_w</p:attrName>
                                        </p:attrNameLst>
                                      </p:cBhvr>
                                      <p:tavLst>
                                        <p:tav tm="0">
                                          <p:val>
                                            <p:fltVal val="0"/>
                                          </p:val>
                                        </p:tav>
                                        <p:tav tm="100000">
                                          <p:val>
                                            <p:strVal val="#ppt_w"/>
                                          </p:val>
                                        </p:tav>
                                      </p:tavLst>
                                    </p:anim>
                                    <p:anim calcmode="lin" valueType="num">
                                      <p:cBhvr>
                                        <p:cTn id="23" dur="500" fill="hold"/>
                                        <p:tgtEl>
                                          <p:spTgt spid="61"/>
                                        </p:tgtEl>
                                        <p:attrNameLst>
                                          <p:attrName>ppt_h</p:attrName>
                                        </p:attrNameLst>
                                      </p:cBhvr>
                                      <p:tavLst>
                                        <p:tav tm="0">
                                          <p:val>
                                            <p:fltVal val="0"/>
                                          </p:val>
                                        </p:tav>
                                        <p:tav tm="100000">
                                          <p:val>
                                            <p:strVal val="#ppt_h"/>
                                          </p:val>
                                        </p:tav>
                                      </p:tavLst>
                                    </p:anim>
                                    <p:animEffect transition="in" filter="fade">
                                      <p:cBhvr>
                                        <p:cTn id="24" dur="500"/>
                                        <p:tgtEl>
                                          <p:spTgt spid="61"/>
                                        </p:tgtEl>
                                      </p:cBhvr>
                                    </p:animEffect>
                                  </p:childTnLst>
                                </p:cTn>
                              </p:par>
                              <p:par>
                                <p:cTn id="25" presetID="53" presetClass="entr" presetSubtype="16"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500" fill="hold"/>
                                        <p:tgtEl>
                                          <p:spTgt spid="94"/>
                                        </p:tgtEl>
                                        <p:attrNameLst>
                                          <p:attrName>ppt_w</p:attrName>
                                        </p:attrNameLst>
                                      </p:cBhvr>
                                      <p:tavLst>
                                        <p:tav tm="0">
                                          <p:val>
                                            <p:fltVal val="0"/>
                                          </p:val>
                                        </p:tav>
                                        <p:tav tm="100000">
                                          <p:val>
                                            <p:strVal val="#ppt_w"/>
                                          </p:val>
                                        </p:tav>
                                      </p:tavLst>
                                    </p:anim>
                                    <p:anim calcmode="lin" valueType="num">
                                      <p:cBhvr>
                                        <p:cTn id="28" dur="500" fill="hold"/>
                                        <p:tgtEl>
                                          <p:spTgt spid="94"/>
                                        </p:tgtEl>
                                        <p:attrNameLst>
                                          <p:attrName>ppt_h</p:attrName>
                                        </p:attrNameLst>
                                      </p:cBhvr>
                                      <p:tavLst>
                                        <p:tav tm="0">
                                          <p:val>
                                            <p:fltVal val="0"/>
                                          </p:val>
                                        </p:tav>
                                        <p:tav tm="100000">
                                          <p:val>
                                            <p:strVal val="#ppt_h"/>
                                          </p:val>
                                        </p:tav>
                                      </p:tavLst>
                                    </p:anim>
                                    <p:animEffect transition="in" filter="fade">
                                      <p:cBhvr>
                                        <p:cTn id="29" dur="500"/>
                                        <p:tgtEl>
                                          <p:spTgt spid="94"/>
                                        </p:tgtEl>
                                      </p:cBhvr>
                                    </p:animEffect>
                                  </p:childTnLst>
                                </p:cTn>
                              </p:par>
                              <p:par>
                                <p:cTn id="30" presetID="53" presetClass="entr" presetSubtype="16" fill="hold" nodeType="withEffect">
                                  <p:stCondLst>
                                    <p:cond delay="0"/>
                                  </p:stCondLst>
                                  <p:childTnLst>
                                    <p:set>
                                      <p:cBhvr>
                                        <p:cTn id="31" dur="1" fill="hold">
                                          <p:stCondLst>
                                            <p:cond delay="0"/>
                                          </p:stCondLst>
                                        </p:cTn>
                                        <p:tgtEl>
                                          <p:spTgt spid="89"/>
                                        </p:tgtEl>
                                        <p:attrNameLst>
                                          <p:attrName>style.visibility</p:attrName>
                                        </p:attrNameLst>
                                      </p:cBhvr>
                                      <p:to>
                                        <p:strVal val="visible"/>
                                      </p:to>
                                    </p:set>
                                    <p:anim calcmode="lin" valueType="num">
                                      <p:cBhvr>
                                        <p:cTn id="32" dur="500" fill="hold"/>
                                        <p:tgtEl>
                                          <p:spTgt spid="89"/>
                                        </p:tgtEl>
                                        <p:attrNameLst>
                                          <p:attrName>ppt_w</p:attrName>
                                        </p:attrNameLst>
                                      </p:cBhvr>
                                      <p:tavLst>
                                        <p:tav tm="0">
                                          <p:val>
                                            <p:fltVal val="0"/>
                                          </p:val>
                                        </p:tav>
                                        <p:tav tm="100000">
                                          <p:val>
                                            <p:strVal val="#ppt_w"/>
                                          </p:val>
                                        </p:tav>
                                      </p:tavLst>
                                    </p:anim>
                                    <p:anim calcmode="lin" valueType="num">
                                      <p:cBhvr>
                                        <p:cTn id="33" dur="500" fill="hold"/>
                                        <p:tgtEl>
                                          <p:spTgt spid="89"/>
                                        </p:tgtEl>
                                        <p:attrNameLst>
                                          <p:attrName>ppt_h</p:attrName>
                                        </p:attrNameLst>
                                      </p:cBhvr>
                                      <p:tavLst>
                                        <p:tav tm="0">
                                          <p:val>
                                            <p:fltVal val="0"/>
                                          </p:val>
                                        </p:tav>
                                        <p:tav tm="100000">
                                          <p:val>
                                            <p:strVal val="#ppt_h"/>
                                          </p:val>
                                        </p:tav>
                                      </p:tavLst>
                                    </p:anim>
                                    <p:animEffect transition="in" filter="fade">
                                      <p:cBhvr>
                                        <p:cTn id="34" dur="500"/>
                                        <p:tgtEl>
                                          <p:spTgt spid="89"/>
                                        </p:tgtEl>
                                      </p:cBhvr>
                                    </p:animEffect>
                                  </p:childTnLst>
                                </p:cTn>
                              </p:par>
                              <p:par>
                                <p:cTn id="35" presetID="53" presetClass="entr" presetSubtype="16" fill="hold" nodeType="withEffect">
                                  <p:stCondLst>
                                    <p:cond delay="0"/>
                                  </p:stCondLst>
                                  <p:childTnLst>
                                    <p:set>
                                      <p:cBhvr>
                                        <p:cTn id="36" dur="1" fill="hold">
                                          <p:stCondLst>
                                            <p:cond delay="0"/>
                                          </p:stCondLst>
                                        </p:cTn>
                                        <p:tgtEl>
                                          <p:spTgt spid="93"/>
                                        </p:tgtEl>
                                        <p:attrNameLst>
                                          <p:attrName>style.visibility</p:attrName>
                                        </p:attrNameLst>
                                      </p:cBhvr>
                                      <p:to>
                                        <p:strVal val="visible"/>
                                      </p:to>
                                    </p:set>
                                    <p:anim calcmode="lin" valueType="num">
                                      <p:cBhvr>
                                        <p:cTn id="37" dur="500" fill="hold"/>
                                        <p:tgtEl>
                                          <p:spTgt spid="93"/>
                                        </p:tgtEl>
                                        <p:attrNameLst>
                                          <p:attrName>ppt_w</p:attrName>
                                        </p:attrNameLst>
                                      </p:cBhvr>
                                      <p:tavLst>
                                        <p:tav tm="0">
                                          <p:val>
                                            <p:fltVal val="0"/>
                                          </p:val>
                                        </p:tav>
                                        <p:tav tm="100000">
                                          <p:val>
                                            <p:strVal val="#ppt_w"/>
                                          </p:val>
                                        </p:tav>
                                      </p:tavLst>
                                    </p:anim>
                                    <p:anim calcmode="lin" valueType="num">
                                      <p:cBhvr>
                                        <p:cTn id="38" dur="500" fill="hold"/>
                                        <p:tgtEl>
                                          <p:spTgt spid="93"/>
                                        </p:tgtEl>
                                        <p:attrNameLst>
                                          <p:attrName>ppt_h</p:attrName>
                                        </p:attrNameLst>
                                      </p:cBhvr>
                                      <p:tavLst>
                                        <p:tav tm="0">
                                          <p:val>
                                            <p:fltVal val="0"/>
                                          </p:val>
                                        </p:tav>
                                        <p:tav tm="100000">
                                          <p:val>
                                            <p:strVal val="#ppt_h"/>
                                          </p:val>
                                        </p:tav>
                                      </p:tavLst>
                                    </p:anim>
                                    <p:animEffect transition="in" filter="fade">
                                      <p:cBhvr>
                                        <p:cTn id="39" dur="500"/>
                                        <p:tgtEl>
                                          <p:spTgt spid="93"/>
                                        </p:tgtEl>
                                      </p:cBhvr>
                                    </p:animEffect>
                                  </p:childTnLst>
                                </p:cTn>
                              </p:par>
                              <p:par>
                                <p:cTn id="40" presetID="53" presetClass="entr" presetSubtype="16" fill="hold" nodeType="withEffect">
                                  <p:stCondLst>
                                    <p:cond delay="0"/>
                                  </p:stCondLst>
                                  <p:childTnLst>
                                    <p:set>
                                      <p:cBhvr>
                                        <p:cTn id="41" dur="1" fill="hold">
                                          <p:stCondLst>
                                            <p:cond delay="0"/>
                                          </p:stCondLst>
                                        </p:cTn>
                                        <p:tgtEl>
                                          <p:spTgt spid="98"/>
                                        </p:tgtEl>
                                        <p:attrNameLst>
                                          <p:attrName>style.visibility</p:attrName>
                                        </p:attrNameLst>
                                      </p:cBhvr>
                                      <p:to>
                                        <p:strVal val="visible"/>
                                      </p:to>
                                    </p:set>
                                    <p:anim calcmode="lin" valueType="num">
                                      <p:cBhvr>
                                        <p:cTn id="42" dur="500" fill="hold"/>
                                        <p:tgtEl>
                                          <p:spTgt spid="98"/>
                                        </p:tgtEl>
                                        <p:attrNameLst>
                                          <p:attrName>ppt_w</p:attrName>
                                        </p:attrNameLst>
                                      </p:cBhvr>
                                      <p:tavLst>
                                        <p:tav tm="0">
                                          <p:val>
                                            <p:fltVal val="0"/>
                                          </p:val>
                                        </p:tav>
                                        <p:tav tm="100000">
                                          <p:val>
                                            <p:strVal val="#ppt_w"/>
                                          </p:val>
                                        </p:tav>
                                      </p:tavLst>
                                    </p:anim>
                                    <p:anim calcmode="lin" valueType="num">
                                      <p:cBhvr>
                                        <p:cTn id="43" dur="500" fill="hold"/>
                                        <p:tgtEl>
                                          <p:spTgt spid="98"/>
                                        </p:tgtEl>
                                        <p:attrNameLst>
                                          <p:attrName>ppt_h</p:attrName>
                                        </p:attrNameLst>
                                      </p:cBhvr>
                                      <p:tavLst>
                                        <p:tav tm="0">
                                          <p:val>
                                            <p:fltVal val="0"/>
                                          </p:val>
                                        </p:tav>
                                        <p:tav tm="100000">
                                          <p:val>
                                            <p:strVal val="#ppt_h"/>
                                          </p:val>
                                        </p:tav>
                                      </p:tavLst>
                                    </p:anim>
                                    <p:animEffect transition="in" filter="fade">
                                      <p:cBhvr>
                                        <p:cTn id="44" dur="500"/>
                                        <p:tgtEl>
                                          <p:spTgt spid="98"/>
                                        </p:tgtEl>
                                      </p:cBhvr>
                                    </p:animEffect>
                                  </p:childTnLst>
                                </p:cTn>
                              </p:par>
                            </p:childTnLst>
                          </p:cTn>
                        </p:par>
                        <p:par>
                          <p:cTn id="45" fill="hold">
                            <p:stCondLst>
                              <p:cond delay="500"/>
                            </p:stCondLst>
                            <p:childTnLst>
                              <p:par>
                                <p:cTn id="46" presetID="22" presetClass="entr" presetSubtype="8" fill="hold" nodeType="afterEffect">
                                  <p:stCondLst>
                                    <p:cond delay="0"/>
                                  </p:stCondLst>
                                  <p:childTnLst>
                                    <p:set>
                                      <p:cBhvr>
                                        <p:cTn id="47" dur="1" fill="hold">
                                          <p:stCondLst>
                                            <p:cond delay="0"/>
                                          </p:stCondLst>
                                        </p:cTn>
                                        <p:tgtEl>
                                          <p:spTgt spid="80"/>
                                        </p:tgtEl>
                                        <p:attrNameLst>
                                          <p:attrName>style.visibility</p:attrName>
                                        </p:attrNameLst>
                                      </p:cBhvr>
                                      <p:to>
                                        <p:strVal val="visible"/>
                                      </p:to>
                                    </p:set>
                                    <p:animEffect transition="in" filter="wipe(left)">
                                      <p:cBhvr>
                                        <p:cTn id="48" dur="500"/>
                                        <p:tgtEl>
                                          <p:spTgt spid="80"/>
                                        </p:tgtEl>
                                      </p:cBhvr>
                                    </p:animEffect>
                                  </p:childTnLst>
                                </p:cTn>
                              </p:par>
                              <p:par>
                                <p:cTn id="49" presetID="22" presetClass="entr" presetSubtype="8" fill="hold" nodeType="withEffect">
                                  <p:stCondLst>
                                    <p:cond delay="0"/>
                                  </p:stCondLst>
                                  <p:childTnLst>
                                    <p:set>
                                      <p:cBhvr>
                                        <p:cTn id="50" dur="1" fill="hold">
                                          <p:stCondLst>
                                            <p:cond delay="0"/>
                                          </p:stCondLst>
                                        </p:cTn>
                                        <p:tgtEl>
                                          <p:spTgt spid="82"/>
                                        </p:tgtEl>
                                        <p:attrNameLst>
                                          <p:attrName>style.visibility</p:attrName>
                                        </p:attrNameLst>
                                      </p:cBhvr>
                                      <p:to>
                                        <p:strVal val="visible"/>
                                      </p:to>
                                    </p:set>
                                    <p:animEffect transition="in" filter="wipe(left)">
                                      <p:cBhvr>
                                        <p:cTn id="51" dur="500"/>
                                        <p:tgtEl>
                                          <p:spTgt spid="82"/>
                                        </p:tgtEl>
                                      </p:cBhvr>
                                    </p:animEffect>
                                  </p:childTnLst>
                                </p:cTn>
                              </p:par>
                              <p:par>
                                <p:cTn id="52" presetID="22" presetClass="entr" presetSubtype="4" fill="hold" nodeType="withEffect">
                                  <p:stCondLst>
                                    <p:cond delay="0"/>
                                  </p:stCondLst>
                                  <p:childTnLst>
                                    <p:set>
                                      <p:cBhvr>
                                        <p:cTn id="53" dur="1" fill="hold">
                                          <p:stCondLst>
                                            <p:cond delay="0"/>
                                          </p:stCondLst>
                                        </p:cTn>
                                        <p:tgtEl>
                                          <p:spTgt spid="81"/>
                                        </p:tgtEl>
                                        <p:attrNameLst>
                                          <p:attrName>style.visibility</p:attrName>
                                        </p:attrNameLst>
                                      </p:cBhvr>
                                      <p:to>
                                        <p:strVal val="visible"/>
                                      </p:to>
                                    </p:set>
                                    <p:animEffect transition="in" filter="wipe(down)">
                                      <p:cBhvr>
                                        <p:cTn id="54" dur="500"/>
                                        <p:tgtEl>
                                          <p:spTgt spid="81"/>
                                        </p:tgtEl>
                                      </p:cBhvr>
                                    </p:animEffect>
                                  </p:childTnLst>
                                </p:cTn>
                              </p:par>
                              <p:par>
                                <p:cTn id="55" presetID="22" presetClass="entr" presetSubtype="2" fill="hold" nodeType="withEffect">
                                  <p:stCondLst>
                                    <p:cond delay="0"/>
                                  </p:stCondLst>
                                  <p:childTnLst>
                                    <p:set>
                                      <p:cBhvr>
                                        <p:cTn id="56" dur="1" fill="hold">
                                          <p:stCondLst>
                                            <p:cond delay="0"/>
                                          </p:stCondLst>
                                        </p:cTn>
                                        <p:tgtEl>
                                          <p:spTgt spid="79"/>
                                        </p:tgtEl>
                                        <p:attrNameLst>
                                          <p:attrName>style.visibility</p:attrName>
                                        </p:attrNameLst>
                                      </p:cBhvr>
                                      <p:to>
                                        <p:strVal val="visible"/>
                                      </p:to>
                                    </p:set>
                                    <p:animEffect transition="in" filter="wipe(right)">
                                      <p:cBhvr>
                                        <p:cTn id="57" dur="500"/>
                                        <p:tgtEl>
                                          <p:spTgt spid="79"/>
                                        </p:tgtEl>
                                      </p:cBhvr>
                                    </p:animEffect>
                                  </p:childTnLst>
                                </p:cTn>
                              </p:par>
                            </p:childTnLst>
                          </p:cTn>
                        </p:par>
                        <p:par>
                          <p:cTn id="58" fill="hold">
                            <p:stCondLst>
                              <p:cond delay="1000"/>
                            </p:stCondLst>
                            <p:childTnLst>
                              <p:par>
                                <p:cTn id="59" presetID="10" presetClass="entr" presetSubtype="0"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fade">
                                      <p:cBhvr>
                                        <p:cTn id="61" dur="500"/>
                                        <p:tgtEl>
                                          <p:spTgt spid="77"/>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Effect transition="in" filter="fade">
                                      <p:cBhvr>
                                        <p:cTn id="64" dur="500"/>
                                        <p:tgtEl>
                                          <p:spTgt spid="78"/>
                                        </p:tgtEl>
                                      </p:cBhvr>
                                    </p:animEffect>
                                  </p:childTnLst>
                                </p:cTn>
                              </p:par>
                            </p:childTnLst>
                          </p:cTn>
                        </p:par>
                        <p:par>
                          <p:cTn id="65" fill="hold">
                            <p:stCondLst>
                              <p:cond delay="1500"/>
                            </p:stCondLst>
                            <p:childTnLst>
                              <p:par>
                                <p:cTn id="66" presetID="10" presetClass="entr" presetSubtype="0" fill="hold" grpId="0" nodeType="afterEffect">
                                  <p:stCondLst>
                                    <p:cond delay="0"/>
                                  </p:stCondLst>
                                  <p:childTnLst>
                                    <p:set>
                                      <p:cBhvr>
                                        <p:cTn id="67" dur="1" fill="hold">
                                          <p:stCondLst>
                                            <p:cond delay="0"/>
                                          </p:stCondLst>
                                        </p:cTn>
                                        <p:tgtEl>
                                          <p:spTgt spid="83"/>
                                        </p:tgtEl>
                                        <p:attrNameLst>
                                          <p:attrName>style.visibility</p:attrName>
                                        </p:attrNameLst>
                                      </p:cBhvr>
                                      <p:to>
                                        <p:strVal val="visible"/>
                                      </p:to>
                                    </p:set>
                                    <p:animEffect transition="in" filter="fade">
                                      <p:cBhvr>
                                        <p:cTn id="68" dur="500"/>
                                        <p:tgtEl>
                                          <p:spTgt spid="83"/>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84"/>
                                        </p:tgtEl>
                                        <p:attrNameLst>
                                          <p:attrName>style.visibility</p:attrName>
                                        </p:attrNameLst>
                                      </p:cBhvr>
                                      <p:to>
                                        <p:strVal val="visible"/>
                                      </p:to>
                                    </p:set>
                                    <p:animEffect transition="in" filter="fade">
                                      <p:cBhvr>
                                        <p:cTn id="71" dur="500"/>
                                        <p:tgtEl>
                                          <p:spTgt spid="84"/>
                                        </p:tgtEl>
                                      </p:cBhvr>
                                    </p:animEffect>
                                  </p:childTnLst>
                                </p:cTn>
                              </p:par>
                            </p:childTnLst>
                          </p:cTn>
                        </p:par>
                        <p:par>
                          <p:cTn id="72" fill="hold">
                            <p:stCondLst>
                              <p:cond delay="2000"/>
                            </p:stCondLst>
                            <p:childTnLst>
                              <p:par>
                                <p:cTn id="73" presetID="10" presetClass="entr" presetSubtype="0" fill="hold" grpId="0" nodeType="afterEffect">
                                  <p:stCondLst>
                                    <p:cond delay="0"/>
                                  </p:stCondLst>
                                  <p:childTnLst>
                                    <p:set>
                                      <p:cBhvr>
                                        <p:cTn id="74" dur="1" fill="hold">
                                          <p:stCondLst>
                                            <p:cond delay="0"/>
                                          </p:stCondLst>
                                        </p:cTn>
                                        <p:tgtEl>
                                          <p:spTgt spid="85"/>
                                        </p:tgtEl>
                                        <p:attrNameLst>
                                          <p:attrName>style.visibility</p:attrName>
                                        </p:attrNameLst>
                                      </p:cBhvr>
                                      <p:to>
                                        <p:strVal val="visible"/>
                                      </p:to>
                                    </p:set>
                                    <p:animEffect transition="in" filter="fade">
                                      <p:cBhvr>
                                        <p:cTn id="75" dur="500"/>
                                        <p:tgtEl>
                                          <p:spTgt spid="85"/>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500"/>
                                        <p:tgtEl>
                                          <p:spTgt spid="86"/>
                                        </p:tgtEl>
                                      </p:cBhvr>
                                    </p:animEffect>
                                  </p:childTnLst>
                                </p:cTn>
                              </p:par>
                            </p:childTnLst>
                          </p:cTn>
                        </p:par>
                        <p:par>
                          <p:cTn id="79" fill="hold">
                            <p:stCondLst>
                              <p:cond delay="2500"/>
                            </p:stCondLst>
                            <p:childTnLst>
                              <p:par>
                                <p:cTn id="80" presetID="10" presetClass="entr" presetSubtype="0" fill="hold" grpId="0" nodeType="afterEffect">
                                  <p:stCondLst>
                                    <p:cond delay="0"/>
                                  </p:stCondLst>
                                  <p:childTnLst>
                                    <p:set>
                                      <p:cBhvr>
                                        <p:cTn id="81" dur="1" fill="hold">
                                          <p:stCondLst>
                                            <p:cond delay="0"/>
                                          </p:stCondLst>
                                        </p:cTn>
                                        <p:tgtEl>
                                          <p:spTgt spid="87"/>
                                        </p:tgtEl>
                                        <p:attrNameLst>
                                          <p:attrName>style.visibility</p:attrName>
                                        </p:attrNameLst>
                                      </p:cBhvr>
                                      <p:to>
                                        <p:strVal val="visible"/>
                                      </p:to>
                                    </p:set>
                                    <p:animEffect transition="in" filter="fade">
                                      <p:cBhvr>
                                        <p:cTn id="82" dur="500"/>
                                        <p:tgtEl>
                                          <p:spTgt spid="87"/>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88"/>
                                        </p:tgtEl>
                                        <p:attrNameLst>
                                          <p:attrName>style.visibility</p:attrName>
                                        </p:attrNameLst>
                                      </p:cBhvr>
                                      <p:to>
                                        <p:strVal val="visible"/>
                                      </p:to>
                                    </p:set>
                                    <p:animEffect transition="in" filter="fade">
                                      <p:cBhvr>
                                        <p:cTn id="85"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83" grpId="0"/>
      <p:bldP spid="84" grpId="0"/>
      <p:bldP spid="85" grpId="0"/>
      <p:bldP spid="86" grpId="0"/>
      <p:bldP spid="87" grpId="0"/>
      <p:bldP spid="8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图片 1"/>
          <p:cNvPicPr>
            <a:picLocks noChangeAspect="1"/>
          </p:cNvPicPr>
          <p:nvPr/>
        </p:nvPicPr>
        <p:blipFill>
          <a:blip r:embed="rId2" cstate="print"/>
          <a:srcRect/>
          <a:stretch>
            <a:fillRect/>
          </a:stretch>
        </p:blipFill>
        <p:spPr bwMode="auto">
          <a:xfrm>
            <a:off x="0" y="0"/>
            <a:ext cx="9144000" cy="5143500"/>
          </a:xfrm>
          <a:prstGeom prst="rect">
            <a:avLst/>
          </a:prstGeom>
          <a:noFill/>
          <a:ln w="9525">
            <a:noFill/>
            <a:miter lim="800000"/>
            <a:headEnd/>
            <a:tailEnd/>
          </a:ln>
        </p:spPr>
      </p:pic>
      <p:sp>
        <p:nvSpPr>
          <p:cNvPr id="6" name="矩形 5"/>
          <p:cNvSpPr/>
          <p:nvPr/>
        </p:nvSpPr>
        <p:spPr>
          <a:xfrm>
            <a:off x="0" y="1590675"/>
            <a:ext cx="9144000" cy="1676400"/>
          </a:xfrm>
          <a:prstGeom prst="rect">
            <a:avLst/>
          </a:prstGeom>
          <a:solidFill>
            <a:srgbClr val="0278A1">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zh-CN" altLang="en-US" sz="1350" dirty="0">
              <a:solidFill>
                <a:prstClr val="black"/>
              </a:solidFill>
              <a:latin typeface="Calibri"/>
              <a:ea typeface="宋体" pitchFamily="2" charset="-122"/>
            </a:endParaRPr>
          </a:p>
        </p:txBody>
      </p:sp>
      <p:sp>
        <p:nvSpPr>
          <p:cNvPr id="7" name="文本框 3"/>
          <p:cNvSpPr txBox="1"/>
          <p:nvPr/>
        </p:nvSpPr>
        <p:spPr>
          <a:xfrm>
            <a:off x="2483768" y="2067694"/>
            <a:ext cx="1832553" cy="584775"/>
          </a:xfrm>
          <a:prstGeom prst="rect">
            <a:avLst/>
          </a:prstGeom>
          <a:noFill/>
        </p:spPr>
        <p:txBody>
          <a:bodyPr wrap="none">
            <a:spAutoFit/>
          </a:bodyPr>
          <a:lstStyle/>
          <a:p>
            <a:r>
              <a:rPr lang="zh-CN" altLang="en-US" sz="3200" b="1" dirty="0" smtClean="0">
                <a:solidFill>
                  <a:schemeClr val="bg1">
                    <a:lumMod val="95000"/>
                  </a:schemeClr>
                </a:solidFill>
                <a:latin typeface="+mn-ea"/>
                <a:ea typeface="+mn-ea"/>
              </a:rPr>
              <a:t>热点问题</a:t>
            </a:r>
            <a:endParaRPr lang="en-US" altLang="zh-CN" sz="3200" b="1" dirty="0" smtClean="0">
              <a:solidFill>
                <a:schemeClr val="bg1">
                  <a:lumMod val="95000"/>
                </a:schemeClr>
              </a:solidFill>
              <a:latin typeface="+mn-ea"/>
              <a:ea typeface="+mn-ea"/>
            </a:endParaRPr>
          </a:p>
        </p:txBody>
      </p:sp>
      <p:grpSp>
        <p:nvGrpSpPr>
          <p:cNvPr id="2" name="组合 7"/>
          <p:cNvGrpSpPr>
            <a:grpSpLocks/>
          </p:cNvGrpSpPr>
          <p:nvPr/>
        </p:nvGrpSpPr>
        <p:grpSpPr bwMode="auto">
          <a:xfrm>
            <a:off x="1177925" y="2159000"/>
            <a:ext cx="706438" cy="500063"/>
            <a:chOff x="2121053" y="4628326"/>
            <a:chExt cx="333034" cy="313762"/>
          </a:xfrm>
        </p:grpSpPr>
        <p:sp>
          <p:nvSpPr>
            <p:cNvPr id="9" name="Freeform 31"/>
            <p:cNvSpPr/>
            <p:nvPr/>
          </p:nvSpPr>
          <p:spPr bwMode="auto">
            <a:xfrm>
              <a:off x="2268486" y="4628326"/>
              <a:ext cx="185601" cy="133473"/>
            </a:xfrm>
            <a:custGeom>
              <a:avLst/>
              <a:gdLst>
                <a:gd name="T0" fmla="*/ 81 w 93"/>
                <a:gd name="T1" fmla="*/ 0 h 67"/>
                <a:gd name="T2" fmla="*/ 12 w 93"/>
                <a:gd name="T3" fmla="*/ 0 h 67"/>
                <a:gd name="T4" fmla="*/ 0 w 93"/>
                <a:gd name="T5" fmla="*/ 12 h 67"/>
                <a:gd name="T6" fmla="*/ 0 w 93"/>
                <a:gd name="T7" fmla="*/ 21 h 67"/>
                <a:gd name="T8" fmla="*/ 7 w 93"/>
                <a:gd name="T9" fmla="*/ 21 h 67"/>
                <a:gd name="T10" fmla="*/ 7 w 93"/>
                <a:gd name="T11" fmla="*/ 12 h 67"/>
                <a:gd name="T12" fmla="*/ 12 w 93"/>
                <a:gd name="T13" fmla="*/ 7 h 67"/>
                <a:gd name="T14" fmla="*/ 81 w 93"/>
                <a:gd name="T15" fmla="*/ 7 h 67"/>
                <a:gd name="T16" fmla="*/ 86 w 93"/>
                <a:gd name="T17" fmla="*/ 12 h 67"/>
                <a:gd name="T18" fmla="*/ 86 w 93"/>
                <a:gd name="T19" fmla="*/ 54 h 67"/>
                <a:gd name="T20" fmla="*/ 81 w 93"/>
                <a:gd name="T21" fmla="*/ 59 h 67"/>
                <a:gd name="T22" fmla="*/ 72 w 93"/>
                <a:gd name="T23" fmla="*/ 59 h 67"/>
                <a:gd name="T24" fmla="*/ 72 w 93"/>
                <a:gd name="T25" fmla="*/ 67 h 67"/>
                <a:gd name="T26" fmla="*/ 81 w 93"/>
                <a:gd name="T27" fmla="*/ 67 h 67"/>
                <a:gd name="T28" fmla="*/ 93 w 93"/>
                <a:gd name="T29" fmla="*/ 54 h 67"/>
                <a:gd name="T30" fmla="*/ 93 w 93"/>
                <a:gd name="T31" fmla="*/ 12 h 67"/>
                <a:gd name="T32" fmla="*/ 81 w 93"/>
                <a:gd name="T33"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3" h="67">
                  <a:moveTo>
                    <a:pt x="81" y="0"/>
                  </a:moveTo>
                  <a:cubicBezTo>
                    <a:pt x="12" y="0"/>
                    <a:pt x="12" y="0"/>
                    <a:pt x="12" y="0"/>
                  </a:cubicBezTo>
                  <a:cubicBezTo>
                    <a:pt x="6" y="0"/>
                    <a:pt x="0" y="5"/>
                    <a:pt x="0" y="12"/>
                  </a:cubicBezTo>
                  <a:cubicBezTo>
                    <a:pt x="0" y="21"/>
                    <a:pt x="0" y="21"/>
                    <a:pt x="0" y="21"/>
                  </a:cubicBezTo>
                  <a:cubicBezTo>
                    <a:pt x="7" y="21"/>
                    <a:pt x="7" y="21"/>
                    <a:pt x="7" y="21"/>
                  </a:cubicBezTo>
                  <a:cubicBezTo>
                    <a:pt x="7" y="12"/>
                    <a:pt x="7" y="12"/>
                    <a:pt x="7" y="12"/>
                  </a:cubicBezTo>
                  <a:cubicBezTo>
                    <a:pt x="7" y="9"/>
                    <a:pt x="10" y="7"/>
                    <a:pt x="12" y="7"/>
                  </a:cubicBezTo>
                  <a:cubicBezTo>
                    <a:pt x="81" y="7"/>
                    <a:pt x="81" y="7"/>
                    <a:pt x="81" y="7"/>
                  </a:cubicBezTo>
                  <a:cubicBezTo>
                    <a:pt x="83" y="7"/>
                    <a:pt x="86" y="9"/>
                    <a:pt x="86" y="12"/>
                  </a:cubicBezTo>
                  <a:cubicBezTo>
                    <a:pt x="86" y="54"/>
                    <a:pt x="86" y="54"/>
                    <a:pt x="86" y="54"/>
                  </a:cubicBezTo>
                  <a:cubicBezTo>
                    <a:pt x="86" y="57"/>
                    <a:pt x="83" y="59"/>
                    <a:pt x="81" y="59"/>
                  </a:cubicBezTo>
                  <a:cubicBezTo>
                    <a:pt x="72" y="59"/>
                    <a:pt x="72" y="59"/>
                    <a:pt x="72" y="59"/>
                  </a:cubicBezTo>
                  <a:cubicBezTo>
                    <a:pt x="72" y="67"/>
                    <a:pt x="72" y="67"/>
                    <a:pt x="72" y="67"/>
                  </a:cubicBezTo>
                  <a:cubicBezTo>
                    <a:pt x="81" y="67"/>
                    <a:pt x="81" y="67"/>
                    <a:pt x="81" y="67"/>
                  </a:cubicBezTo>
                  <a:cubicBezTo>
                    <a:pt x="87" y="67"/>
                    <a:pt x="93" y="61"/>
                    <a:pt x="93" y="54"/>
                  </a:cubicBezTo>
                  <a:cubicBezTo>
                    <a:pt x="93" y="12"/>
                    <a:pt x="93" y="12"/>
                    <a:pt x="93" y="12"/>
                  </a:cubicBezTo>
                  <a:cubicBezTo>
                    <a:pt x="93" y="5"/>
                    <a:pt x="87" y="0"/>
                    <a:pt x="81" y="0"/>
                  </a:cubicBezTo>
                  <a:close/>
                </a:path>
              </a:pathLst>
            </a:custGeom>
            <a:solidFill>
              <a:schemeClr val="bg1"/>
            </a:solidFill>
            <a:ln>
              <a:noFill/>
            </a:ln>
          </p:spPr>
          <p:txBody>
            <a:bodyPr lIns="68580" tIns="34290" rIns="68580" bIns="34290"/>
            <a:lstStyle/>
            <a:p>
              <a:pPr defTabSz="685800" fontAlgn="auto">
                <a:spcBef>
                  <a:spcPts val="0"/>
                </a:spcBef>
                <a:spcAft>
                  <a:spcPts val="0"/>
                </a:spcAft>
                <a:defRPr/>
              </a:pPr>
              <a:endParaRPr lang="zh-CN" altLang="en-US" sz="1350">
                <a:solidFill>
                  <a:prstClr val="black"/>
                </a:solidFill>
                <a:latin typeface="Calibri"/>
                <a:ea typeface="宋体" pitchFamily="2" charset="-122"/>
                <a:cs typeface="+mn-cs"/>
              </a:endParaRPr>
            </a:p>
          </p:txBody>
        </p:sp>
        <p:sp>
          <p:nvSpPr>
            <p:cNvPr id="10" name="Freeform 32"/>
            <p:cNvSpPr/>
            <p:nvPr/>
          </p:nvSpPr>
          <p:spPr bwMode="auto">
            <a:xfrm>
              <a:off x="2225080" y="4664184"/>
              <a:ext cx="185601" cy="131481"/>
            </a:xfrm>
            <a:custGeom>
              <a:avLst/>
              <a:gdLst>
                <a:gd name="T0" fmla="*/ 80 w 93"/>
                <a:gd name="T1" fmla="*/ 0 h 66"/>
                <a:gd name="T2" fmla="*/ 12 w 93"/>
                <a:gd name="T3" fmla="*/ 0 h 66"/>
                <a:gd name="T4" fmla="*/ 0 w 93"/>
                <a:gd name="T5" fmla="*/ 12 h 66"/>
                <a:gd name="T6" fmla="*/ 0 w 93"/>
                <a:gd name="T7" fmla="*/ 29 h 66"/>
                <a:gd name="T8" fmla="*/ 7 w 93"/>
                <a:gd name="T9" fmla="*/ 25 h 66"/>
                <a:gd name="T10" fmla="*/ 7 w 93"/>
                <a:gd name="T11" fmla="*/ 12 h 66"/>
                <a:gd name="T12" fmla="*/ 12 w 93"/>
                <a:gd name="T13" fmla="*/ 7 h 66"/>
                <a:gd name="T14" fmla="*/ 80 w 93"/>
                <a:gd name="T15" fmla="*/ 7 h 66"/>
                <a:gd name="T16" fmla="*/ 85 w 93"/>
                <a:gd name="T17" fmla="*/ 12 h 66"/>
                <a:gd name="T18" fmla="*/ 85 w 93"/>
                <a:gd name="T19" fmla="*/ 54 h 66"/>
                <a:gd name="T20" fmla="*/ 80 w 93"/>
                <a:gd name="T21" fmla="*/ 59 h 66"/>
                <a:gd name="T22" fmla="*/ 12 w 93"/>
                <a:gd name="T23" fmla="*/ 59 h 66"/>
                <a:gd name="T24" fmla="*/ 7 w 93"/>
                <a:gd name="T25" fmla="*/ 54 h 66"/>
                <a:gd name="T26" fmla="*/ 7 w 93"/>
                <a:gd name="T27" fmla="*/ 43 h 66"/>
                <a:gd name="T28" fmla="*/ 0 w 93"/>
                <a:gd name="T29" fmla="*/ 47 h 66"/>
                <a:gd name="T30" fmla="*/ 0 w 93"/>
                <a:gd name="T31" fmla="*/ 54 h 66"/>
                <a:gd name="T32" fmla="*/ 12 w 93"/>
                <a:gd name="T33" fmla="*/ 66 h 66"/>
                <a:gd name="T34" fmla="*/ 80 w 93"/>
                <a:gd name="T35" fmla="*/ 66 h 66"/>
                <a:gd name="T36" fmla="*/ 93 w 93"/>
                <a:gd name="T37" fmla="*/ 54 h 66"/>
                <a:gd name="T38" fmla="*/ 93 w 93"/>
                <a:gd name="T39" fmla="*/ 12 h 66"/>
                <a:gd name="T40" fmla="*/ 80 w 93"/>
                <a:gd name="T4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 h="66">
                  <a:moveTo>
                    <a:pt x="80" y="0"/>
                  </a:moveTo>
                  <a:cubicBezTo>
                    <a:pt x="12" y="0"/>
                    <a:pt x="12" y="0"/>
                    <a:pt x="12" y="0"/>
                  </a:cubicBezTo>
                  <a:cubicBezTo>
                    <a:pt x="5" y="0"/>
                    <a:pt x="0" y="5"/>
                    <a:pt x="0" y="12"/>
                  </a:cubicBezTo>
                  <a:cubicBezTo>
                    <a:pt x="0" y="29"/>
                    <a:pt x="0" y="29"/>
                    <a:pt x="0" y="29"/>
                  </a:cubicBezTo>
                  <a:cubicBezTo>
                    <a:pt x="7" y="25"/>
                    <a:pt x="7" y="25"/>
                    <a:pt x="7" y="25"/>
                  </a:cubicBezTo>
                  <a:cubicBezTo>
                    <a:pt x="7" y="12"/>
                    <a:pt x="7" y="12"/>
                    <a:pt x="7" y="12"/>
                  </a:cubicBezTo>
                  <a:cubicBezTo>
                    <a:pt x="7" y="9"/>
                    <a:pt x="9" y="7"/>
                    <a:pt x="12" y="7"/>
                  </a:cubicBezTo>
                  <a:cubicBezTo>
                    <a:pt x="80" y="7"/>
                    <a:pt x="80" y="7"/>
                    <a:pt x="80" y="7"/>
                  </a:cubicBezTo>
                  <a:cubicBezTo>
                    <a:pt x="83" y="7"/>
                    <a:pt x="85" y="9"/>
                    <a:pt x="85" y="12"/>
                  </a:cubicBezTo>
                  <a:cubicBezTo>
                    <a:pt x="85" y="54"/>
                    <a:pt x="85" y="54"/>
                    <a:pt x="85" y="54"/>
                  </a:cubicBezTo>
                  <a:cubicBezTo>
                    <a:pt x="85" y="57"/>
                    <a:pt x="83" y="59"/>
                    <a:pt x="80" y="59"/>
                  </a:cubicBezTo>
                  <a:cubicBezTo>
                    <a:pt x="12" y="59"/>
                    <a:pt x="12" y="59"/>
                    <a:pt x="12" y="59"/>
                  </a:cubicBezTo>
                  <a:cubicBezTo>
                    <a:pt x="9" y="59"/>
                    <a:pt x="7" y="57"/>
                    <a:pt x="7" y="54"/>
                  </a:cubicBezTo>
                  <a:cubicBezTo>
                    <a:pt x="7" y="43"/>
                    <a:pt x="7" y="43"/>
                    <a:pt x="7" y="43"/>
                  </a:cubicBezTo>
                  <a:cubicBezTo>
                    <a:pt x="0" y="47"/>
                    <a:pt x="0" y="47"/>
                    <a:pt x="0" y="47"/>
                  </a:cubicBezTo>
                  <a:cubicBezTo>
                    <a:pt x="0" y="54"/>
                    <a:pt x="0" y="54"/>
                    <a:pt x="0" y="54"/>
                  </a:cubicBezTo>
                  <a:cubicBezTo>
                    <a:pt x="0" y="61"/>
                    <a:pt x="5" y="66"/>
                    <a:pt x="12" y="66"/>
                  </a:cubicBezTo>
                  <a:cubicBezTo>
                    <a:pt x="80" y="66"/>
                    <a:pt x="80" y="66"/>
                    <a:pt x="80" y="66"/>
                  </a:cubicBezTo>
                  <a:cubicBezTo>
                    <a:pt x="87" y="66"/>
                    <a:pt x="93" y="61"/>
                    <a:pt x="93" y="54"/>
                  </a:cubicBezTo>
                  <a:cubicBezTo>
                    <a:pt x="93" y="12"/>
                    <a:pt x="93" y="12"/>
                    <a:pt x="93" y="12"/>
                  </a:cubicBezTo>
                  <a:cubicBezTo>
                    <a:pt x="93" y="5"/>
                    <a:pt x="87" y="0"/>
                    <a:pt x="80" y="0"/>
                  </a:cubicBezTo>
                  <a:close/>
                </a:path>
              </a:pathLst>
            </a:custGeom>
            <a:solidFill>
              <a:schemeClr val="bg1"/>
            </a:solidFill>
            <a:ln>
              <a:noFill/>
            </a:ln>
          </p:spPr>
          <p:txBody>
            <a:bodyPr lIns="68580" tIns="34290" rIns="68580" bIns="34290"/>
            <a:lstStyle/>
            <a:p>
              <a:pPr defTabSz="685800" fontAlgn="auto">
                <a:spcBef>
                  <a:spcPts val="0"/>
                </a:spcBef>
                <a:spcAft>
                  <a:spcPts val="0"/>
                </a:spcAft>
                <a:defRPr/>
              </a:pPr>
              <a:endParaRPr lang="zh-CN" altLang="en-US" sz="1350">
                <a:solidFill>
                  <a:prstClr val="black"/>
                </a:solidFill>
                <a:latin typeface="Calibri"/>
                <a:ea typeface="宋体" pitchFamily="2" charset="-122"/>
                <a:cs typeface="+mn-cs"/>
              </a:endParaRPr>
            </a:p>
          </p:txBody>
        </p:sp>
        <p:sp>
          <p:nvSpPr>
            <p:cNvPr id="11" name="Oval 33"/>
            <p:cNvSpPr>
              <a:spLocks noChangeArrowheads="1"/>
            </p:cNvSpPr>
            <p:nvPr/>
          </p:nvSpPr>
          <p:spPr bwMode="auto">
            <a:xfrm>
              <a:off x="2142757" y="4659204"/>
              <a:ext cx="62116" cy="59764"/>
            </a:xfrm>
            <a:prstGeom prst="ellipse">
              <a:avLst/>
            </a:prstGeom>
            <a:solidFill>
              <a:schemeClr val="bg1"/>
            </a:solidFill>
            <a:ln>
              <a:noFill/>
            </a:ln>
          </p:spPr>
          <p:txBody>
            <a:bodyPr lIns="68580" tIns="34290" rIns="68580" bIns="34290"/>
            <a:lstStyle/>
            <a:p>
              <a:pPr defTabSz="685800" fontAlgn="auto">
                <a:spcBef>
                  <a:spcPts val="0"/>
                </a:spcBef>
                <a:spcAft>
                  <a:spcPts val="0"/>
                </a:spcAft>
                <a:defRPr/>
              </a:pPr>
              <a:endParaRPr lang="zh-CN" altLang="en-US" sz="1350">
                <a:solidFill>
                  <a:prstClr val="black"/>
                </a:solidFill>
                <a:latin typeface="Calibri"/>
                <a:ea typeface="宋体" pitchFamily="2" charset="-122"/>
                <a:cs typeface="+mn-cs"/>
              </a:endParaRPr>
            </a:p>
          </p:txBody>
        </p:sp>
        <p:sp>
          <p:nvSpPr>
            <p:cNvPr id="12" name="Freeform 34"/>
            <p:cNvSpPr/>
            <p:nvPr/>
          </p:nvSpPr>
          <p:spPr bwMode="auto">
            <a:xfrm>
              <a:off x="2121053" y="4689087"/>
              <a:ext cx="189343" cy="253001"/>
            </a:xfrm>
            <a:custGeom>
              <a:avLst/>
              <a:gdLst>
                <a:gd name="T0" fmla="*/ 94 w 95"/>
                <a:gd name="T1" fmla="*/ 4 h 127"/>
                <a:gd name="T2" fmla="*/ 93 w 95"/>
                <a:gd name="T3" fmla="*/ 2 h 127"/>
                <a:gd name="T4" fmla="*/ 86 w 95"/>
                <a:gd name="T5" fmla="*/ 1 h 127"/>
                <a:gd name="T6" fmla="*/ 48 w 95"/>
                <a:gd name="T7" fmla="*/ 20 h 127"/>
                <a:gd name="T8" fmla="*/ 48 w 95"/>
                <a:gd name="T9" fmla="*/ 20 h 127"/>
                <a:gd name="T10" fmla="*/ 39 w 95"/>
                <a:gd name="T11" fmla="*/ 20 h 127"/>
                <a:gd name="T12" fmla="*/ 28 w 95"/>
                <a:gd name="T13" fmla="*/ 20 h 127"/>
                <a:gd name="T14" fmla="*/ 25 w 95"/>
                <a:gd name="T15" fmla="*/ 20 h 127"/>
                <a:gd name="T16" fmla="*/ 22 w 95"/>
                <a:gd name="T17" fmla="*/ 20 h 127"/>
                <a:gd name="T18" fmla="*/ 6 w 95"/>
                <a:gd name="T19" fmla="*/ 20 h 127"/>
                <a:gd name="T20" fmla="*/ 3 w 95"/>
                <a:gd name="T21" fmla="*/ 22 h 127"/>
                <a:gd name="T22" fmla="*/ 1 w 95"/>
                <a:gd name="T23" fmla="*/ 26 h 127"/>
                <a:gd name="T24" fmla="*/ 0 w 95"/>
                <a:gd name="T25" fmla="*/ 68 h 127"/>
                <a:gd name="T26" fmla="*/ 4 w 95"/>
                <a:gd name="T27" fmla="*/ 74 h 127"/>
                <a:gd name="T28" fmla="*/ 6 w 95"/>
                <a:gd name="T29" fmla="*/ 74 h 127"/>
                <a:gd name="T30" fmla="*/ 10 w 95"/>
                <a:gd name="T31" fmla="*/ 69 h 127"/>
                <a:gd name="T32" fmla="*/ 11 w 95"/>
                <a:gd name="T33" fmla="*/ 38 h 127"/>
                <a:gd name="T34" fmla="*/ 12 w 95"/>
                <a:gd name="T35" fmla="*/ 38 h 127"/>
                <a:gd name="T36" fmla="*/ 12 w 95"/>
                <a:gd name="T37" fmla="*/ 64 h 127"/>
                <a:gd name="T38" fmla="*/ 12 w 95"/>
                <a:gd name="T39" fmla="*/ 66 h 127"/>
                <a:gd name="T40" fmla="*/ 12 w 95"/>
                <a:gd name="T41" fmla="*/ 121 h 127"/>
                <a:gd name="T42" fmla="*/ 18 w 95"/>
                <a:gd name="T43" fmla="*/ 127 h 127"/>
                <a:gd name="T44" fmla="*/ 22 w 95"/>
                <a:gd name="T45" fmla="*/ 127 h 127"/>
                <a:gd name="T46" fmla="*/ 28 w 95"/>
                <a:gd name="T47" fmla="*/ 121 h 127"/>
                <a:gd name="T48" fmla="*/ 28 w 95"/>
                <a:gd name="T49" fmla="*/ 78 h 127"/>
                <a:gd name="T50" fmla="*/ 33 w 95"/>
                <a:gd name="T51" fmla="*/ 78 h 127"/>
                <a:gd name="T52" fmla="*/ 33 w 95"/>
                <a:gd name="T53" fmla="*/ 121 h 127"/>
                <a:gd name="T54" fmla="*/ 39 w 95"/>
                <a:gd name="T55" fmla="*/ 127 h 127"/>
                <a:gd name="T56" fmla="*/ 43 w 95"/>
                <a:gd name="T57" fmla="*/ 127 h 127"/>
                <a:gd name="T58" fmla="*/ 49 w 95"/>
                <a:gd name="T59" fmla="*/ 121 h 127"/>
                <a:gd name="T60" fmla="*/ 49 w 95"/>
                <a:gd name="T61" fmla="*/ 66 h 127"/>
                <a:gd name="T62" fmla="*/ 49 w 95"/>
                <a:gd name="T63" fmla="*/ 64 h 127"/>
                <a:gd name="T64" fmla="*/ 49 w 95"/>
                <a:gd name="T65" fmla="*/ 36 h 127"/>
                <a:gd name="T66" fmla="*/ 54 w 95"/>
                <a:gd name="T67" fmla="*/ 29 h 127"/>
                <a:gd name="T68" fmla="*/ 91 w 95"/>
                <a:gd name="T69" fmla="*/ 10 h 127"/>
                <a:gd name="T70" fmla="*/ 94 w 95"/>
                <a:gd name="T71" fmla="*/ 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5" h="127">
                  <a:moveTo>
                    <a:pt x="94" y="4"/>
                  </a:moveTo>
                  <a:cubicBezTo>
                    <a:pt x="93" y="2"/>
                    <a:pt x="93" y="2"/>
                    <a:pt x="93" y="2"/>
                  </a:cubicBezTo>
                  <a:cubicBezTo>
                    <a:pt x="92" y="0"/>
                    <a:pt x="89" y="0"/>
                    <a:pt x="86" y="1"/>
                  </a:cubicBezTo>
                  <a:cubicBezTo>
                    <a:pt x="48" y="20"/>
                    <a:pt x="48" y="20"/>
                    <a:pt x="48" y="20"/>
                  </a:cubicBezTo>
                  <a:cubicBezTo>
                    <a:pt x="48" y="20"/>
                    <a:pt x="48" y="20"/>
                    <a:pt x="48" y="20"/>
                  </a:cubicBezTo>
                  <a:cubicBezTo>
                    <a:pt x="39" y="20"/>
                    <a:pt x="39" y="20"/>
                    <a:pt x="39" y="20"/>
                  </a:cubicBezTo>
                  <a:cubicBezTo>
                    <a:pt x="28" y="20"/>
                    <a:pt x="28" y="20"/>
                    <a:pt x="28" y="20"/>
                  </a:cubicBezTo>
                  <a:cubicBezTo>
                    <a:pt x="25" y="20"/>
                    <a:pt x="25" y="20"/>
                    <a:pt x="25" y="20"/>
                  </a:cubicBezTo>
                  <a:cubicBezTo>
                    <a:pt x="22" y="20"/>
                    <a:pt x="22" y="20"/>
                    <a:pt x="22" y="20"/>
                  </a:cubicBezTo>
                  <a:cubicBezTo>
                    <a:pt x="6" y="20"/>
                    <a:pt x="6" y="20"/>
                    <a:pt x="6" y="20"/>
                  </a:cubicBezTo>
                  <a:cubicBezTo>
                    <a:pt x="6" y="20"/>
                    <a:pt x="4" y="21"/>
                    <a:pt x="3" y="22"/>
                  </a:cubicBezTo>
                  <a:cubicBezTo>
                    <a:pt x="2" y="23"/>
                    <a:pt x="1" y="24"/>
                    <a:pt x="1" y="26"/>
                  </a:cubicBezTo>
                  <a:cubicBezTo>
                    <a:pt x="0" y="68"/>
                    <a:pt x="0" y="68"/>
                    <a:pt x="0" y="68"/>
                  </a:cubicBezTo>
                  <a:cubicBezTo>
                    <a:pt x="0" y="71"/>
                    <a:pt x="2" y="73"/>
                    <a:pt x="4" y="74"/>
                  </a:cubicBezTo>
                  <a:cubicBezTo>
                    <a:pt x="6" y="74"/>
                    <a:pt x="6" y="74"/>
                    <a:pt x="6" y="74"/>
                  </a:cubicBezTo>
                  <a:cubicBezTo>
                    <a:pt x="8" y="74"/>
                    <a:pt x="10" y="71"/>
                    <a:pt x="10" y="69"/>
                  </a:cubicBezTo>
                  <a:cubicBezTo>
                    <a:pt x="11" y="38"/>
                    <a:pt x="11" y="38"/>
                    <a:pt x="11" y="38"/>
                  </a:cubicBezTo>
                  <a:cubicBezTo>
                    <a:pt x="12" y="38"/>
                    <a:pt x="12" y="38"/>
                    <a:pt x="12" y="38"/>
                  </a:cubicBezTo>
                  <a:cubicBezTo>
                    <a:pt x="12" y="64"/>
                    <a:pt x="12" y="64"/>
                    <a:pt x="12" y="64"/>
                  </a:cubicBezTo>
                  <a:cubicBezTo>
                    <a:pt x="12" y="66"/>
                    <a:pt x="12" y="66"/>
                    <a:pt x="12" y="66"/>
                  </a:cubicBezTo>
                  <a:cubicBezTo>
                    <a:pt x="12" y="121"/>
                    <a:pt x="12" y="121"/>
                    <a:pt x="12" y="121"/>
                  </a:cubicBezTo>
                  <a:cubicBezTo>
                    <a:pt x="12" y="124"/>
                    <a:pt x="15" y="127"/>
                    <a:pt x="18" y="127"/>
                  </a:cubicBezTo>
                  <a:cubicBezTo>
                    <a:pt x="22" y="127"/>
                    <a:pt x="22" y="127"/>
                    <a:pt x="22" y="127"/>
                  </a:cubicBezTo>
                  <a:cubicBezTo>
                    <a:pt x="25" y="127"/>
                    <a:pt x="28" y="124"/>
                    <a:pt x="28" y="121"/>
                  </a:cubicBezTo>
                  <a:cubicBezTo>
                    <a:pt x="28" y="78"/>
                    <a:pt x="28" y="78"/>
                    <a:pt x="28" y="78"/>
                  </a:cubicBezTo>
                  <a:cubicBezTo>
                    <a:pt x="33" y="78"/>
                    <a:pt x="33" y="78"/>
                    <a:pt x="33" y="78"/>
                  </a:cubicBezTo>
                  <a:cubicBezTo>
                    <a:pt x="33" y="121"/>
                    <a:pt x="33" y="121"/>
                    <a:pt x="33" y="121"/>
                  </a:cubicBezTo>
                  <a:cubicBezTo>
                    <a:pt x="33" y="124"/>
                    <a:pt x="36" y="127"/>
                    <a:pt x="39" y="127"/>
                  </a:cubicBezTo>
                  <a:cubicBezTo>
                    <a:pt x="43" y="127"/>
                    <a:pt x="43" y="127"/>
                    <a:pt x="43" y="127"/>
                  </a:cubicBezTo>
                  <a:cubicBezTo>
                    <a:pt x="46" y="127"/>
                    <a:pt x="49" y="124"/>
                    <a:pt x="49" y="121"/>
                  </a:cubicBezTo>
                  <a:cubicBezTo>
                    <a:pt x="49" y="66"/>
                    <a:pt x="49" y="66"/>
                    <a:pt x="49" y="66"/>
                  </a:cubicBezTo>
                  <a:cubicBezTo>
                    <a:pt x="49" y="64"/>
                    <a:pt x="49" y="64"/>
                    <a:pt x="49" y="64"/>
                  </a:cubicBezTo>
                  <a:cubicBezTo>
                    <a:pt x="49" y="36"/>
                    <a:pt x="49" y="36"/>
                    <a:pt x="49" y="36"/>
                  </a:cubicBezTo>
                  <a:cubicBezTo>
                    <a:pt x="50" y="33"/>
                    <a:pt x="52" y="31"/>
                    <a:pt x="54" y="29"/>
                  </a:cubicBezTo>
                  <a:cubicBezTo>
                    <a:pt x="91" y="10"/>
                    <a:pt x="91" y="10"/>
                    <a:pt x="91" y="10"/>
                  </a:cubicBezTo>
                  <a:cubicBezTo>
                    <a:pt x="94" y="9"/>
                    <a:pt x="95" y="6"/>
                    <a:pt x="94" y="4"/>
                  </a:cubicBezTo>
                  <a:close/>
                </a:path>
              </a:pathLst>
            </a:custGeom>
            <a:solidFill>
              <a:schemeClr val="bg1"/>
            </a:solidFill>
            <a:ln>
              <a:noFill/>
            </a:ln>
          </p:spPr>
          <p:txBody>
            <a:bodyPr lIns="68580" tIns="34290" rIns="68580" bIns="34290"/>
            <a:lstStyle/>
            <a:p>
              <a:pPr defTabSz="685800" fontAlgn="auto">
                <a:spcBef>
                  <a:spcPts val="0"/>
                </a:spcBef>
                <a:spcAft>
                  <a:spcPts val="0"/>
                </a:spcAft>
                <a:defRPr/>
              </a:pPr>
              <a:endParaRPr lang="zh-CN" altLang="en-US" sz="1350">
                <a:solidFill>
                  <a:prstClr val="black"/>
                </a:solidFill>
                <a:latin typeface="Calibri"/>
                <a:ea typeface="宋体" pitchFamily="2" charset="-122"/>
                <a:cs typeface="+mn-cs"/>
              </a:endParaRP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699792" y="339502"/>
            <a:ext cx="4055919" cy="400110"/>
          </a:xfrm>
          <a:prstGeom prst="rect">
            <a:avLst/>
          </a:prstGeom>
          <a:noFill/>
          <a:ln w="9525">
            <a:noFill/>
            <a:miter lim="800000"/>
            <a:headEnd/>
            <a:tailEnd/>
          </a:ln>
          <a:effectLst/>
        </p:spPr>
        <p:txBody>
          <a:bodyPr wrap="none">
            <a:spAutoFit/>
          </a:bodyPr>
          <a:lstStyle/>
          <a:p>
            <a:r>
              <a:rPr lang="zh-CN" altLang="en-US" sz="2000" b="1" dirty="0">
                <a:solidFill>
                  <a:schemeClr val="hlink"/>
                </a:solidFill>
                <a:latin typeface="+mn-ea"/>
                <a:ea typeface="华文楷体"/>
              </a:rPr>
              <a:t>问</a:t>
            </a:r>
            <a:r>
              <a:rPr lang="zh-CN" altLang="en-US" sz="2000" b="1" dirty="0" smtClean="0">
                <a:solidFill>
                  <a:schemeClr val="hlink"/>
                </a:solidFill>
                <a:latin typeface="+mn-ea"/>
                <a:ea typeface="华文楷体"/>
              </a:rPr>
              <a:t>题一：</a:t>
            </a:r>
            <a:r>
              <a:rPr lang="zh-CN" altLang="en-US" sz="2000" b="1" dirty="0" smtClean="0">
                <a:latin typeface="+mn-ea"/>
                <a:ea typeface="华文楷体"/>
              </a:rPr>
              <a:t>税前扣除有哪些有效凭证</a:t>
            </a:r>
            <a:endParaRPr lang="zh-CN" altLang="en-US" sz="2000" b="1" dirty="0">
              <a:latin typeface="+mn-ea"/>
              <a:ea typeface="华文楷体"/>
            </a:endParaRPr>
          </a:p>
        </p:txBody>
      </p:sp>
      <p:sp>
        <p:nvSpPr>
          <p:cNvPr id="3" name="Rectangle 3"/>
          <p:cNvSpPr>
            <a:spLocks noChangeArrowheads="1"/>
          </p:cNvSpPr>
          <p:nvPr/>
        </p:nvSpPr>
        <p:spPr bwMode="auto">
          <a:xfrm>
            <a:off x="179512" y="771550"/>
            <a:ext cx="8964488" cy="4647426"/>
          </a:xfrm>
          <a:prstGeom prst="rect">
            <a:avLst/>
          </a:prstGeom>
          <a:noFill/>
          <a:ln w="9525">
            <a:noFill/>
            <a:miter lim="800000"/>
            <a:headEnd/>
            <a:tailEnd/>
          </a:ln>
          <a:effectLst/>
        </p:spPr>
        <p:txBody>
          <a:bodyPr wrap="square">
            <a:spAutoFit/>
          </a:bodyPr>
          <a:lstStyle/>
          <a:p>
            <a:pPr marL="457200" indent="-457200"/>
            <a:r>
              <a:rPr lang="zh-CN" altLang="en-US" sz="1600" dirty="0" smtClean="0"/>
              <a:t>       税法规定，企业实际发生的与取得收入有关的、合理的支出，即成本、费用、税金、损失和其</a:t>
            </a:r>
            <a:endParaRPr lang="en-US" altLang="zh-CN" sz="1600" dirty="0" smtClean="0"/>
          </a:p>
          <a:p>
            <a:pPr marL="457200" indent="-457200"/>
            <a:r>
              <a:rPr lang="zh-CN" altLang="en-US" sz="1600" dirty="0" smtClean="0"/>
              <a:t>他支出，准予在计算应纳税所得额时扣除。在影响应纳税所得额的诸多因素中，涉及项目最多、变</a:t>
            </a:r>
            <a:endParaRPr lang="en-US" altLang="zh-CN" sz="1600" dirty="0" smtClean="0"/>
          </a:p>
          <a:p>
            <a:pPr marL="457200" indent="-457200"/>
            <a:r>
              <a:rPr lang="zh-CN" altLang="en-US" sz="1600" dirty="0" smtClean="0"/>
              <a:t>数最大的是各项扣除金额，其实物载体就是扣除凭证。</a:t>
            </a:r>
            <a:r>
              <a:rPr lang="zh-CN" altLang="en-US" sz="1600" b="1" dirty="0" smtClean="0"/>
              <a:t>以下是常见的</a:t>
            </a:r>
            <a:r>
              <a:rPr lang="en-US" altLang="zh-CN" sz="1600" b="1" dirty="0" smtClean="0"/>
              <a:t>20</a:t>
            </a:r>
            <a:r>
              <a:rPr lang="zh-CN" altLang="en-US" sz="1600" b="1" dirty="0" smtClean="0"/>
              <a:t>种税前扣除凭证：</a:t>
            </a:r>
            <a:endParaRPr lang="en-US" altLang="zh-CN" sz="1600" b="1" dirty="0" smtClean="0"/>
          </a:p>
          <a:p>
            <a:pPr marL="457200" indent="-457200"/>
            <a:r>
              <a:rPr lang="en-US" altLang="zh-CN" sz="1600" dirty="0" smtClean="0"/>
              <a:t>       1</a:t>
            </a:r>
            <a:r>
              <a:rPr lang="zh-CN" altLang="en-US" sz="1600" dirty="0" smtClean="0"/>
              <a:t>、购买货物、劳务、服务、无形资产、不动产时，支付给境内企业单位或者个人的应税项目</a:t>
            </a:r>
            <a:endParaRPr lang="en-US" altLang="zh-CN" sz="1600" dirty="0" smtClean="0"/>
          </a:p>
          <a:p>
            <a:pPr marL="457200" indent="-457200"/>
            <a:r>
              <a:rPr lang="zh-CN" altLang="en-US" sz="1600" dirty="0" smtClean="0"/>
              <a:t>款项，该企业单位或个人开具的发票。</a:t>
            </a:r>
            <a:endParaRPr lang="en-US" altLang="zh-CN" sz="1600" dirty="0" smtClean="0"/>
          </a:p>
          <a:p>
            <a:pPr marL="457200" indent="-457200"/>
            <a:endParaRPr lang="en-US" altLang="zh-CN" sz="1600" dirty="0" smtClean="0"/>
          </a:p>
          <a:p>
            <a:pPr marL="457200" indent="-457200"/>
            <a:r>
              <a:rPr lang="en-US" altLang="zh-CN" sz="1600" dirty="0" smtClean="0"/>
              <a:t>       2</a:t>
            </a:r>
            <a:r>
              <a:rPr lang="zh-CN" altLang="en-US" sz="1600" dirty="0" smtClean="0"/>
              <a:t>、支付给行政机关、事业单位、军队等非企业性单位的租金等经营性应税收入，该单位开具</a:t>
            </a:r>
            <a:endParaRPr lang="en-US" altLang="zh-CN" sz="1600" dirty="0" smtClean="0"/>
          </a:p>
          <a:p>
            <a:pPr marL="457200" indent="-457200"/>
            <a:r>
              <a:rPr lang="zh-CN" altLang="en-US" sz="1600" dirty="0" smtClean="0"/>
              <a:t>（税务机关代开）的发票。</a:t>
            </a:r>
            <a:endParaRPr lang="en-US" altLang="zh-CN" sz="1600" dirty="0" smtClean="0"/>
          </a:p>
          <a:p>
            <a:pPr marL="457200" indent="-457200"/>
            <a:endParaRPr lang="en-US" altLang="zh-CN" sz="1600" dirty="0" smtClean="0"/>
          </a:p>
          <a:p>
            <a:pPr marL="457200" indent="-457200"/>
            <a:r>
              <a:rPr lang="en-US" altLang="zh-CN" sz="1600" dirty="0" smtClean="0"/>
              <a:t>       3</a:t>
            </a:r>
            <a:r>
              <a:rPr lang="zh-CN" altLang="en-US" sz="1600" dirty="0" smtClean="0"/>
              <a:t>、从境内的农（牧）民等农业生产者手中购进免税农产品，农业生产者开具的农产品销售发</a:t>
            </a:r>
            <a:endParaRPr lang="en-US" altLang="zh-CN" sz="1600" dirty="0" smtClean="0"/>
          </a:p>
          <a:p>
            <a:pPr marL="457200" indent="-457200"/>
            <a:r>
              <a:rPr lang="zh-CN" altLang="en-US" sz="1600" dirty="0" smtClean="0"/>
              <a:t>票或者收购企业自行开具的农产品收购发票。</a:t>
            </a:r>
            <a:endParaRPr lang="en-US" altLang="zh-CN" sz="1600" dirty="0" smtClean="0"/>
          </a:p>
          <a:p>
            <a:pPr marL="457200" indent="-457200"/>
            <a:endParaRPr lang="en-US" altLang="zh-CN" sz="1600" dirty="0" smtClean="0"/>
          </a:p>
          <a:p>
            <a:r>
              <a:rPr lang="en-US" altLang="zh-CN" sz="1600" dirty="0" smtClean="0"/>
              <a:t>       4</a:t>
            </a:r>
            <a:r>
              <a:rPr lang="zh-CN" altLang="en-US" sz="1600" dirty="0" smtClean="0"/>
              <a:t>、非金融企业实际发生的对外借款利息，应分别不同情况处理：</a:t>
            </a:r>
          </a:p>
          <a:p>
            <a:r>
              <a:rPr lang="zh-CN" altLang="en-US" sz="1400" dirty="0" smtClean="0"/>
              <a:t>     （</a:t>
            </a:r>
            <a:r>
              <a:rPr lang="en-US" altLang="zh-CN" sz="1400" dirty="0" smtClean="0"/>
              <a:t>1</a:t>
            </a:r>
            <a:r>
              <a:rPr lang="zh-CN" altLang="en-US" sz="1400" dirty="0" smtClean="0"/>
              <a:t>）向金融企业借款发生的利息支出，该银行开具的银行利息结算单据（营改增后原则上应取得发票）。</a:t>
            </a:r>
          </a:p>
          <a:p>
            <a:r>
              <a:rPr lang="zh-CN" altLang="en-US" sz="1400" dirty="0" smtClean="0"/>
              <a:t>     （</a:t>
            </a:r>
            <a:r>
              <a:rPr lang="en-US" altLang="zh-CN" sz="1400" dirty="0" smtClean="0"/>
              <a:t>2</a:t>
            </a:r>
            <a:r>
              <a:rPr lang="zh-CN" altLang="en-US" sz="1400" dirty="0" smtClean="0"/>
              <a:t>）向非金融企业或个人借款而发生的利息支出，需取得付款单据和发票，辅以借款合同（协议）；在按照合同要求首次支付利息并进行税前扣除时，应提供“（本省任何一家）金融企业的同期同类贷款利率情况说明。”</a:t>
            </a:r>
          </a:p>
          <a:p>
            <a:r>
              <a:rPr lang="zh-CN" altLang="en-US" sz="1400" dirty="0" smtClean="0"/>
              <a:t>     （</a:t>
            </a:r>
            <a:r>
              <a:rPr lang="en-US" altLang="zh-CN" sz="1400" dirty="0" smtClean="0"/>
              <a:t>3</a:t>
            </a:r>
            <a:r>
              <a:rPr lang="zh-CN" altLang="en-US" sz="1400" dirty="0" smtClean="0"/>
              <a:t>）为金融企业或非金融企业借款而支付的融资服务、融资顾问费、投融资顾问费、手续费、咨询费等，应取得符合规定的发票</a:t>
            </a:r>
            <a:r>
              <a:rPr lang="zh-CN" altLang="en-US" sz="1600" dirty="0" smtClean="0"/>
              <a:t>。</a:t>
            </a:r>
          </a:p>
          <a:p>
            <a:pPr marL="457200" indent="-457200"/>
            <a:endParaRPr lang="en-US" altLang="zh-CN" sz="1600" dirty="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699792" y="339502"/>
            <a:ext cx="4055919" cy="400110"/>
          </a:xfrm>
          <a:prstGeom prst="rect">
            <a:avLst/>
          </a:prstGeom>
          <a:noFill/>
          <a:ln w="9525">
            <a:noFill/>
            <a:miter lim="800000"/>
            <a:headEnd/>
            <a:tailEnd/>
          </a:ln>
          <a:effectLst/>
        </p:spPr>
        <p:txBody>
          <a:bodyPr wrap="none">
            <a:spAutoFit/>
          </a:bodyPr>
          <a:lstStyle/>
          <a:p>
            <a:r>
              <a:rPr lang="zh-CN" altLang="en-US" sz="2000" b="1" dirty="0">
                <a:solidFill>
                  <a:schemeClr val="hlink"/>
                </a:solidFill>
                <a:ea typeface="华文楷体"/>
              </a:rPr>
              <a:t>问</a:t>
            </a:r>
            <a:r>
              <a:rPr lang="zh-CN" altLang="en-US" sz="2000" b="1" dirty="0" smtClean="0">
                <a:solidFill>
                  <a:schemeClr val="hlink"/>
                </a:solidFill>
                <a:ea typeface="华文楷体"/>
              </a:rPr>
              <a:t>题一：</a:t>
            </a:r>
            <a:r>
              <a:rPr lang="zh-CN" altLang="en-US" sz="2000" b="1" dirty="0" smtClean="0">
                <a:ea typeface="华文楷体"/>
              </a:rPr>
              <a:t>税前扣除有哪些有效凭证</a:t>
            </a:r>
            <a:endParaRPr lang="zh-CN" altLang="en-US" sz="2000" b="1" dirty="0">
              <a:ea typeface="华文楷体"/>
            </a:endParaRPr>
          </a:p>
        </p:txBody>
      </p:sp>
      <p:sp>
        <p:nvSpPr>
          <p:cNvPr id="3" name="Rectangle 3"/>
          <p:cNvSpPr>
            <a:spLocks noChangeArrowheads="1"/>
          </p:cNvSpPr>
          <p:nvPr/>
        </p:nvSpPr>
        <p:spPr bwMode="auto">
          <a:xfrm>
            <a:off x="179512" y="843558"/>
            <a:ext cx="8964488" cy="4031873"/>
          </a:xfrm>
          <a:prstGeom prst="rect">
            <a:avLst/>
          </a:prstGeom>
          <a:noFill/>
          <a:ln w="9525">
            <a:noFill/>
            <a:miter lim="800000"/>
            <a:headEnd/>
            <a:tailEnd/>
          </a:ln>
          <a:effectLst/>
        </p:spPr>
        <p:txBody>
          <a:bodyPr wrap="square">
            <a:spAutoFit/>
          </a:bodyPr>
          <a:lstStyle/>
          <a:p>
            <a:pPr marL="457200" indent="-457200"/>
            <a:r>
              <a:rPr lang="en-US" altLang="zh-CN" sz="1600" dirty="0" smtClean="0"/>
              <a:t>      5</a:t>
            </a:r>
            <a:r>
              <a:rPr lang="zh-CN" altLang="en-US" sz="1600" dirty="0" smtClean="0"/>
              <a:t>、缴纳政府性基金、行政事业性收费，征收部门开具的财政票据。</a:t>
            </a:r>
            <a:endParaRPr lang="en-US" altLang="zh-CN" sz="1600" dirty="0" smtClean="0"/>
          </a:p>
          <a:p>
            <a:pPr marL="457200" indent="-457200"/>
            <a:endParaRPr lang="en-US" altLang="zh-CN" sz="1600" dirty="0" smtClean="0"/>
          </a:p>
          <a:p>
            <a:pPr marL="457200" indent="-457200"/>
            <a:r>
              <a:rPr lang="en-US" altLang="zh-CN" sz="1600" dirty="0" smtClean="0"/>
              <a:t>      6</a:t>
            </a:r>
            <a:r>
              <a:rPr lang="zh-CN" altLang="en-US" sz="1600" dirty="0" smtClean="0"/>
              <a:t>、缴纳可在税前扣除的各类税金（费），税务机关开具的税收缴款书或表格式完税证明。</a:t>
            </a:r>
            <a:endParaRPr lang="en-US" altLang="zh-CN" sz="1600" dirty="0" smtClean="0"/>
          </a:p>
          <a:p>
            <a:pPr marL="457200" indent="-457200"/>
            <a:r>
              <a:rPr lang="zh-CN" altLang="en-US" sz="1600" dirty="0" smtClean="0"/>
              <a:t> </a:t>
            </a:r>
          </a:p>
          <a:p>
            <a:pPr marL="457200" indent="-457200"/>
            <a:r>
              <a:rPr lang="en-US" altLang="zh-CN" sz="1600" dirty="0" smtClean="0"/>
              <a:t>      7</a:t>
            </a:r>
            <a:r>
              <a:rPr lang="zh-CN" altLang="en-US" sz="1600" dirty="0" smtClean="0"/>
              <a:t>、拨缴职工工会经费，上级和基层工会组织开具的工会经费收入专用收据。</a:t>
            </a:r>
            <a:endParaRPr lang="en-US" altLang="zh-CN" sz="1600" dirty="0" smtClean="0"/>
          </a:p>
          <a:p>
            <a:pPr marL="457200" indent="-457200"/>
            <a:endParaRPr lang="en-US" altLang="zh-CN" sz="1600" dirty="0" smtClean="0"/>
          </a:p>
          <a:p>
            <a:pPr marL="457200" indent="-457200"/>
            <a:r>
              <a:rPr lang="en-US" altLang="zh-CN" sz="1600" dirty="0" smtClean="0"/>
              <a:t>      8</a:t>
            </a:r>
            <a:r>
              <a:rPr lang="zh-CN" altLang="en-US" sz="1600" dirty="0" smtClean="0"/>
              <a:t>、支付的土地出让金，国土部门开具的财政票据。</a:t>
            </a:r>
            <a:endParaRPr lang="en-US" altLang="zh-CN" sz="1600" dirty="0" smtClean="0"/>
          </a:p>
          <a:p>
            <a:pPr marL="457200" indent="-457200"/>
            <a:endParaRPr lang="en-US" altLang="zh-CN" sz="1600" dirty="0" smtClean="0"/>
          </a:p>
          <a:p>
            <a:pPr marL="457200" indent="-457200"/>
            <a:r>
              <a:rPr lang="en-US" altLang="zh-CN" sz="1600" dirty="0" smtClean="0"/>
              <a:t>      9</a:t>
            </a:r>
            <a:r>
              <a:rPr lang="zh-CN" altLang="en-US" sz="1600" dirty="0" smtClean="0"/>
              <a:t>、缴纳的社会保险费，社会机构开具的财政票据（社会保险费专用收据或票据）。</a:t>
            </a:r>
            <a:endParaRPr lang="en-US" altLang="zh-CN" sz="1600" dirty="0" smtClean="0"/>
          </a:p>
          <a:p>
            <a:pPr marL="457200" indent="-457200"/>
            <a:endParaRPr lang="en-US" altLang="zh-CN" sz="1600" dirty="0" smtClean="0"/>
          </a:p>
          <a:p>
            <a:pPr marL="457200" indent="-457200"/>
            <a:r>
              <a:rPr lang="en-US" altLang="zh-CN" sz="1600" dirty="0" smtClean="0"/>
              <a:t>      10</a:t>
            </a:r>
            <a:r>
              <a:rPr lang="zh-CN" altLang="en-US" sz="1600" dirty="0" smtClean="0"/>
              <a:t>、缴存的住房公积金，公积金管理机构盖章的住房公积金汇（补）缴书和银行转账单据。</a:t>
            </a:r>
            <a:endParaRPr lang="en-US" altLang="zh-CN" sz="1600" dirty="0" smtClean="0"/>
          </a:p>
          <a:p>
            <a:pPr marL="457200" indent="-457200"/>
            <a:endParaRPr lang="en-US" altLang="zh-CN" sz="1600" dirty="0" smtClean="0"/>
          </a:p>
          <a:p>
            <a:r>
              <a:rPr lang="en-US" altLang="zh-CN" sz="1600" dirty="0" smtClean="0"/>
              <a:t>      11</a:t>
            </a:r>
            <a:r>
              <a:rPr lang="zh-CN" altLang="en-US" sz="1600" dirty="0" smtClean="0"/>
              <a:t>、通过公益性社会团体或者县级以上人民政府及其部门的用于法定公益事业的捐赠，财政部门监制的捐赠票据，如公益性单位接受捐赠统一收据等。</a:t>
            </a:r>
          </a:p>
          <a:p>
            <a:r>
              <a:rPr lang="zh-CN" altLang="en-US" sz="1600" dirty="0" smtClean="0"/>
              <a:t>      企业实施股权捐赠的，应以其股权历史成本为依据确定捐赠额，并取得接受股权捐赠的公益性团体按股权历史成本开具的捐赠票据。</a:t>
            </a:r>
            <a:endParaRPr lang="en-US" altLang="zh-CN" sz="1600" dirty="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2699792" y="339502"/>
            <a:ext cx="4055919" cy="400110"/>
          </a:xfrm>
          <a:prstGeom prst="rect">
            <a:avLst/>
          </a:prstGeom>
          <a:noFill/>
          <a:ln w="9525">
            <a:noFill/>
            <a:miter lim="800000"/>
            <a:headEnd/>
            <a:tailEnd/>
          </a:ln>
          <a:effectLst/>
        </p:spPr>
        <p:txBody>
          <a:bodyPr wrap="none">
            <a:spAutoFit/>
          </a:bodyPr>
          <a:lstStyle/>
          <a:p>
            <a:r>
              <a:rPr lang="zh-CN" altLang="en-US" sz="2000" b="1" dirty="0">
                <a:solidFill>
                  <a:schemeClr val="hlink"/>
                </a:solidFill>
                <a:ea typeface="华文楷体"/>
              </a:rPr>
              <a:t>问</a:t>
            </a:r>
            <a:r>
              <a:rPr lang="zh-CN" altLang="en-US" sz="2000" b="1" dirty="0" smtClean="0">
                <a:solidFill>
                  <a:schemeClr val="hlink"/>
                </a:solidFill>
                <a:ea typeface="华文楷体"/>
              </a:rPr>
              <a:t>题一：</a:t>
            </a:r>
            <a:r>
              <a:rPr lang="zh-CN" altLang="en-US" sz="2000" b="1" dirty="0" smtClean="0">
                <a:ea typeface="华文楷体"/>
              </a:rPr>
              <a:t>税前扣除有哪些有效凭证</a:t>
            </a:r>
            <a:endParaRPr lang="zh-CN" altLang="en-US" sz="2000" b="1" dirty="0">
              <a:ea typeface="华文楷体"/>
            </a:endParaRPr>
          </a:p>
        </p:txBody>
      </p:sp>
      <p:sp>
        <p:nvSpPr>
          <p:cNvPr id="4" name="Rectangle 3"/>
          <p:cNvSpPr>
            <a:spLocks noChangeArrowheads="1"/>
          </p:cNvSpPr>
          <p:nvPr/>
        </p:nvSpPr>
        <p:spPr bwMode="auto">
          <a:xfrm>
            <a:off x="179512" y="771550"/>
            <a:ext cx="8964488" cy="4031873"/>
          </a:xfrm>
          <a:prstGeom prst="rect">
            <a:avLst/>
          </a:prstGeom>
          <a:noFill/>
          <a:ln w="9525">
            <a:noFill/>
            <a:miter lim="800000"/>
            <a:headEnd/>
            <a:tailEnd/>
          </a:ln>
          <a:effectLst/>
        </p:spPr>
        <p:txBody>
          <a:bodyPr wrap="square">
            <a:spAutoFit/>
          </a:bodyPr>
          <a:lstStyle/>
          <a:p>
            <a:pPr marL="457200" indent="-457200"/>
            <a:r>
              <a:rPr lang="en-US" altLang="zh-CN" sz="1600" dirty="0" smtClean="0"/>
              <a:t>12</a:t>
            </a:r>
            <a:r>
              <a:rPr lang="zh-CN" altLang="en-US" sz="1600" dirty="0" smtClean="0"/>
              <a:t>、由税务部门或其他部门代收的且允许扣除的费、金，代收部门开具的代收凭证、缴款书（如工</a:t>
            </a:r>
            <a:endParaRPr lang="en-US" altLang="zh-CN" sz="1600" dirty="0" smtClean="0"/>
          </a:p>
          <a:p>
            <a:pPr marL="457200" indent="-457200"/>
            <a:r>
              <a:rPr lang="zh-CN" altLang="en-US" sz="1600" dirty="0" smtClean="0"/>
              <a:t>会经费代收凭据）等。</a:t>
            </a:r>
            <a:endParaRPr lang="en-US" altLang="zh-CN" sz="1600" dirty="0" smtClean="0"/>
          </a:p>
          <a:p>
            <a:pPr marL="457200" indent="-457200"/>
            <a:endParaRPr lang="en-US" altLang="zh-CN" sz="1600" dirty="0" smtClean="0"/>
          </a:p>
          <a:p>
            <a:pPr marL="457200" indent="-457200"/>
            <a:r>
              <a:rPr lang="en-US" altLang="zh-CN" sz="1600" dirty="0" smtClean="0"/>
              <a:t>13</a:t>
            </a:r>
            <a:r>
              <a:rPr lang="zh-CN" altLang="en-US" sz="1600" dirty="0" smtClean="0"/>
              <a:t>、根据法院判决、调解以及仲裁等发生的支出，法院判决书、裁定书、调解书，以及仲裁裁决书、</a:t>
            </a:r>
            <a:endParaRPr lang="en-US" altLang="zh-CN" sz="1600" dirty="0" smtClean="0"/>
          </a:p>
          <a:p>
            <a:pPr marL="457200" indent="-457200"/>
            <a:r>
              <a:rPr lang="zh-CN" altLang="en-US" sz="1600" dirty="0" smtClean="0"/>
              <a:t>公证债权文书和付款单据。</a:t>
            </a:r>
            <a:endParaRPr lang="en-US" altLang="zh-CN" sz="1600" dirty="0" smtClean="0"/>
          </a:p>
          <a:p>
            <a:pPr marL="457200" indent="-457200"/>
            <a:endParaRPr lang="en-US" altLang="zh-CN" sz="1600" dirty="0" smtClean="0"/>
          </a:p>
          <a:p>
            <a:pPr marL="457200" indent="-457200"/>
            <a:r>
              <a:rPr lang="en-US" altLang="zh-CN" sz="1600" dirty="0" smtClean="0"/>
              <a:t>14</a:t>
            </a:r>
            <a:r>
              <a:rPr lang="zh-CN" altLang="en-US" sz="1600" dirty="0" smtClean="0"/>
              <a:t>、企业发生的资产损失税前扣除，按照</a:t>
            </a:r>
            <a:r>
              <a:rPr lang="en-US" altLang="zh-CN" sz="1600" dirty="0" smtClean="0"/>
              <a:t>《</a:t>
            </a:r>
            <a:r>
              <a:rPr lang="zh-CN" altLang="en-US" sz="1600" dirty="0" smtClean="0"/>
              <a:t>国家税务总局关于发布</a:t>
            </a:r>
            <a:r>
              <a:rPr lang="en-US" altLang="zh-CN" sz="1600" dirty="0" smtClean="0"/>
              <a:t>〈</a:t>
            </a:r>
            <a:r>
              <a:rPr lang="zh-CN" altLang="en-US" sz="1600" dirty="0" smtClean="0"/>
              <a:t>企业资产损失所得税税前扣除</a:t>
            </a:r>
            <a:endParaRPr lang="en-US" altLang="zh-CN" sz="1600" dirty="0" smtClean="0"/>
          </a:p>
          <a:p>
            <a:pPr marL="457200" indent="-457200"/>
            <a:r>
              <a:rPr lang="zh-CN" altLang="en-US" sz="1600" dirty="0" smtClean="0"/>
              <a:t>管理办法</a:t>
            </a:r>
            <a:r>
              <a:rPr lang="en-US" altLang="zh-CN" sz="1600" dirty="0" smtClean="0"/>
              <a:t>〉</a:t>
            </a:r>
            <a:r>
              <a:rPr lang="zh-CN" altLang="en-US" sz="1600" dirty="0" smtClean="0"/>
              <a:t>的公告</a:t>
            </a:r>
            <a:r>
              <a:rPr lang="en-US" altLang="zh-CN" sz="1600" dirty="0" smtClean="0"/>
              <a:t>》</a:t>
            </a:r>
            <a:r>
              <a:rPr lang="zh-CN" altLang="en-US" sz="1600" dirty="0" smtClean="0"/>
              <a:t>（国家税务总局</a:t>
            </a:r>
            <a:r>
              <a:rPr lang="en-US" altLang="zh-CN" sz="1600" dirty="0" smtClean="0"/>
              <a:t>2011</a:t>
            </a:r>
            <a:r>
              <a:rPr lang="zh-CN" altLang="en-US" sz="1600" dirty="0" smtClean="0"/>
              <a:t>年第</a:t>
            </a:r>
            <a:r>
              <a:rPr lang="en-US" altLang="zh-CN" sz="1600" dirty="0" smtClean="0"/>
              <a:t>25</a:t>
            </a:r>
            <a:r>
              <a:rPr lang="zh-CN" altLang="en-US" sz="1600" dirty="0" smtClean="0"/>
              <a:t>号公告发布）的规定执行。</a:t>
            </a:r>
            <a:endParaRPr lang="en-US" altLang="zh-CN" sz="1600" dirty="0" smtClean="0"/>
          </a:p>
          <a:p>
            <a:pPr marL="457200" indent="-457200"/>
            <a:endParaRPr lang="en-US" altLang="zh-CN" sz="1600" dirty="0" smtClean="0"/>
          </a:p>
          <a:p>
            <a:pPr marL="457200" indent="-457200"/>
            <a:r>
              <a:rPr lang="en-US" altLang="zh-CN" sz="1600" dirty="0" smtClean="0"/>
              <a:t>15</a:t>
            </a:r>
            <a:r>
              <a:rPr lang="zh-CN" altLang="en-US" sz="1600" dirty="0" smtClean="0"/>
              <a:t>、发生非价外费用的违约金、赔偿费、解除劳动合同（辞退）补偿金、拆迁补偿费等非应税项目</a:t>
            </a:r>
            <a:endParaRPr lang="en-US" altLang="zh-CN" sz="1600" dirty="0" smtClean="0"/>
          </a:p>
          <a:p>
            <a:pPr marL="457200" indent="-457200"/>
            <a:r>
              <a:rPr lang="zh-CN" altLang="en-US" sz="1600" dirty="0" smtClean="0"/>
              <a:t>支出，取得盖有收款单位印章的收据或收款个人签具的收据，收条或签收花名册等单据，并附合同</a:t>
            </a:r>
            <a:endParaRPr lang="en-US" altLang="zh-CN" sz="1600" dirty="0" smtClean="0"/>
          </a:p>
          <a:p>
            <a:pPr marL="457200" indent="-457200"/>
            <a:r>
              <a:rPr lang="zh-CN" altLang="en-US" sz="1600" dirty="0" smtClean="0"/>
              <a:t>（如拆迁、回迁补偿合同）等凭据以及收款单位或个人的证照或身份证明复印件为辅证。</a:t>
            </a:r>
            <a:endParaRPr lang="en-US" altLang="zh-CN" sz="1600" dirty="0" smtClean="0"/>
          </a:p>
          <a:p>
            <a:pPr marL="457200" indent="-457200"/>
            <a:endParaRPr lang="en-US" altLang="zh-CN" sz="1600" dirty="0" smtClean="0"/>
          </a:p>
          <a:p>
            <a:pPr marL="457200" indent="-457200"/>
            <a:r>
              <a:rPr lang="en-US" altLang="zh-CN" sz="1600" dirty="0" smtClean="0"/>
              <a:t>16</a:t>
            </a:r>
            <a:r>
              <a:rPr lang="zh-CN" altLang="en-US" sz="1600" dirty="0" smtClean="0"/>
              <a:t>、支付给中国境外单位或个人的款项，应当提供合同、收款方签收单据、付款证明和境外单位的</a:t>
            </a:r>
            <a:endParaRPr lang="en-US" altLang="zh-CN" sz="1600" dirty="0" smtClean="0"/>
          </a:p>
          <a:p>
            <a:pPr marL="457200" indent="-457200"/>
            <a:r>
              <a:rPr lang="zh-CN" altLang="en-US" sz="1600" dirty="0" smtClean="0"/>
              <a:t>对账单或者发票等。税务机关在审查时有疑义的，可以要求其提供境外公证机构或者注册会计师的</a:t>
            </a:r>
            <a:endParaRPr lang="en-US" altLang="zh-CN" sz="1600" dirty="0" smtClean="0"/>
          </a:p>
          <a:p>
            <a:pPr marL="457200" indent="-457200"/>
            <a:r>
              <a:rPr lang="zh-CN" altLang="en-US" sz="1600" dirty="0" smtClean="0"/>
              <a:t>确认证明并经税务机关审核认可。</a:t>
            </a:r>
            <a:r>
              <a:rPr lang="en-US" altLang="zh-CN" sz="1600" dirty="0" smtClean="0"/>
              <a: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699792" y="339502"/>
            <a:ext cx="4055919" cy="400110"/>
          </a:xfrm>
          <a:prstGeom prst="rect">
            <a:avLst/>
          </a:prstGeom>
          <a:noFill/>
          <a:ln w="9525">
            <a:noFill/>
            <a:miter lim="800000"/>
            <a:headEnd/>
            <a:tailEnd/>
          </a:ln>
          <a:effectLst/>
        </p:spPr>
        <p:txBody>
          <a:bodyPr wrap="none">
            <a:spAutoFit/>
          </a:bodyPr>
          <a:lstStyle/>
          <a:p>
            <a:r>
              <a:rPr lang="zh-CN" altLang="en-US" sz="2000" b="1" dirty="0">
                <a:solidFill>
                  <a:schemeClr val="hlink"/>
                </a:solidFill>
                <a:ea typeface="华文楷体"/>
              </a:rPr>
              <a:t>问</a:t>
            </a:r>
            <a:r>
              <a:rPr lang="zh-CN" altLang="en-US" sz="2000" b="1" dirty="0" smtClean="0">
                <a:solidFill>
                  <a:schemeClr val="hlink"/>
                </a:solidFill>
                <a:ea typeface="华文楷体"/>
              </a:rPr>
              <a:t>题一：</a:t>
            </a:r>
            <a:r>
              <a:rPr lang="zh-CN" altLang="en-US" sz="2000" b="1" dirty="0" smtClean="0">
                <a:ea typeface="华文楷体"/>
              </a:rPr>
              <a:t>税前扣除有哪些有效凭证</a:t>
            </a:r>
            <a:endParaRPr lang="zh-CN" altLang="en-US" sz="2000" b="1" dirty="0">
              <a:ea typeface="华文楷体"/>
            </a:endParaRPr>
          </a:p>
        </p:txBody>
      </p:sp>
      <p:sp>
        <p:nvSpPr>
          <p:cNvPr id="3" name="Rectangle 3"/>
          <p:cNvSpPr>
            <a:spLocks noChangeArrowheads="1"/>
          </p:cNvSpPr>
          <p:nvPr/>
        </p:nvSpPr>
        <p:spPr bwMode="auto">
          <a:xfrm>
            <a:off x="179512" y="771550"/>
            <a:ext cx="8964488" cy="4093428"/>
          </a:xfrm>
          <a:prstGeom prst="rect">
            <a:avLst/>
          </a:prstGeom>
          <a:noFill/>
          <a:ln w="9525">
            <a:noFill/>
            <a:miter lim="800000"/>
            <a:headEnd/>
            <a:tailEnd/>
          </a:ln>
          <a:effectLst/>
        </p:spPr>
        <p:txBody>
          <a:bodyPr wrap="square">
            <a:spAutoFit/>
          </a:bodyPr>
          <a:lstStyle/>
          <a:p>
            <a:r>
              <a:rPr lang="en-US" altLang="zh-CN" sz="1600" dirty="0" smtClean="0"/>
              <a:t>17</a:t>
            </a:r>
            <a:r>
              <a:rPr lang="zh-CN" altLang="en-US" sz="1600" dirty="0" smtClean="0"/>
              <a:t>、税收法律、法规对企业所得税税前扣除有特殊规定或要求的，按该规定或要求扣除。</a:t>
            </a:r>
          </a:p>
          <a:p>
            <a:r>
              <a:rPr lang="zh-CN" altLang="en-US" sz="1400" dirty="0" smtClean="0"/>
              <a:t>      （</a:t>
            </a:r>
            <a:r>
              <a:rPr lang="en-US" altLang="zh-CN" sz="1400" dirty="0" smtClean="0"/>
              <a:t>1</a:t>
            </a:r>
            <a:r>
              <a:rPr lang="zh-CN" altLang="en-US" sz="1400" dirty="0" smtClean="0"/>
              <a:t>）如研发费用加计扣除，企业应在年末根据研发支出辅助账等汇总分析填报研发支出辅助账汇总表，填报研发项目可加计扣除研发费用情况归集表，在年度纳税申报时随申报表一并报送。还应当在不迟于年度汇算清缴纳税申报时，向税务机关报送</a:t>
            </a:r>
            <a:r>
              <a:rPr lang="en-US" altLang="zh-CN" sz="1400" dirty="0" smtClean="0"/>
              <a:t>《</a:t>
            </a:r>
            <a:r>
              <a:rPr lang="zh-CN" altLang="en-US" sz="1400" dirty="0" smtClean="0"/>
              <a:t>企业所得税优惠事项备案表</a:t>
            </a:r>
            <a:r>
              <a:rPr lang="en-US" altLang="zh-CN" sz="1400" dirty="0" smtClean="0"/>
              <a:t>》</a:t>
            </a:r>
            <a:r>
              <a:rPr lang="zh-CN" altLang="en-US" sz="1400" dirty="0" smtClean="0"/>
              <a:t>和研发项目文件完成备案。</a:t>
            </a:r>
          </a:p>
          <a:p>
            <a:r>
              <a:rPr lang="zh-CN" altLang="en-US" sz="1400" dirty="0" smtClean="0"/>
              <a:t>      （</a:t>
            </a:r>
            <a:r>
              <a:rPr lang="en-US" altLang="zh-CN" sz="1400" dirty="0" smtClean="0"/>
              <a:t>2</a:t>
            </a:r>
            <a:r>
              <a:rPr lang="zh-CN" altLang="en-US" sz="1400" dirty="0" smtClean="0"/>
              <a:t>）委托外部机构或个人开展研发活动发生的费用，可按规定税前扣除；加计扣除时按照研发活动发生费用的</a:t>
            </a:r>
            <a:r>
              <a:rPr lang="en-US" altLang="zh-CN" sz="1400" dirty="0" smtClean="0"/>
              <a:t>80%</a:t>
            </a:r>
            <a:r>
              <a:rPr lang="zh-CN" altLang="en-US" sz="1400" dirty="0" smtClean="0"/>
              <a:t>作为加计扣除基数。委托个人研发的，应凭个人出具的发票等合法有效凭证加计扣除。委托境外机构，个人研发所发生的费用不得加计扣除。</a:t>
            </a:r>
          </a:p>
          <a:p>
            <a:pPr marL="457200" indent="-457200"/>
            <a:endParaRPr lang="en-US" altLang="zh-CN" sz="1600" dirty="0" smtClean="0"/>
          </a:p>
          <a:p>
            <a:pPr marL="457200" indent="-457200"/>
            <a:r>
              <a:rPr lang="en-US" altLang="zh-CN" sz="1600" dirty="0" smtClean="0"/>
              <a:t>18</a:t>
            </a:r>
            <a:r>
              <a:rPr lang="zh-CN" altLang="en-US" sz="1600" dirty="0" smtClean="0"/>
              <a:t>、企业自制的符合财务、会计处理规定，能直观反映成本费用分配计算依据和发生过程的材料</a:t>
            </a:r>
            <a:endParaRPr lang="en-US" altLang="zh-CN" sz="1600" dirty="0" smtClean="0"/>
          </a:p>
          <a:p>
            <a:pPr marL="457200" indent="-457200"/>
            <a:r>
              <a:rPr lang="zh-CN" altLang="en-US" sz="1600" dirty="0" smtClean="0"/>
              <a:t>成本核算表（入库单、领料单、耗用汇总表等）、资产折旧或摊销表、制造费用的归集与分配表、</a:t>
            </a:r>
            <a:endParaRPr lang="en-US" altLang="zh-CN" sz="1600" dirty="0" smtClean="0"/>
          </a:p>
          <a:p>
            <a:pPr marL="457200" indent="-457200"/>
            <a:r>
              <a:rPr lang="zh-CN" altLang="en-US" sz="1600" dirty="0" smtClean="0"/>
              <a:t>产品成本计算单、支付职工薪酬的工资表、差旅费补助、交通费补贴、通讯费补贴单据等内</a:t>
            </a:r>
            <a:endParaRPr lang="en-US" altLang="zh-CN" sz="1600" dirty="0" smtClean="0"/>
          </a:p>
          <a:p>
            <a:pPr marL="457200" indent="-457200"/>
            <a:r>
              <a:rPr lang="zh-CN" altLang="en-US" sz="1600" dirty="0" smtClean="0"/>
              <a:t>部凭证。</a:t>
            </a:r>
            <a:endParaRPr lang="en-US" altLang="zh-CN" sz="1600" dirty="0" smtClean="0"/>
          </a:p>
          <a:p>
            <a:pPr marL="457200" indent="-457200"/>
            <a:endParaRPr lang="en-US" altLang="zh-CN" sz="1600" dirty="0" smtClean="0"/>
          </a:p>
          <a:p>
            <a:pPr marL="457200" indent="-457200"/>
            <a:r>
              <a:rPr lang="en-US" altLang="zh-CN" sz="1600" dirty="0" smtClean="0"/>
              <a:t>19</a:t>
            </a:r>
            <a:r>
              <a:rPr lang="zh-CN" altLang="en-US" sz="1600" dirty="0" smtClean="0"/>
              <a:t>、境内居民企业按所接受的企业或个人投资入股的技术成果评估值入账，并在企业所得税前摊</a:t>
            </a:r>
            <a:endParaRPr lang="en-US" altLang="zh-CN" sz="1600" dirty="0" smtClean="0"/>
          </a:p>
          <a:p>
            <a:pPr marL="457200" indent="-457200"/>
            <a:r>
              <a:rPr lang="zh-CN" altLang="en-US" sz="1600" dirty="0" smtClean="0"/>
              <a:t>销扣除的，该技术成果相关证书或证明材料、技术成果投资入股协议、技术成果评估报告等资料。</a:t>
            </a:r>
            <a:endParaRPr lang="en-US" altLang="zh-CN" sz="1600" dirty="0" smtClean="0"/>
          </a:p>
          <a:p>
            <a:pPr marL="457200" indent="-457200"/>
            <a:endParaRPr lang="en-US" altLang="zh-CN" sz="1600" dirty="0" smtClean="0"/>
          </a:p>
          <a:p>
            <a:pPr marL="457200" indent="-457200"/>
            <a:r>
              <a:rPr lang="en-US" altLang="zh-CN" sz="1600" dirty="0" smtClean="0"/>
              <a:t>20</a:t>
            </a:r>
            <a:r>
              <a:rPr lang="zh-CN" altLang="en-US" sz="1600" dirty="0" smtClean="0"/>
              <a:t>、国务院财政、税务主管部门规定的其他合法有效凭证。</a:t>
            </a:r>
            <a:endParaRPr lang="en-US" altLang="zh-CN" sz="1600" dirty="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7" name="Text Box 5"/>
          <p:cNvSpPr txBox="1">
            <a:spLocks noChangeArrowheads="1"/>
          </p:cNvSpPr>
          <p:nvPr/>
        </p:nvSpPr>
        <p:spPr bwMode="auto">
          <a:xfrm>
            <a:off x="1331913" y="268288"/>
            <a:ext cx="7268336" cy="400110"/>
          </a:xfrm>
          <a:prstGeom prst="rect">
            <a:avLst/>
          </a:prstGeom>
          <a:noFill/>
          <a:ln w="9525">
            <a:noFill/>
            <a:miter lim="800000"/>
            <a:headEnd/>
            <a:tailEnd/>
          </a:ln>
          <a:effectLst/>
        </p:spPr>
        <p:txBody>
          <a:bodyPr wrap="none">
            <a:spAutoFit/>
          </a:bodyPr>
          <a:lstStyle/>
          <a:p>
            <a:r>
              <a:rPr lang="zh-CN" altLang="en-US" sz="2000" b="1" dirty="0">
                <a:solidFill>
                  <a:schemeClr val="hlink"/>
                </a:solidFill>
                <a:latin typeface="华文楷体"/>
                <a:ea typeface="黑体" pitchFamily="2" charset="-122"/>
              </a:rPr>
              <a:t>问</a:t>
            </a:r>
            <a:r>
              <a:rPr lang="zh-CN" altLang="en-US" sz="2000" b="1" dirty="0" smtClean="0">
                <a:solidFill>
                  <a:schemeClr val="hlink"/>
                </a:solidFill>
                <a:latin typeface="华文楷体"/>
                <a:ea typeface="黑体" pitchFamily="2" charset="-122"/>
              </a:rPr>
              <a:t>题二</a:t>
            </a:r>
            <a:r>
              <a:rPr lang="zh-CN" altLang="en-US" sz="2000" b="1" dirty="0" smtClean="0">
                <a:latin typeface="华文楷体"/>
                <a:ea typeface="黑体" pitchFamily="2" charset="-122"/>
              </a:rPr>
              <a:t>：</a:t>
            </a:r>
            <a:r>
              <a:rPr lang="zh-CN" altLang="en-US" sz="2000" b="1" dirty="0">
                <a:latin typeface="华文楷体"/>
                <a:ea typeface="黑体" pitchFamily="2" charset="-122"/>
              </a:rPr>
              <a:t>非金融企业间借款利息能否在企业所得税税前扣除？</a:t>
            </a:r>
            <a:r>
              <a:rPr lang="zh-CN" altLang="en-US" sz="2000" dirty="0">
                <a:latin typeface="华文楷体"/>
                <a:ea typeface="黑体" pitchFamily="2" charset="-122"/>
              </a:rPr>
              <a:t> </a:t>
            </a:r>
          </a:p>
        </p:txBody>
      </p:sp>
      <p:sp>
        <p:nvSpPr>
          <p:cNvPr id="115718" name="Text Box 6"/>
          <p:cNvSpPr txBox="1">
            <a:spLocks noChangeArrowheads="1"/>
          </p:cNvSpPr>
          <p:nvPr/>
        </p:nvSpPr>
        <p:spPr bwMode="auto">
          <a:xfrm>
            <a:off x="250825" y="817563"/>
            <a:ext cx="1104900" cy="366712"/>
          </a:xfrm>
          <a:prstGeom prst="rect">
            <a:avLst/>
          </a:prstGeom>
          <a:noFill/>
          <a:ln w="9525">
            <a:noFill/>
            <a:miter lim="800000"/>
            <a:headEnd/>
            <a:tailEnd/>
          </a:ln>
          <a:effectLst/>
        </p:spPr>
        <p:txBody>
          <a:bodyPr wrap="none">
            <a:spAutoFit/>
          </a:bodyPr>
          <a:lstStyle/>
          <a:p>
            <a:r>
              <a:rPr lang="zh-CN" altLang="en-US" b="1">
                <a:latin typeface="微软雅黑"/>
                <a:ea typeface="黑体" pitchFamily="2" charset="-122"/>
              </a:rPr>
              <a:t>政策依据</a:t>
            </a:r>
          </a:p>
        </p:txBody>
      </p:sp>
      <p:sp>
        <p:nvSpPr>
          <p:cNvPr id="115719" name="Text Box 7"/>
          <p:cNvSpPr txBox="1">
            <a:spLocks noChangeArrowheads="1"/>
          </p:cNvSpPr>
          <p:nvPr/>
        </p:nvSpPr>
        <p:spPr bwMode="auto">
          <a:xfrm>
            <a:off x="250825" y="1492250"/>
            <a:ext cx="8718550" cy="2781300"/>
          </a:xfrm>
          <a:prstGeom prst="rect">
            <a:avLst/>
          </a:prstGeom>
          <a:noFill/>
          <a:ln w="9525">
            <a:noFill/>
            <a:miter lim="800000"/>
            <a:headEnd/>
            <a:tailEnd/>
          </a:ln>
          <a:effectLst/>
        </p:spPr>
        <p:txBody>
          <a:bodyPr wrap="none">
            <a:spAutoFit/>
          </a:bodyPr>
          <a:lstStyle/>
          <a:p>
            <a:pPr>
              <a:buFont typeface="Wingdings" pitchFamily="2" charset="2"/>
              <a:buChar char="Ø"/>
            </a:pPr>
            <a:r>
              <a:rPr lang="zh-CN" altLang="en-US" sz="1600">
                <a:solidFill>
                  <a:srgbClr val="FF0000"/>
                </a:solidFill>
              </a:rPr>
              <a:t>根据</a:t>
            </a:r>
            <a:r>
              <a:rPr lang="en-US" altLang="zh-CN" sz="1600">
                <a:solidFill>
                  <a:srgbClr val="FF0000"/>
                </a:solidFill>
              </a:rPr>
              <a:t>《</a:t>
            </a:r>
            <a:r>
              <a:rPr lang="zh-CN" altLang="en-US" sz="1600">
                <a:solidFill>
                  <a:srgbClr val="FF0000"/>
                </a:solidFill>
              </a:rPr>
              <a:t>中华人民共和国企业所得税法实施条例</a:t>
            </a:r>
            <a:r>
              <a:rPr lang="en-US" altLang="zh-CN" sz="1600">
                <a:solidFill>
                  <a:srgbClr val="FF0000"/>
                </a:solidFill>
              </a:rPr>
              <a:t>》</a:t>
            </a:r>
            <a:r>
              <a:rPr lang="zh-CN" altLang="en-US" sz="1600">
                <a:solidFill>
                  <a:srgbClr val="FF0000"/>
                </a:solidFill>
              </a:rPr>
              <a:t>第三十八条规定，</a:t>
            </a:r>
            <a:r>
              <a:rPr lang="zh-CN" altLang="en-US" sz="1600"/>
              <a:t>非金融企业向非金融企业</a:t>
            </a:r>
          </a:p>
          <a:p>
            <a:pPr>
              <a:buFont typeface="Wingdings" pitchFamily="2" charset="2"/>
              <a:buNone/>
            </a:pPr>
            <a:r>
              <a:rPr lang="zh-CN" altLang="en-US" sz="1600"/>
              <a:t>借款的利息支出，不超过按照金融企业同期同类贷款利率计算的数额的部分，准予税前扣除。</a:t>
            </a:r>
          </a:p>
          <a:p>
            <a:pPr>
              <a:buFont typeface="Wingdings" pitchFamily="2" charset="2"/>
              <a:buNone/>
            </a:pPr>
            <a:endParaRPr lang="zh-CN" altLang="en-US" sz="1600"/>
          </a:p>
          <a:p>
            <a:pPr>
              <a:buFont typeface="Wingdings" pitchFamily="2" charset="2"/>
              <a:buChar char="Ø"/>
            </a:pPr>
            <a:r>
              <a:rPr lang="en-US" altLang="zh-CN" sz="1600">
                <a:solidFill>
                  <a:srgbClr val="FF0000"/>
                </a:solidFill>
              </a:rPr>
              <a:t>《</a:t>
            </a:r>
            <a:r>
              <a:rPr lang="zh-CN" altLang="en-US" sz="1600">
                <a:solidFill>
                  <a:srgbClr val="FF0000"/>
                </a:solidFill>
              </a:rPr>
              <a:t>国家税务总局关于企业所得税若干问题的公告</a:t>
            </a:r>
            <a:r>
              <a:rPr lang="en-US" altLang="zh-CN" sz="1600">
                <a:solidFill>
                  <a:srgbClr val="FF0000"/>
                </a:solidFill>
              </a:rPr>
              <a:t>》</a:t>
            </a:r>
            <a:r>
              <a:rPr lang="zh-CN" altLang="en-US" sz="1600">
                <a:solidFill>
                  <a:srgbClr val="FF0000"/>
                </a:solidFill>
              </a:rPr>
              <a:t>（国家税务总局公告</a:t>
            </a:r>
            <a:r>
              <a:rPr lang="en-US" altLang="zh-CN" sz="1600">
                <a:solidFill>
                  <a:srgbClr val="FF0000"/>
                </a:solidFill>
              </a:rPr>
              <a:t>2011</a:t>
            </a:r>
            <a:r>
              <a:rPr lang="zh-CN" altLang="en-US" sz="1600">
                <a:solidFill>
                  <a:srgbClr val="FF0000"/>
                </a:solidFill>
              </a:rPr>
              <a:t>年第</a:t>
            </a:r>
            <a:r>
              <a:rPr lang="en-US" altLang="zh-CN" sz="1600">
                <a:solidFill>
                  <a:srgbClr val="FF0000"/>
                </a:solidFill>
              </a:rPr>
              <a:t>34</a:t>
            </a:r>
            <a:r>
              <a:rPr lang="zh-CN" altLang="en-US" sz="1600">
                <a:solidFill>
                  <a:srgbClr val="FF0000"/>
                </a:solidFill>
              </a:rPr>
              <a:t>号）进一</a:t>
            </a:r>
          </a:p>
          <a:p>
            <a:pPr>
              <a:buFont typeface="Wingdings" pitchFamily="2" charset="2"/>
              <a:buNone/>
            </a:pPr>
            <a:r>
              <a:rPr lang="zh-CN" altLang="en-US" sz="1600">
                <a:solidFill>
                  <a:srgbClr val="FF0000"/>
                </a:solidFill>
              </a:rPr>
              <a:t>步明确，</a:t>
            </a:r>
            <a:r>
              <a:rPr lang="zh-CN" altLang="en-US" sz="1600"/>
              <a:t>鉴于目前我国对金融企业利率要求的具体情况，企业在按照合同要求首次支付利息并</a:t>
            </a:r>
          </a:p>
          <a:p>
            <a:pPr>
              <a:buFont typeface="Wingdings" pitchFamily="2" charset="2"/>
              <a:buNone/>
            </a:pPr>
            <a:r>
              <a:rPr lang="zh-CN" altLang="en-US" sz="1600"/>
              <a:t>进行税前扣除时，应提供“金融企业的同期同类贷款利率情况说明”，以证明其利息支出的合理</a:t>
            </a:r>
          </a:p>
          <a:p>
            <a:pPr>
              <a:buFont typeface="Wingdings" pitchFamily="2" charset="2"/>
              <a:buNone/>
            </a:pPr>
            <a:r>
              <a:rPr lang="zh-CN" altLang="en-US" sz="1600"/>
              <a:t>性。“金融企业的同期同类贷款利率情况说明”中，应包括在签订该借款合同当时，本省任何一</a:t>
            </a:r>
          </a:p>
          <a:p>
            <a:pPr>
              <a:buFont typeface="Wingdings" pitchFamily="2" charset="2"/>
              <a:buNone/>
            </a:pPr>
            <a:r>
              <a:rPr lang="zh-CN" altLang="en-US" sz="1600"/>
              <a:t>家金融企业提供同期同类贷款利率情况。该金融企业应为经政府有关部门批准成立的可以从事</a:t>
            </a:r>
          </a:p>
          <a:p>
            <a:pPr>
              <a:buFont typeface="Wingdings" pitchFamily="2" charset="2"/>
              <a:buNone/>
            </a:pPr>
            <a:r>
              <a:rPr lang="zh-CN" altLang="en-US" sz="1600"/>
              <a:t>贷款业务的企业，包括银行、财务公司、信托公司等金融机构。“同期同类贷款利率”是指在贷款</a:t>
            </a:r>
          </a:p>
          <a:p>
            <a:pPr>
              <a:buFont typeface="Wingdings" pitchFamily="2" charset="2"/>
              <a:buNone/>
            </a:pPr>
            <a:r>
              <a:rPr lang="zh-CN" altLang="en-US" sz="1600"/>
              <a:t>期限、贷款金额、贷款担保以及企业信誉等条件基本相同下，金融企业提供贷款的利率。既可以</a:t>
            </a:r>
          </a:p>
          <a:p>
            <a:pPr>
              <a:buFont typeface="Wingdings" pitchFamily="2" charset="2"/>
              <a:buNone/>
            </a:pPr>
            <a:r>
              <a:rPr lang="zh-CN" altLang="en-US" sz="1600"/>
              <a:t>是金融企业公布的同期同类平均利率，也可以是金融企业对某些企业提供的实际贷款利率。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ChangeArrowheads="1"/>
          </p:cNvSpPr>
          <p:nvPr/>
        </p:nvSpPr>
        <p:spPr bwMode="auto">
          <a:xfrm>
            <a:off x="250825" y="1636713"/>
            <a:ext cx="8642350" cy="2781300"/>
          </a:xfrm>
          <a:prstGeom prst="rect">
            <a:avLst/>
          </a:prstGeom>
          <a:noFill/>
          <a:ln w="9525">
            <a:noFill/>
            <a:miter lim="800000"/>
            <a:headEnd/>
            <a:tailEnd/>
          </a:ln>
          <a:effectLst/>
        </p:spPr>
        <p:txBody>
          <a:bodyPr>
            <a:spAutoFit/>
          </a:bodyPr>
          <a:lstStyle/>
          <a:p>
            <a:pPr>
              <a:buFont typeface="Wingdings" pitchFamily="2" charset="2"/>
              <a:buChar char="Ø"/>
            </a:pPr>
            <a:r>
              <a:rPr lang="zh-CN" altLang="en-US" sz="1600"/>
              <a:t>  对于非金融关联企业之间借款利息支出，还有关注</a:t>
            </a:r>
            <a:r>
              <a:rPr lang="en-US" altLang="zh-CN" sz="1600">
                <a:solidFill>
                  <a:srgbClr val="FF0000"/>
                </a:solidFill>
              </a:rPr>
              <a:t>《</a:t>
            </a:r>
            <a:r>
              <a:rPr lang="zh-CN" altLang="en-US" sz="1600">
                <a:solidFill>
                  <a:srgbClr val="FF0000"/>
                </a:solidFill>
              </a:rPr>
              <a:t>企业所得税法</a:t>
            </a:r>
            <a:r>
              <a:rPr lang="en-US" altLang="zh-CN" sz="1600">
                <a:solidFill>
                  <a:srgbClr val="FF0000"/>
                </a:solidFill>
              </a:rPr>
              <a:t>》</a:t>
            </a:r>
            <a:r>
              <a:rPr lang="zh-CN" altLang="en-US" sz="1600">
                <a:solidFill>
                  <a:srgbClr val="FF0000"/>
                </a:solidFill>
              </a:rPr>
              <a:t>第四十六条规定</a:t>
            </a:r>
            <a:r>
              <a:rPr lang="zh-CN" altLang="en-US" sz="1600"/>
              <a:t>“企业从其关联方接受的债权性投资与权益性投资的比例超过规定标准而发生的利息支出，不得在计算应纳税所得额时扣除”。不得扣除的利息</a:t>
            </a:r>
            <a:r>
              <a:rPr lang="en-US" altLang="zh-CN" sz="1600"/>
              <a:t>=</a:t>
            </a:r>
            <a:r>
              <a:rPr lang="zh-CN" altLang="en-US" sz="1600"/>
              <a:t>年度实际支付的全部关联方利息</a:t>
            </a:r>
            <a:r>
              <a:rPr lang="en-US" altLang="zh-CN" sz="1600"/>
              <a:t>×(1-</a:t>
            </a:r>
            <a:r>
              <a:rPr lang="zh-CN" altLang="en-US" sz="1600"/>
              <a:t>标准比例</a:t>
            </a:r>
            <a:r>
              <a:rPr lang="en-US" altLang="zh-CN" sz="1600"/>
              <a:t>/</a:t>
            </a:r>
            <a:r>
              <a:rPr lang="zh-CN" altLang="en-US" sz="1600"/>
              <a:t>关联债资比例</a:t>
            </a:r>
            <a:r>
              <a:rPr lang="en-US" altLang="zh-CN" sz="1600"/>
              <a:t>)</a:t>
            </a:r>
            <a:r>
              <a:rPr lang="zh-CN" altLang="en-US" sz="1600"/>
              <a:t>。</a:t>
            </a:r>
            <a:br>
              <a:rPr lang="zh-CN" altLang="en-US" sz="1600"/>
            </a:br>
            <a:endParaRPr lang="zh-CN" altLang="en-US" sz="1600"/>
          </a:p>
          <a:p>
            <a:pPr>
              <a:buFont typeface="Wingdings" pitchFamily="2" charset="2"/>
              <a:buChar char="Ø"/>
            </a:pPr>
            <a:r>
              <a:rPr lang="zh-CN" altLang="en-US" sz="1600"/>
              <a:t>  标准比例在</a:t>
            </a:r>
            <a:r>
              <a:rPr lang="zh-CN" altLang="en-US" sz="1600">
                <a:solidFill>
                  <a:srgbClr val="FF0000"/>
                </a:solidFill>
              </a:rPr>
              <a:t>财政部、国家税务总局</a:t>
            </a:r>
            <a:r>
              <a:rPr lang="en-US" altLang="zh-CN" sz="1600">
                <a:solidFill>
                  <a:srgbClr val="FF0000"/>
                </a:solidFill>
              </a:rPr>
              <a:t>《</a:t>
            </a:r>
            <a:r>
              <a:rPr lang="zh-CN" altLang="en-US" sz="1600">
                <a:solidFill>
                  <a:srgbClr val="FF0000"/>
                </a:solidFill>
              </a:rPr>
              <a:t>关于企业关联方利息支出税前扣除标准有关税收政策问题的通知</a:t>
            </a:r>
            <a:r>
              <a:rPr lang="en-US" altLang="zh-CN" sz="1600">
                <a:solidFill>
                  <a:srgbClr val="FF0000"/>
                </a:solidFill>
              </a:rPr>
              <a:t>》(</a:t>
            </a:r>
            <a:r>
              <a:rPr lang="zh-CN" altLang="en-US" sz="1600">
                <a:solidFill>
                  <a:srgbClr val="FF0000"/>
                </a:solidFill>
              </a:rPr>
              <a:t>财税</a:t>
            </a:r>
            <a:r>
              <a:rPr lang="en-US" altLang="zh-CN" sz="1600">
                <a:solidFill>
                  <a:srgbClr val="FF0000"/>
                </a:solidFill>
              </a:rPr>
              <a:t>〔2008〕121</a:t>
            </a:r>
            <a:r>
              <a:rPr lang="zh-CN" altLang="en-US" sz="1600">
                <a:solidFill>
                  <a:srgbClr val="FF0000"/>
                </a:solidFill>
              </a:rPr>
              <a:t>号</a:t>
            </a:r>
            <a:r>
              <a:rPr lang="en-US" altLang="zh-CN" sz="1600">
                <a:solidFill>
                  <a:srgbClr val="FF0000"/>
                </a:solidFill>
              </a:rPr>
              <a:t>)</a:t>
            </a:r>
            <a:r>
              <a:rPr lang="zh-CN" altLang="en-US" sz="1600">
                <a:solidFill>
                  <a:srgbClr val="FF0000"/>
                </a:solidFill>
              </a:rPr>
              <a:t>中已经明确：</a:t>
            </a:r>
            <a:r>
              <a:rPr lang="zh-CN" altLang="en-US" sz="1600"/>
              <a:t>企业实际支付给关联方的利息支出，其接受关联方债权性投资与其权益性投资比例：金融企业为</a:t>
            </a:r>
            <a:r>
              <a:rPr lang="en-US" altLang="zh-CN" sz="1600"/>
              <a:t>5</a:t>
            </a:r>
            <a:r>
              <a:rPr lang="zh-CN" altLang="en-US" sz="1600"/>
              <a:t>：</a:t>
            </a:r>
            <a:r>
              <a:rPr lang="en-US" altLang="zh-CN" sz="1600"/>
              <a:t>1;</a:t>
            </a:r>
            <a:r>
              <a:rPr lang="zh-CN" altLang="en-US" sz="1600"/>
              <a:t>其他企业为</a:t>
            </a:r>
            <a:r>
              <a:rPr lang="en-US" altLang="zh-CN" sz="1600"/>
              <a:t>2</a:t>
            </a:r>
            <a:r>
              <a:rPr lang="zh-CN" altLang="en-US" sz="1600"/>
              <a:t>：</a:t>
            </a:r>
            <a:r>
              <a:rPr lang="en-US" altLang="zh-CN" sz="1600"/>
              <a:t>1</a:t>
            </a:r>
            <a:r>
              <a:rPr lang="zh-CN" altLang="en-US" sz="1600"/>
              <a:t>。企业实际支付给关联方的利息支出，不超过规定比例和有关税法规定计算的部分，准予扣除，超过的部分不得在发生当期和以后年度扣除。</a:t>
            </a:r>
            <a:br>
              <a:rPr lang="zh-CN" altLang="en-US" sz="1600"/>
            </a:br>
            <a:endParaRPr lang="zh-CN" altLang="en-US" sz="1600"/>
          </a:p>
        </p:txBody>
      </p:sp>
      <p:sp>
        <p:nvSpPr>
          <p:cNvPr id="116739" name="Text Box 3"/>
          <p:cNvSpPr txBox="1">
            <a:spLocks noChangeArrowheads="1"/>
          </p:cNvSpPr>
          <p:nvPr/>
        </p:nvSpPr>
        <p:spPr bwMode="auto">
          <a:xfrm>
            <a:off x="1331913" y="268288"/>
            <a:ext cx="7268336" cy="400110"/>
          </a:xfrm>
          <a:prstGeom prst="rect">
            <a:avLst/>
          </a:prstGeom>
          <a:noFill/>
          <a:ln w="9525">
            <a:noFill/>
            <a:miter lim="800000"/>
            <a:headEnd/>
            <a:tailEnd/>
          </a:ln>
          <a:effectLst/>
        </p:spPr>
        <p:txBody>
          <a:bodyPr wrap="none">
            <a:spAutoFit/>
          </a:bodyPr>
          <a:lstStyle/>
          <a:p>
            <a:r>
              <a:rPr lang="zh-CN" altLang="en-US" sz="2000" b="1" dirty="0">
                <a:solidFill>
                  <a:schemeClr val="hlink"/>
                </a:solidFill>
                <a:latin typeface="华文楷体"/>
                <a:ea typeface="黑体" pitchFamily="2" charset="-122"/>
              </a:rPr>
              <a:t>问</a:t>
            </a:r>
            <a:r>
              <a:rPr lang="zh-CN" altLang="en-US" sz="2000" b="1" dirty="0" smtClean="0">
                <a:solidFill>
                  <a:schemeClr val="hlink"/>
                </a:solidFill>
                <a:latin typeface="华文楷体"/>
                <a:ea typeface="黑体" pitchFamily="2" charset="-122"/>
              </a:rPr>
              <a:t>题二</a:t>
            </a:r>
            <a:r>
              <a:rPr lang="zh-CN" altLang="en-US" sz="2000" b="1" dirty="0" smtClean="0">
                <a:latin typeface="华文楷体"/>
                <a:ea typeface="黑体" pitchFamily="2" charset="-122"/>
              </a:rPr>
              <a:t>：</a:t>
            </a:r>
            <a:r>
              <a:rPr lang="zh-CN" altLang="en-US" sz="2000" b="1" dirty="0">
                <a:latin typeface="华文楷体"/>
                <a:ea typeface="黑体" pitchFamily="2" charset="-122"/>
              </a:rPr>
              <a:t>非金融企业间借款利息能否在企业所得税税前扣除？</a:t>
            </a:r>
            <a:r>
              <a:rPr lang="zh-CN" altLang="en-US" dirty="0">
                <a:latin typeface="华文楷体"/>
                <a:ea typeface="黑体" pitchFamily="2" charset="-122"/>
              </a:rPr>
              <a:t> </a:t>
            </a:r>
          </a:p>
        </p:txBody>
      </p:sp>
      <p:sp>
        <p:nvSpPr>
          <p:cNvPr id="116740" name="Text Box 4"/>
          <p:cNvSpPr txBox="1">
            <a:spLocks noChangeArrowheads="1"/>
          </p:cNvSpPr>
          <p:nvPr/>
        </p:nvSpPr>
        <p:spPr bwMode="auto">
          <a:xfrm>
            <a:off x="250825" y="817563"/>
            <a:ext cx="1104900" cy="366712"/>
          </a:xfrm>
          <a:prstGeom prst="rect">
            <a:avLst/>
          </a:prstGeom>
          <a:noFill/>
          <a:ln w="9525">
            <a:noFill/>
            <a:miter lim="800000"/>
            <a:headEnd/>
            <a:tailEnd/>
          </a:ln>
          <a:effectLst/>
        </p:spPr>
        <p:txBody>
          <a:bodyPr wrap="none">
            <a:spAutoFit/>
          </a:bodyPr>
          <a:lstStyle/>
          <a:p>
            <a:r>
              <a:rPr lang="zh-CN" altLang="en-US" b="1">
                <a:latin typeface="微软雅黑"/>
                <a:ea typeface="黑体" pitchFamily="2" charset="-122"/>
              </a:rPr>
              <a:t>政策依据</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ext Box 2"/>
          <p:cNvSpPr txBox="1">
            <a:spLocks noChangeArrowheads="1"/>
          </p:cNvSpPr>
          <p:nvPr/>
        </p:nvSpPr>
        <p:spPr bwMode="auto">
          <a:xfrm>
            <a:off x="2268538" y="242888"/>
            <a:ext cx="4830168" cy="400110"/>
          </a:xfrm>
          <a:prstGeom prst="rect">
            <a:avLst/>
          </a:prstGeom>
          <a:noFill/>
          <a:ln w="9525">
            <a:noFill/>
            <a:miter lim="800000"/>
            <a:headEnd/>
            <a:tailEnd/>
          </a:ln>
          <a:effectLst/>
        </p:spPr>
        <p:txBody>
          <a:bodyPr wrap="none">
            <a:spAutoFit/>
          </a:bodyPr>
          <a:lstStyle/>
          <a:p>
            <a:r>
              <a:rPr lang="zh-CN" altLang="en-US" sz="2000" b="1" dirty="0" smtClean="0">
                <a:solidFill>
                  <a:schemeClr val="hlink"/>
                </a:solidFill>
                <a:latin typeface="华文楷体"/>
                <a:ea typeface="黑体" pitchFamily="2" charset="-122"/>
              </a:rPr>
              <a:t>问题三</a:t>
            </a:r>
            <a:r>
              <a:rPr lang="zh-CN" altLang="en-US" sz="2000" b="1" dirty="0" smtClean="0">
                <a:latin typeface="华文楷体"/>
                <a:ea typeface="黑体" pitchFamily="2" charset="-122"/>
              </a:rPr>
              <a:t>：企业跨年度工资支付的税务处理</a:t>
            </a:r>
            <a:endParaRPr lang="zh-CN" altLang="en-US" sz="2000" dirty="0">
              <a:latin typeface="华文楷体"/>
              <a:ea typeface="黑体" pitchFamily="2" charset="-122"/>
            </a:endParaRPr>
          </a:p>
        </p:txBody>
      </p:sp>
      <p:sp>
        <p:nvSpPr>
          <p:cNvPr id="117763" name="Text Box 3"/>
          <p:cNvSpPr txBox="1">
            <a:spLocks noChangeArrowheads="1"/>
          </p:cNvSpPr>
          <p:nvPr/>
        </p:nvSpPr>
        <p:spPr bwMode="auto">
          <a:xfrm>
            <a:off x="250825" y="777875"/>
            <a:ext cx="1114408" cy="369332"/>
          </a:xfrm>
          <a:prstGeom prst="rect">
            <a:avLst/>
          </a:prstGeom>
          <a:noFill/>
          <a:ln w="9525">
            <a:noFill/>
            <a:miter lim="800000"/>
            <a:headEnd/>
            <a:tailEnd/>
          </a:ln>
          <a:effectLst/>
        </p:spPr>
        <p:txBody>
          <a:bodyPr wrap="none">
            <a:spAutoFit/>
          </a:bodyPr>
          <a:lstStyle/>
          <a:p>
            <a:r>
              <a:rPr lang="zh-CN" altLang="en-US" b="1" dirty="0">
                <a:latin typeface="微软雅黑"/>
                <a:ea typeface="黑体" pitchFamily="2" charset="-122"/>
              </a:rPr>
              <a:t>政策依</a:t>
            </a:r>
            <a:r>
              <a:rPr lang="zh-CN" altLang="en-US" b="1" dirty="0" smtClean="0">
                <a:latin typeface="微软雅黑"/>
                <a:ea typeface="黑体" pitchFamily="2" charset="-122"/>
              </a:rPr>
              <a:t>据</a:t>
            </a:r>
            <a:endParaRPr lang="zh-CN" altLang="en-US" b="1" dirty="0" smtClean="0">
              <a:latin typeface="华文楷体"/>
            </a:endParaRPr>
          </a:p>
        </p:txBody>
      </p:sp>
      <p:sp>
        <p:nvSpPr>
          <p:cNvPr id="117765" name="Rectangle 5"/>
          <p:cNvSpPr>
            <a:spLocks noChangeArrowheads="1"/>
          </p:cNvSpPr>
          <p:nvPr/>
        </p:nvSpPr>
        <p:spPr bwMode="auto">
          <a:xfrm>
            <a:off x="250825" y="1381125"/>
            <a:ext cx="8642350" cy="3300413"/>
          </a:xfrm>
          <a:prstGeom prst="rect">
            <a:avLst/>
          </a:prstGeom>
          <a:noFill/>
          <a:ln w="9525">
            <a:noFill/>
            <a:miter lim="800000"/>
            <a:headEnd/>
            <a:tailEnd/>
          </a:ln>
          <a:effectLst/>
        </p:spPr>
        <p:txBody>
          <a:bodyPr>
            <a:spAutoFit/>
          </a:bodyPr>
          <a:lstStyle/>
          <a:p>
            <a:pPr>
              <a:buFont typeface="Wingdings" pitchFamily="2" charset="2"/>
              <a:buChar char="Ø"/>
            </a:pPr>
            <a:r>
              <a:rPr lang="zh-CN" altLang="en-US" sz="1600">
                <a:solidFill>
                  <a:srgbClr val="FF0000"/>
                </a:solidFill>
              </a:rPr>
              <a:t>  根据</a:t>
            </a:r>
            <a:r>
              <a:rPr lang="en-US" altLang="zh-CN" sz="1600">
                <a:solidFill>
                  <a:srgbClr val="FF0000"/>
                </a:solidFill>
              </a:rPr>
              <a:t>《</a:t>
            </a:r>
            <a:r>
              <a:rPr lang="zh-CN" altLang="en-US" sz="1600">
                <a:solidFill>
                  <a:srgbClr val="FF0000"/>
                </a:solidFill>
              </a:rPr>
              <a:t>企业所得税法实施条例</a:t>
            </a:r>
            <a:r>
              <a:rPr lang="en-US" altLang="zh-CN" sz="1600">
                <a:solidFill>
                  <a:srgbClr val="FF0000"/>
                </a:solidFill>
              </a:rPr>
              <a:t>》</a:t>
            </a:r>
            <a:r>
              <a:rPr lang="zh-CN" altLang="en-US" sz="1600">
                <a:solidFill>
                  <a:srgbClr val="FF0000"/>
                </a:solidFill>
              </a:rPr>
              <a:t>第三十七条的规定，</a:t>
            </a:r>
            <a:r>
              <a:rPr lang="zh-CN" altLang="en-US" sz="1600"/>
              <a:t>企业每一纳税年度支付给在本企业任职或者受雇的员工的所有现金形式或者非现金形式的劳动报酬允许在税前扣除。该条确定了工资薪金扣除的原则</a:t>
            </a:r>
            <a:r>
              <a:rPr lang="en-US" altLang="zh-CN" sz="1600"/>
              <a:t>——</a:t>
            </a:r>
            <a:r>
              <a:rPr lang="zh-CN" altLang="en-US" sz="1600"/>
              <a:t>收付实现制。</a:t>
            </a:r>
          </a:p>
          <a:p>
            <a:endParaRPr lang="zh-CN" altLang="en-US" sz="1600"/>
          </a:p>
          <a:p>
            <a:pPr>
              <a:buFont typeface="Wingdings" pitchFamily="2" charset="2"/>
              <a:buChar char="Ø"/>
            </a:pPr>
            <a:r>
              <a:rPr lang="en-US" altLang="zh-CN" sz="1600">
                <a:solidFill>
                  <a:srgbClr val="FF0000"/>
                </a:solidFill>
              </a:rPr>
              <a:t>  (</a:t>
            </a:r>
            <a:r>
              <a:rPr lang="zh-CN" altLang="en-US" sz="1600">
                <a:solidFill>
                  <a:srgbClr val="FF0000"/>
                </a:solidFill>
              </a:rPr>
              <a:t>国家税务总局</a:t>
            </a:r>
            <a:r>
              <a:rPr lang="en-US" altLang="zh-CN" sz="1600">
                <a:solidFill>
                  <a:srgbClr val="FF0000"/>
                </a:solidFill>
              </a:rPr>
              <a:t>2011</a:t>
            </a:r>
            <a:r>
              <a:rPr lang="zh-CN" altLang="en-US" sz="1600">
                <a:solidFill>
                  <a:srgbClr val="FF0000"/>
                </a:solidFill>
              </a:rPr>
              <a:t>年第</a:t>
            </a:r>
            <a:r>
              <a:rPr lang="en-US" altLang="zh-CN" sz="1600">
                <a:solidFill>
                  <a:srgbClr val="FF0000"/>
                </a:solidFill>
              </a:rPr>
              <a:t>34</a:t>
            </a:r>
            <a:r>
              <a:rPr lang="zh-CN" altLang="en-US" sz="1600">
                <a:solidFill>
                  <a:srgbClr val="FF0000"/>
                </a:solidFill>
              </a:rPr>
              <a:t>号公告</a:t>
            </a:r>
            <a:r>
              <a:rPr lang="en-US" altLang="zh-CN" sz="1600">
                <a:solidFill>
                  <a:srgbClr val="FF0000"/>
                </a:solidFill>
              </a:rPr>
              <a:t>)</a:t>
            </a:r>
            <a:r>
              <a:rPr lang="zh-CN" altLang="en-US" sz="1600">
                <a:solidFill>
                  <a:srgbClr val="FF0000"/>
                </a:solidFill>
              </a:rPr>
              <a:t>规定</a:t>
            </a:r>
            <a:r>
              <a:rPr lang="zh-CN" altLang="en-US" sz="1600"/>
              <a:t>：“企业当年度实际发生的相关成本、费用，由于各种原因未能及时取得该成本、费用的有效凭证，企业在预缴季度所得税时，可暂按账面发生金额进行核算</a:t>
            </a:r>
            <a:r>
              <a:rPr lang="en-US" altLang="zh-CN" sz="1600"/>
              <a:t>;</a:t>
            </a:r>
            <a:r>
              <a:rPr lang="zh-CN" altLang="en-US" sz="1600"/>
              <a:t>但在汇算清缴时，应补充提供该成本、费用的有效凭证。” </a:t>
            </a:r>
          </a:p>
          <a:p>
            <a:pPr>
              <a:buFont typeface="Wingdings" pitchFamily="2" charset="2"/>
              <a:buChar char="Ø"/>
            </a:pPr>
            <a:endParaRPr lang="zh-CN" altLang="en-US" sz="1600"/>
          </a:p>
          <a:p>
            <a:pPr>
              <a:buFont typeface="Wingdings" pitchFamily="2" charset="2"/>
              <a:buNone/>
            </a:pPr>
            <a:r>
              <a:rPr lang="zh-CN" altLang="en-US" sz="1600"/>
              <a:t>       因此，企业跨年度工资支付，只要在</a:t>
            </a:r>
            <a:r>
              <a:rPr lang="en-US" altLang="zh-CN" sz="1600"/>
              <a:t>5</a:t>
            </a:r>
            <a:r>
              <a:rPr lang="zh-CN" altLang="en-US" sz="1600"/>
              <a:t>月</a:t>
            </a:r>
            <a:r>
              <a:rPr lang="en-US" altLang="zh-CN" sz="1600"/>
              <a:t>31</a:t>
            </a:r>
            <a:r>
              <a:rPr lang="zh-CN" altLang="en-US" sz="1600"/>
              <a:t>日之前实际发放给职工，就可以在上一年度的费用中列支，在上一年度的</a:t>
            </a:r>
            <a:r>
              <a:rPr lang="zh-CN" altLang="en-US" sz="1600">
                <a:solidFill>
                  <a:srgbClr val="FF0000"/>
                </a:solidFill>
              </a:rPr>
              <a:t>企业所得税</a:t>
            </a:r>
            <a:r>
              <a:rPr lang="zh-CN" altLang="en-US" sz="1600"/>
              <a:t>前进行扣除，但要看全国各地税务机关的实际执行情况而定，有的地方税务机关按照收付实现制的原则处理，即只能在实际发放的年度进行扣除</a:t>
            </a:r>
            <a:r>
              <a:rPr lang="en-US" altLang="zh-CN" sz="1600"/>
              <a:t>;</a:t>
            </a:r>
            <a:r>
              <a:rPr lang="zh-CN" altLang="en-US" sz="1600"/>
              <a:t>有的地方税务机关依据权责发生制原则处理，即可以在上一年度税前扣除。</a:t>
            </a:r>
            <a:r>
              <a:rPr lang="zh-CN" altLang="en-US"/>
              <a:t> </a:t>
            </a:r>
            <a:r>
              <a:rPr lang="zh-CN" altLang="en-US" sz="1600"/>
              <a:t/>
            </a:r>
            <a:br>
              <a:rPr lang="zh-CN" altLang="en-US" sz="1600"/>
            </a:br>
            <a:endParaRPr lang="zh-CN" altLang="en-US" sz="16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文本框 41"/>
          <p:cNvSpPr txBox="1">
            <a:spLocks noChangeArrowheads="1"/>
          </p:cNvSpPr>
          <p:nvPr/>
        </p:nvSpPr>
        <p:spPr bwMode="auto">
          <a:xfrm>
            <a:off x="293688" y="404813"/>
            <a:ext cx="1370012" cy="438150"/>
          </a:xfrm>
          <a:prstGeom prst="rect">
            <a:avLst/>
          </a:prstGeom>
          <a:noFill/>
          <a:ln w="9525">
            <a:noFill/>
            <a:miter lim="800000"/>
            <a:headEnd/>
            <a:tailEnd/>
          </a:ln>
        </p:spPr>
        <p:txBody>
          <a:bodyPr wrap="none" lIns="68580" tIns="34290" rIns="68580" bIns="34290">
            <a:spAutoFit/>
          </a:bodyPr>
          <a:lstStyle/>
          <a:p>
            <a:r>
              <a:rPr lang="zh-CN" altLang="en-US" sz="2400" b="1">
                <a:solidFill>
                  <a:srgbClr val="00AEEF"/>
                </a:solidFill>
                <a:latin typeface="微软雅黑"/>
                <a:ea typeface="微软雅黑"/>
                <a:cs typeface="微软雅黑"/>
              </a:rPr>
              <a:t>中汇概况</a:t>
            </a:r>
          </a:p>
        </p:txBody>
      </p:sp>
      <p:pic>
        <p:nvPicPr>
          <p:cNvPr id="34818" name="Picture 88" descr="中汇标志"/>
          <p:cNvPicPr>
            <a:picLocks noChangeAspect="1" noChangeArrowheads="1"/>
          </p:cNvPicPr>
          <p:nvPr/>
        </p:nvPicPr>
        <p:blipFill>
          <a:blip r:embed="rId2" cstate="print"/>
          <a:srcRect/>
          <a:stretch>
            <a:fillRect/>
          </a:stretch>
        </p:blipFill>
        <p:spPr bwMode="auto">
          <a:xfrm>
            <a:off x="7272338" y="303213"/>
            <a:ext cx="1377950" cy="438150"/>
          </a:xfrm>
          <a:prstGeom prst="rect">
            <a:avLst/>
          </a:prstGeom>
          <a:noFill/>
          <a:ln w="9525">
            <a:noFill/>
            <a:miter lim="800000"/>
            <a:headEnd/>
            <a:tailEnd/>
          </a:ln>
        </p:spPr>
      </p:pic>
      <p:sp>
        <p:nvSpPr>
          <p:cNvPr id="3" name="矩形 2"/>
          <p:cNvSpPr/>
          <p:nvPr/>
        </p:nvSpPr>
        <p:spPr>
          <a:xfrm>
            <a:off x="3902075" y="1176338"/>
            <a:ext cx="4572000" cy="3300412"/>
          </a:xfrm>
          <a:prstGeom prst="rect">
            <a:avLst/>
          </a:prstGeom>
        </p:spPr>
        <p:txBody>
          <a:bodyPr lIns="68580" tIns="34290" rIns="68580" bIns="34290">
            <a:spAutoFit/>
          </a:bodyPr>
          <a:lstStyle/>
          <a:p>
            <a:pPr marL="404813" lvl="1" indent="-214313" fontAlgn="auto">
              <a:lnSpc>
                <a:spcPct val="200000"/>
              </a:lnSpc>
              <a:spcBef>
                <a:spcPts val="0"/>
              </a:spcBef>
              <a:spcAft>
                <a:spcPts val="0"/>
              </a:spcAft>
              <a:buFont typeface="Wingdings" pitchFamily="2" charset="2"/>
              <a:buChar char="l"/>
              <a:defRPr/>
            </a:pPr>
            <a:r>
              <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cs typeface="+mn-cs"/>
              </a:rPr>
              <a:t>成立于1992年，历经</a:t>
            </a:r>
            <a:r>
              <a:rPr lang="en-US" altLang="zh-CN" sz="1500" dirty="0">
                <a:solidFill>
                  <a:schemeClr val="tx1">
                    <a:lumMod val="65000"/>
                    <a:lumOff val="35000"/>
                  </a:schemeClr>
                </a:solidFill>
                <a:latin typeface="微软雅黑" panose="020B0503020204020204" pitchFamily="34" charset="-122"/>
                <a:ea typeface="微软雅黑" panose="020B0503020204020204" pitchFamily="34" charset="-122"/>
                <a:cs typeface="+mn-cs"/>
              </a:rPr>
              <a:t>20</a:t>
            </a:r>
            <a:r>
              <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cs typeface="+mn-cs"/>
              </a:rPr>
              <a:t>多年发展，成为财政部、证监会、国资委、税务总局批准具有证券从业资格大型专业服务机构；</a:t>
            </a:r>
          </a:p>
          <a:p>
            <a:pPr marL="404813" lvl="1" indent="-214313" fontAlgn="auto">
              <a:lnSpc>
                <a:spcPct val="200000"/>
              </a:lnSpc>
              <a:spcBef>
                <a:spcPts val="0"/>
              </a:spcBef>
              <a:spcAft>
                <a:spcPts val="0"/>
              </a:spcAft>
              <a:buFont typeface="Wingdings" pitchFamily="2" charset="2"/>
              <a:buChar char="l"/>
              <a:defRPr/>
            </a:pPr>
            <a:r>
              <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cs typeface="+mn-cs"/>
              </a:rPr>
              <a:t>提供企业上市、审计、税务、咨询等专业服务，专业人员总数超过</a:t>
            </a:r>
            <a:r>
              <a:rPr lang="en-US" altLang="zh-CN" sz="1500" dirty="0">
                <a:solidFill>
                  <a:schemeClr val="tx1">
                    <a:lumMod val="65000"/>
                    <a:lumOff val="35000"/>
                  </a:schemeClr>
                </a:solidFill>
                <a:latin typeface="微软雅黑" panose="020B0503020204020204" pitchFamily="34" charset="-122"/>
                <a:ea typeface="微软雅黑" panose="020B0503020204020204" pitchFamily="34" charset="-122"/>
                <a:cs typeface="+mn-cs"/>
              </a:rPr>
              <a:t>2000</a:t>
            </a:r>
            <a:r>
              <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cs typeface="+mn-cs"/>
              </a:rPr>
              <a:t>人；</a:t>
            </a:r>
          </a:p>
          <a:p>
            <a:pPr marL="404813" lvl="1" indent="-214313" fontAlgn="auto">
              <a:lnSpc>
                <a:spcPct val="200000"/>
              </a:lnSpc>
              <a:spcBef>
                <a:spcPts val="0"/>
              </a:spcBef>
              <a:spcAft>
                <a:spcPts val="0"/>
              </a:spcAft>
              <a:buFont typeface="Wingdings" pitchFamily="2" charset="2"/>
              <a:buChar char="l"/>
              <a:defRPr/>
            </a:pPr>
            <a:r>
              <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cs typeface="+mn-cs"/>
              </a:rPr>
              <a:t>20</a:t>
            </a:r>
            <a:r>
              <a:rPr lang="en-US" altLang="zh-CN" sz="1500" dirty="0">
                <a:solidFill>
                  <a:schemeClr val="tx1">
                    <a:lumMod val="65000"/>
                    <a:lumOff val="35000"/>
                  </a:schemeClr>
                </a:solidFill>
                <a:latin typeface="微软雅黑" panose="020B0503020204020204" pitchFamily="34" charset="-122"/>
                <a:ea typeface="微软雅黑" panose="020B0503020204020204" pitchFamily="34" charset="-122"/>
                <a:cs typeface="+mn-cs"/>
              </a:rPr>
              <a:t>15</a:t>
            </a:r>
            <a:r>
              <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cs typeface="+mn-cs"/>
              </a:rPr>
              <a:t>年度中汇的审计、税务、咨询等整体业务的收入达到</a:t>
            </a:r>
            <a:r>
              <a:rPr lang="en-US" altLang="zh-CN" sz="1500" dirty="0">
                <a:solidFill>
                  <a:schemeClr val="tx1">
                    <a:lumMod val="65000"/>
                    <a:lumOff val="35000"/>
                  </a:schemeClr>
                </a:solidFill>
                <a:latin typeface="微软雅黑" panose="020B0503020204020204" pitchFamily="34" charset="-122"/>
                <a:ea typeface="微软雅黑" panose="020B0503020204020204" pitchFamily="34" charset="-122"/>
                <a:cs typeface="+mn-cs"/>
              </a:rPr>
              <a:t>8.7</a:t>
            </a:r>
            <a:r>
              <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cs typeface="+mn-cs"/>
              </a:rPr>
              <a:t>亿。</a:t>
            </a:r>
          </a:p>
        </p:txBody>
      </p:sp>
      <p:grpSp>
        <p:nvGrpSpPr>
          <p:cNvPr id="34820" name="组合 41"/>
          <p:cNvGrpSpPr>
            <a:grpSpLocks/>
          </p:cNvGrpSpPr>
          <p:nvPr/>
        </p:nvGrpSpPr>
        <p:grpSpPr bwMode="auto">
          <a:xfrm>
            <a:off x="706438" y="1219200"/>
            <a:ext cx="3238500" cy="3154363"/>
            <a:chOff x="2649538" y="2330450"/>
            <a:chExt cx="3776662" cy="3679825"/>
          </a:xfrm>
        </p:grpSpPr>
        <p:sp>
          <p:nvSpPr>
            <p:cNvPr id="8" name="Freeform 8"/>
            <p:cNvSpPr>
              <a:spLocks/>
            </p:cNvSpPr>
            <p:nvPr/>
          </p:nvSpPr>
          <p:spPr bwMode="auto">
            <a:xfrm>
              <a:off x="5141394" y="3008264"/>
              <a:ext cx="1284806" cy="1766760"/>
            </a:xfrm>
            <a:custGeom>
              <a:avLst/>
              <a:gdLst>
                <a:gd name="T0" fmla="*/ 550 w 809"/>
                <a:gd name="T1" fmla="*/ 1113 h 1113"/>
                <a:gd name="T2" fmla="*/ 809 w 809"/>
                <a:gd name="T3" fmla="*/ 613 h 1113"/>
                <a:gd name="T4" fmla="*/ 210 w 809"/>
                <a:gd name="T5" fmla="*/ 0 h 1113"/>
                <a:gd name="T6" fmla="*/ 238 w 809"/>
                <a:gd name="T7" fmla="*/ 186 h 1113"/>
                <a:gd name="T8" fmla="*/ 0 w 809"/>
                <a:gd name="T9" fmla="*/ 671 h 1113"/>
                <a:gd name="T10" fmla="*/ 550 w 809"/>
                <a:gd name="T11" fmla="*/ 1113 h 1113"/>
              </a:gdLst>
              <a:ahLst/>
              <a:cxnLst>
                <a:cxn ang="0">
                  <a:pos x="T0" y="T1"/>
                </a:cxn>
                <a:cxn ang="0">
                  <a:pos x="T2" y="T3"/>
                </a:cxn>
                <a:cxn ang="0">
                  <a:pos x="T4" y="T5"/>
                </a:cxn>
                <a:cxn ang="0">
                  <a:pos x="T6" y="T7"/>
                </a:cxn>
                <a:cxn ang="0">
                  <a:pos x="T8" y="T9"/>
                </a:cxn>
                <a:cxn ang="0">
                  <a:pos x="T10" y="T11"/>
                </a:cxn>
              </a:cxnLst>
              <a:rect l="0" t="0" r="r" b="b"/>
              <a:pathLst>
                <a:path w="809" h="1113">
                  <a:moveTo>
                    <a:pt x="550" y="1113"/>
                  </a:moveTo>
                  <a:cubicBezTo>
                    <a:pt x="707" y="1002"/>
                    <a:pt x="809" y="819"/>
                    <a:pt x="809" y="613"/>
                  </a:cubicBezTo>
                  <a:cubicBezTo>
                    <a:pt x="809" y="279"/>
                    <a:pt x="542" y="8"/>
                    <a:pt x="210" y="0"/>
                  </a:cubicBezTo>
                  <a:cubicBezTo>
                    <a:pt x="229" y="59"/>
                    <a:pt x="238" y="121"/>
                    <a:pt x="238" y="186"/>
                  </a:cubicBezTo>
                  <a:cubicBezTo>
                    <a:pt x="238" y="383"/>
                    <a:pt x="145" y="559"/>
                    <a:pt x="0" y="671"/>
                  </a:cubicBezTo>
                  <a:cubicBezTo>
                    <a:pt x="262" y="687"/>
                    <a:pt x="480" y="869"/>
                    <a:pt x="550" y="1113"/>
                  </a:cubicBezTo>
                </a:path>
              </a:pathLst>
            </a:custGeom>
            <a:gradFill>
              <a:gsLst>
                <a:gs pos="33000">
                  <a:srgbClr val="CA981C"/>
                </a:gs>
                <a:gs pos="100000">
                  <a:srgbClr val="CA981C">
                    <a:lumMod val="75000"/>
                  </a:srgbClr>
                </a:gs>
              </a:gsLst>
              <a:lin ang="5400000" scaled="0"/>
            </a:gradFill>
            <a:ln w="3175" cap="flat" cmpd="sng" algn="ctr">
              <a:solidFill>
                <a:srgbClr val="CA981C">
                  <a:lumMod val="60000"/>
                  <a:lumOff val="40000"/>
                  <a:alpha val="0"/>
                </a:srgbClr>
              </a:solidFill>
              <a:prstDash val="solid"/>
            </a:ln>
            <a:effectLst>
              <a:outerShdw blurRad="50800" dist="38100" dir="2700000" algn="tl" rotWithShape="0">
                <a:prstClr val="black">
                  <a:alpha val="40000"/>
                </a:prstClr>
              </a:outerShdw>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120000"/>
                </a:lnSpc>
                <a:spcBef>
                  <a:spcPts val="450"/>
                </a:spcBef>
                <a:spcAft>
                  <a:spcPts val="450"/>
                </a:spcAft>
                <a:defRPr/>
              </a:pPr>
              <a:endParaRPr lang="zh-CN" altLang="en-US" sz="2100" kern="0" dirty="0">
                <a:solidFill>
                  <a:sysClr val="window" lastClr="FFFFFF"/>
                </a:solidFill>
                <a:latin typeface="Impact" pitchFamily="34" charset="0"/>
                <a:ea typeface="微软雅黑" pitchFamily="34" charset="-122"/>
              </a:endParaRPr>
            </a:p>
          </p:txBody>
        </p:sp>
        <p:sp>
          <p:nvSpPr>
            <p:cNvPr id="9" name="Freeform 10"/>
            <p:cNvSpPr>
              <a:spLocks/>
            </p:cNvSpPr>
            <p:nvPr/>
          </p:nvSpPr>
          <p:spPr bwMode="auto">
            <a:xfrm>
              <a:off x="4536017" y="4067579"/>
              <a:ext cx="1488449" cy="879677"/>
            </a:xfrm>
            <a:custGeom>
              <a:avLst/>
              <a:gdLst>
                <a:gd name="T0" fmla="*/ 0 w 937"/>
                <a:gd name="T1" fmla="*/ 127 h 554"/>
                <a:gd name="T2" fmla="*/ 1 w 937"/>
                <a:gd name="T3" fmla="*/ 129 h 554"/>
                <a:gd name="T4" fmla="*/ 208 w 937"/>
                <a:gd name="T5" fmla="*/ 425 h 554"/>
                <a:gd name="T6" fmla="*/ 584 w 937"/>
                <a:gd name="T7" fmla="*/ 554 h 554"/>
                <a:gd name="T8" fmla="*/ 937 w 937"/>
                <a:gd name="T9" fmla="*/ 442 h 554"/>
                <a:gd name="T10" fmla="*/ 387 w 937"/>
                <a:gd name="T11" fmla="*/ 0 h 554"/>
                <a:gd name="T12" fmla="*/ 14 w 937"/>
                <a:gd name="T13" fmla="*/ 127 h 554"/>
                <a:gd name="T14" fmla="*/ 0 w 937"/>
                <a:gd name="T15" fmla="*/ 127 h 5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7" h="554">
                  <a:moveTo>
                    <a:pt x="0" y="127"/>
                  </a:moveTo>
                  <a:cubicBezTo>
                    <a:pt x="0" y="128"/>
                    <a:pt x="0" y="128"/>
                    <a:pt x="1" y="129"/>
                  </a:cubicBezTo>
                  <a:cubicBezTo>
                    <a:pt x="97" y="203"/>
                    <a:pt x="170" y="306"/>
                    <a:pt x="208" y="425"/>
                  </a:cubicBezTo>
                  <a:cubicBezTo>
                    <a:pt x="312" y="506"/>
                    <a:pt x="442" y="554"/>
                    <a:pt x="584" y="554"/>
                  </a:cubicBezTo>
                  <a:cubicBezTo>
                    <a:pt x="716" y="554"/>
                    <a:pt x="838" y="513"/>
                    <a:pt x="937" y="442"/>
                  </a:cubicBezTo>
                  <a:cubicBezTo>
                    <a:pt x="867" y="198"/>
                    <a:pt x="649" y="16"/>
                    <a:pt x="387" y="0"/>
                  </a:cubicBezTo>
                  <a:cubicBezTo>
                    <a:pt x="283" y="80"/>
                    <a:pt x="154" y="127"/>
                    <a:pt x="14" y="127"/>
                  </a:cubicBezTo>
                  <a:cubicBezTo>
                    <a:pt x="9" y="127"/>
                    <a:pt x="5" y="127"/>
                    <a:pt x="0" y="127"/>
                  </a:cubicBezTo>
                </a:path>
              </a:pathLst>
            </a:custGeom>
            <a:solidFill>
              <a:srgbClr val="CA981C">
                <a:lumMod val="20000"/>
                <a:lumOff val="80000"/>
              </a:srgbClr>
            </a:solidFill>
            <a:ln w="25400" cap="rnd">
              <a:solidFill>
                <a:sysClr val="window" lastClr="FFFFFF"/>
              </a:solidFill>
              <a:prstDash val="solid"/>
              <a:round/>
              <a:headEnd/>
              <a:tailE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kern="0" dirty="0">
                <a:solidFill>
                  <a:sysClr val="windowText" lastClr="000000"/>
                </a:solidFill>
                <a:latin typeface="Impact" pitchFamily="34" charset="0"/>
                <a:ea typeface="微软雅黑" pitchFamily="34" charset="-122"/>
              </a:endParaRPr>
            </a:p>
          </p:txBody>
        </p:sp>
        <p:sp>
          <p:nvSpPr>
            <p:cNvPr id="10" name="Freeform 11"/>
            <p:cNvSpPr>
              <a:spLocks/>
            </p:cNvSpPr>
            <p:nvPr/>
          </p:nvSpPr>
          <p:spPr bwMode="auto">
            <a:xfrm>
              <a:off x="4534166" y="4269442"/>
              <a:ext cx="5553" cy="1851"/>
            </a:xfrm>
            <a:custGeom>
              <a:avLst/>
              <a:gdLst>
                <a:gd name="T0" fmla="*/ 0 w 2"/>
                <a:gd name="T1" fmla="*/ 0 h 2"/>
                <a:gd name="T2" fmla="*/ 2 w 2"/>
                <a:gd name="T3" fmla="*/ 2 h 2"/>
                <a:gd name="T4" fmla="*/ 1 w 2"/>
                <a:gd name="T5" fmla="*/ 0 h 2"/>
                <a:gd name="T6" fmla="*/ 0 w 2"/>
                <a:gd name="T7" fmla="*/ 0 h 2"/>
              </a:gdLst>
              <a:ahLst/>
              <a:cxnLst>
                <a:cxn ang="0">
                  <a:pos x="T0" y="T1"/>
                </a:cxn>
                <a:cxn ang="0">
                  <a:pos x="T2" y="T3"/>
                </a:cxn>
                <a:cxn ang="0">
                  <a:pos x="T4" y="T5"/>
                </a:cxn>
                <a:cxn ang="0">
                  <a:pos x="T6" y="T7"/>
                </a:cxn>
              </a:cxnLst>
              <a:rect l="0" t="0" r="r" b="b"/>
              <a:pathLst>
                <a:path w="2" h="2">
                  <a:moveTo>
                    <a:pt x="0" y="0"/>
                  </a:moveTo>
                  <a:cubicBezTo>
                    <a:pt x="1" y="1"/>
                    <a:pt x="1" y="1"/>
                    <a:pt x="2" y="2"/>
                  </a:cubicBezTo>
                  <a:cubicBezTo>
                    <a:pt x="1" y="1"/>
                    <a:pt x="1" y="1"/>
                    <a:pt x="1" y="0"/>
                  </a:cubicBezTo>
                  <a:cubicBezTo>
                    <a:pt x="1" y="0"/>
                    <a:pt x="0" y="0"/>
                    <a:pt x="0" y="0"/>
                  </a:cubicBezTo>
                </a:path>
              </a:pathLst>
            </a:custGeom>
            <a:solidFill>
              <a:srgbClr val="CA981C">
                <a:lumMod val="75000"/>
              </a:srgbClr>
            </a:solidFill>
            <a:ln w="25400" cap="rnd">
              <a:solidFill>
                <a:sysClr val="window" lastClr="FFFFFF"/>
              </a:solidFill>
              <a:prstDash val="solid"/>
              <a:round/>
              <a:headEnd/>
              <a:tailE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kern="0" dirty="0">
                <a:solidFill>
                  <a:sysClr val="windowText" lastClr="000000"/>
                </a:solidFill>
                <a:latin typeface="Impact" pitchFamily="34" charset="0"/>
                <a:ea typeface="微软雅黑" pitchFamily="34" charset="-122"/>
              </a:endParaRPr>
            </a:p>
          </p:txBody>
        </p:sp>
        <p:sp>
          <p:nvSpPr>
            <p:cNvPr id="11" name="Freeform 13"/>
            <p:cNvSpPr>
              <a:spLocks/>
            </p:cNvSpPr>
            <p:nvPr/>
          </p:nvSpPr>
          <p:spPr bwMode="auto">
            <a:xfrm>
              <a:off x="4517504" y="4741689"/>
              <a:ext cx="1543988" cy="1268586"/>
            </a:xfrm>
            <a:custGeom>
              <a:avLst/>
              <a:gdLst>
                <a:gd name="T0" fmla="*/ 0 w 974"/>
                <a:gd name="T1" fmla="*/ 680 h 799"/>
                <a:gd name="T2" fmla="*/ 362 w 974"/>
                <a:gd name="T3" fmla="*/ 799 h 799"/>
                <a:gd name="T4" fmla="*/ 974 w 974"/>
                <a:gd name="T5" fmla="*/ 187 h 799"/>
                <a:gd name="T6" fmla="*/ 950 w 974"/>
                <a:gd name="T7" fmla="*/ 17 h 799"/>
                <a:gd name="T8" fmla="*/ 597 w 974"/>
                <a:gd name="T9" fmla="*/ 129 h 799"/>
                <a:gd name="T10" fmla="*/ 221 w 974"/>
                <a:gd name="T11" fmla="*/ 0 h 799"/>
                <a:gd name="T12" fmla="*/ 250 w 974"/>
                <a:gd name="T13" fmla="*/ 187 h 799"/>
                <a:gd name="T14" fmla="*/ 0 w 974"/>
                <a:gd name="T15" fmla="*/ 680 h 7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4" h="799">
                  <a:moveTo>
                    <a:pt x="0" y="680"/>
                  </a:moveTo>
                  <a:cubicBezTo>
                    <a:pt x="101" y="755"/>
                    <a:pt x="227" y="799"/>
                    <a:pt x="362" y="799"/>
                  </a:cubicBezTo>
                  <a:cubicBezTo>
                    <a:pt x="700" y="799"/>
                    <a:pt x="974" y="525"/>
                    <a:pt x="974" y="187"/>
                  </a:cubicBezTo>
                  <a:cubicBezTo>
                    <a:pt x="974" y="128"/>
                    <a:pt x="966" y="71"/>
                    <a:pt x="950" y="17"/>
                  </a:cubicBezTo>
                  <a:cubicBezTo>
                    <a:pt x="851" y="88"/>
                    <a:pt x="729" y="129"/>
                    <a:pt x="597" y="129"/>
                  </a:cubicBezTo>
                  <a:cubicBezTo>
                    <a:pt x="455" y="129"/>
                    <a:pt x="325" y="81"/>
                    <a:pt x="221" y="0"/>
                  </a:cubicBezTo>
                  <a:cubicBezTo>
                    <a:pt x="239" y="59"/>
                    <a:pt x="250" y="122"/>
                    <a:pt x="250" y="187"/>
                  </a:cubicBezTo>
                  <a:cubicBezTo>
                    <a:pt x="250" y="389"/>
                    <a:pt x="151" y="569"/>
                    <a:pt x="0" y="680"/>
                  </a:cubicBezTo>
                </a:path>
              </a:pathLst>
            </a:custGeom>
            <a:gradFill>
              <a:gsLst>
                <a:gs pos="33000">
                  <a:srgbClr val="CA981C">
                    <a:lumMod val="40000"/>
                    <a:lumOff val="60000"/>
                  </a:srgbClr>
                </a:gs>
                <a:gs pos="100000">
                  <a:srgbClr val="CA981C">
                    <a:lumMod val="60000"/>
                    <a:lumOff val="40000"/>
                  </a:srgbClr>
                </a:gs>
              </a:gsLst>
              <a:lin ang="5400000" scaled="0"/>
            </a:gradFill>
            <a:ln w="3175" cap="flat" cmpd="sng" algn="ctr">
              <a:solidFill>
                <a:srgbClr val="CA981C">
                  <a:lumMod val="60000"/>
                  <a:lumOff val="40000"/>
                  <a:alpha val="0"/>
                </a:srgbClr>
              </a:solidFill>
              <a:prstDash val="solid"/>
            </a:ln>
            <a:effectLst>
              <a:outerShdw blurRad="50800" dist="38100" dir="2700000" algn="tl" rotWithShape="0">
                <a:prstClr val="black">
                  <a:alpha val="40000"/>
                </a:prstClr>
              </a:outerShdw>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120000"/>
                </a:lnSpc>
                <a:spcBef>
                  <a:spcPts val="450"/>
                </a:spcBef>
                <a:spcAft>
                  <a:spcPts val="450"/>
                </a:spcAft>
                <a:defRPr/>
              </a:pPr>
              <a:endParaRPr lang="zh-CN" altLang="en-US" sz="2100" kern="0" dirty="0">
                <a:solidFill>
                  <a:sysClr val="window" lastClr="FFFFFF"/>
                </a:solidFill>
                <a:latin typeface="Impact" pitchFamily="34" charset="0"/>
                <a:ea typeface="微软雅黑" pitchFamily="34" charset="-122"/>
              </a:endParaRPr>
            </a:p>
          </p:txBody>
        </p:sp>
        <p:sp>
          <p:nvSpPr>
            <p:cNvPr id="12" name="Freeform 14"/>
            <p:cNvSpPr>
              <a:spLocks/>
            </p:cNvSpPr>
            <p:nvPr/>
          </p:nvSpPr>
          <p:spPr bwMode="auto">
            <a:xfrm>
              <a:off x="3654796" y="2330450"/>
              <a:ext cx="1832792" cy="1327849"/>
            </a:xfrm>
            <a:custGeom>
              <a:avLst/>
              <a:gdLst>
                <a:gd name="T0" fmla="*/ 565 w 1155"/>
                <a:gd name="T1" fmla="*/ 836 h 836"/>
                <a:gd name="T2" fmla="*/ 1142 w 1155"/>
                <a:gd name="T3" fmla="*/ 427 h 836"/>
                <a:gd name="T4" fmla="*/ 1155 w 1155"/>
                <a:gd name="T5" fmla="*/ 427 h 836"/>
                <a:gd name="T6" fmla="*/ 572 w 1155"/>
                <a:gd name="T7" fmla="*/ 0 h 836"/>
                <a:gd name="T8" fmla="*/ 0 w 1155"/>
                <a:gd name="T9" fmla="*/ 394 h 836"/>
                <a:gd name="T10" fmla="*/ 565 w 1155"/>
                <a:gd name="T11" fmla="*/ 836 h 836"/>
              </a:gdLst>
              <a:ahLst/>
              <a:cxnLst>
                <a:cxn ang="0">
                  <a:pos x="T0" y="T1"/>
                </a:cxn>
                <a:cxn ang="0">
                  <a:pos x="T2" y="T3"/>
                </a:cxn>
                <a:cxn ang="0">
                  <a:pos x="T4" y="T5"/>
                </a:cxn>
                <a:cxn ang="0">
                  <a:pos x="T6" y="T7"/>
                </a:cxn>
                <a:cxn ang="0">
                  <a:pos x="T8" y="T9"/>
                </a:cxn>
                <a:cxn ang="0">
                  <a:pos x="T10" y="T11"/>
                </a:cxn>
              </a:cxnLst>
              <a:rect l="0" t="0" r="r" b="b"/>
              <a:pathLst>
                <a:path w="1155" h="836">
                  <a:moveTo>
                    <a:pt x="565" y="836"/>
                  </a:moveTo>
                  <a:cubicBezTo>
                    <a:pt x="649" y="598"/>
                    <a:pt x="876" y="427"/>
                    <a:pt x="1142" y="427"/>
                  </a:cubicBezTo>
                  <a:cubicBezTo>
                    <a:pt x="1146" y="427"/>
                    <a:pt x="1151" y="427"/>
                    <a:pt x="1155" y="427"/>
                  </a:cubicBezTo>
                  <a:cubicBezTo>
                    <a:pt x="1077" y="180"/>
                    <a:pt x="845" y="0"/>
                    <a:pt x="572" y="0"/>
                  </a:cubicBezTo>
                  <a:cubicBezTo>
                    <a:pt x="311" y="0"/>
                    <a:pt x="88" y="164"/>
                    <a:pt x="0" y="394"/>
                  </a:cubicBezTo>
                  <a:cubicBezTo>
                    <a:pt x="269" y="405"/>
                    <a:pt x="493" y="588"/>
                    <a:pt x="565" y="836"/>
                  </a:cubicBezTo>
                </a:path>
              </a:pathLst>
            </a:custGeom>
            <a:gradFill>
              <a:gsLst>
                <a:gs pos="33000">
                  <a:srgbClr val="CA981C">
                    <a:lumMod val="40000"/>
                    <a:lumOff val="60000"/>
                  </a:srgbClr>
                </a:gs>
                <a:gs pos="100000">
                  <a:srgbClr val="CA981C">
                    <a:lumMod val="60000"/>
                    <a:lumOff val="40000"/>
                  </a:srgbClr>
                </a:gs>
              </a:gsLst>
              <a:lin ang="5400000" scaled="0"/>
            </a:gradFill>
            <a:ln w="3175" cap="flat" cmpd="sng" algn="ctr">
              <a:solidFill>
                <a:srgbClr val="CA981C">
                  <a:lumMod val="60000"/>
                  <a:lumOff val="40000"/>
                  <a:alpha val="0"/>
                </a:srgbClr>
              </a:solidFill>
              <a:prstDash val="solid"/>
            </a:ln>
            <a:effectLst>
              <a:outerShdw blurRad="50800" dist="38100" dir="2700000" algn="tl" rotWithShape="0">
                <a:prstClr val="black">
                  <a:alpha val="40000"/>
                </a:prstClr>
              </a:outerShdw>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120000"/>
                </a:lnSpc>
                <a:spcBef>
                  <a:spcPts val="450"/>
                </a:spcBef>
                <a:spcAft>
                  <a:spcPts val="450"/>
                </a:spcAft>
                <a:defRPr/>
              </a:pPr>
              <a:endParaRPr lang="zh-CN" altLang="en-US" sz="2100" kern="0" dirty="0">
                <a:solidFill>
                  <a:sysClr val="window" lastClr="FFFFFF"/>
                </a:solidFill>
                <a:latin typeface="Impact" pitchFamily="34" charset="0"/>
                <a:ea typeface="微软雅黑" pitchFamily="34" charset="-122"/>
              </a:endParaRPr>
            </a:p>
          </p:txBody>
        </p:sp>
        <p:sp>
          <p:nvSpPr>
            <p:cNvPr id="13" name="Freeform 18"/>
            <p:cNvSpPr>
              <a:spLocks/>
            </p:cNvSpPr>
            <p:nvPr/>
          </p:nvSpPr>
          <p:spPr bwMode="auto">
            <a:xfrm>
              <a:off x="4523059" y="3002708"/>
              <a:ext cx="1007110" cy="1266734"/>
            </a:xfrm>
            <a:custGeom>
              <a:avLst/>
              <a:gdLst>
                <a:gd name="T0" fmla="*/ 0 w 633"/>
                <a:gd name="T1" fmla="*/ 793 h 798"/>
                <a:gd name="T2" fmla="*/ 7 w 633"/>
                <a:gd name="T3" fmla="*/ 798 h 798"/>
                <a:gd name="T4" fmla="*/ 8 w 633"/>
                <a:gd name="T5" fmla="*/ 798 h 798"/>
                <a:gd name="T6" fmla="*/ 4 w 633"/>
                <a:gd name="T7" fmla="*/ 783 h 798"/>
                <a:gd name="T8" fmla="*/ 4 w 633"/>
                <a:gd name="T9" fmla="*/ 784 h 798"/>
                <a:gd name="T10" fmla="*/ 357 w 633"/>
                <a:gd name="T11" fmla="*/ 670 h 798"/>
                <a:gd name="T12" fmla="*/ 395 w 633"/>
                <a:gd name="T13" fmla="*/ 671 h 798"/>
                <a:gd name="T14" fmla="*/ 633 w 633"/>
                <a:gd name="T15" fmla="*/ 186 h 798"/>
                <a:gd name="T16" fmla="*/ 605 w 633"/>
                <a:gd name="T17" fmla="*/ 0 h 798"/>
                <a:gd name="T18" fmla="*/ 592 w 633"/>
                <a:gd name="T19" fmla="*/ 0 h 798"/>
                <a:gd name="T20" fmla="*/ 15 w 633"/>
                <a:gd name="T21" fmla="*/ 409 h 798"/>
                <a:gd name="T22" fmla="*/ 39 w 633"/>
                <a:gd name="T23" fmla="*/ 579 h 798"/>
                <a:gd name="T24" fmla="*/ 4 w 633"/>
                <a:gd name="T25" fmla="*/ 783 h 798"/>
                <a:gd name="T26" fmla="*/ 4 w 633"/>
                <a:gd name="T27" fmla="*/ 783 h 798"/>
                <a:gd name="T28" fmla="*/ 4 w 633"/>
                <a:gd name="T29" fmla="*/ 783 h 798"/>
                <a:gd name="T30" fmla="*/ 0 w 633"/>
                <a:gd name="T31" fmla="*/ 793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3" h="798">
                  <a:moveTo>
                    <a:pt x="0" y="793"/>
                  </a:moveTo>
                  <a:cubicBezTo>
                    <a:pt x="2" y="795"/>
                    <a:pt x="5" y="796"/>
                    <a:pt x="7" y="798"/>
                  </a:cubicBezTo>
                  <a:cubicBezTo>
                    <a:pt x="7" y="798"/>
                    <a:pt x="8" y="798"/>
                    <a:pt x="8" y="798"/>
                  </a:cubicBezTo>
                  <a:cubicBezTo>
                    <a:pt x="6" y="793"/>
                    <a:pt x="5" y="788"/>
                    <a:pt x="4" y="783"/>
                  </a:cubicBezTo>
                  <a:cubicBezTo>
                    <a:pt x="4" y="783"/>
                    <a:pt x="4" y="783"/>
                    <a:pt x="4" y="784"/>
                  </a:cubicBezTo>
                  <a:cubicBezTo>
                    <a:pt x="104" y="712"/>
                    <a:pt x="226" y="670"/>
                    <a:pt x="357" y="670"/>
                  </a:cubicBezTo>
                  <a:cubicBezTo>
                    <a:pt x="370" y="670"/>
                    <a:pt x="383" y="671"/>
                    <a:pt x="395" y="671"/>
                  </a:cubicBezTo>
                  <a:cubicBezTo>
                    <a:pt x="540" y="559"/>
                    <a:pt x="633" y="383"/>
                    <a:pt x="633" y="186"/>
                  </a:cubicBezTo>
                  <a:cubicBezTo>
                    <a:pt x="633" y="121"/>
                    <a:pt x="624" y="59"/>
                    <a:pt x="605" y="0"/>
                  </a:cubicBezTo>
                  <a:cubicBezTo>
                    <a:pt x="601" y="0"/>
                    <a:pt x="596" y="0"/>
                    <a:pt x="592" y="0"/>
                  </a:cubicBezTo>
                  <a:cubicBezTo>
                    <a:pt x="326" y="0"/>
                    <a:pt x="99" y="171"/>
                    <a:pt x="15" y="409"/>
                  </a:cubicBezTo>
                  <a:cubicBezTo>
                    <a:pt x="30" y="463"/>
                    <a:pt x="39" y="520"/>
                    <a:pt x="39" y="579"/>
                  </a:cubicBezTo>
                  <a:cubicBezTo>
                    <a:pt x="39" y="650"/>
                    <a:pt x="26" y="719"/>
                    <a:pt x="4" y="783"/>
                  </a:cubicBezTo>
                  <a:cubicBezTo>
                    <a:pt x="4" y="783"/>
                    <a:pt x="4" y="783"/>
                    <a:pt x="4" y="783"/>
                  </a:cubicBezTo>
                  <a:cubicBezTo>
                    <a:pt x="4" y="783"/>
                    <a:pt x="4" y="783"/>
                    <a:pt x="4" y="783"/>
                  </a:cubicBezTo>
                  <a:cubicBezTo>
                    <a:pt x="3" y="787"/>
                    <a:pt x="2" y="790"/>
                    <a:pt x="0" y="793"/>
                  </a:cubicBezTo>
                </a:path>
              </a:pathLst>
            </a:custGeom>
            <a:solidFill>
              <a:srgbClr val="CA981C">
                <a:lumMod val="20000"/>
                <a:lumOff val="80000"/>
              </a:srgbClr>
            </a:solidFill>
            <a:ln w="25400" cap="rnd">
              <a:solidFill>
                <a:sysClr val="window" lastClr="FFFFFF"/>
              </a:solidFill>
              <a:prstDash val="solid"/>
              <a:round/>
              <a:headEnd/>
              <a:tailE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kern="0" dirty="0">
                <a:solidFill>
                  <a:sysClr val="windowText" lastClr="000000"/>
                </a:solidFill>
                <a:latin typeface="Impact" pitchFamily="34" charset="0"/>
                <a:ea typeface="微软雅黑" pitchFamily="34" charset="-122"/>
              </a:endParaRPr>
            </a:p>
          </p:txBody>
        </p:sp>
        <p:sp>
          <p:nvSpPr>
            <p:cNvPr id="14" name="Freeform 19"/>
            <p:cNvSpPr>
              <a:spLocks/>
            </p:cNvSpPr>
            <p:nvPr/>
          </p:nvSpPr>
          <p:spPr bwMode="auto">
            <a:xfrm>
              <a:off x="4523059" y="4260182"/>
              <a:ext cx="11108" cy="9260"/>
            </a:xfrm>
            <a:custGeom>
              <a:avLst/>
              <a:gdLst>
                <a:gd name="T0" fmla="*/ 0 w 8"/>
                <a:gd name="T1" fmla="*/ 5 h 5"/>
                <a:gd name="T2" fmla="*/ 8 w 8"/>
                <a:gd name="T3" fmla="*/ 5 h 5"/>
                <a:gd name="T4" fmla="*/ 1 w 8"/>
                <a:gd name="T5" fmla="*/ 0 h 5"/>
                <a:gd name="T6" fmla="*/ 0 w 8"/>
                <a:gd name="T7" fmla="*/ 5 h 5"/>
              </a:gdLst>
              <a:ahLst/>
              <a:cxnLst>
                <a:cxn ang="0">
                  <a:pos x="T0" y="T1"/>
                </a:cxn>
                <a:cxn ang="0">
                  <a:pos x="T2" y="T3"/>
                </a:cxn>
                <a:cxn ang="0">
                  <a:pos x="T4" y="T5"/>
                </a:cxn>
                <a:cxn ang="0">
                  <a:pos x="T6" y="T7"/>
                </a:cxn>
              </a:cxnLst>
              <a:rect l="0" t="0" r="r" b="b"/>
              <a:pathLst>
                <a:path w="8" h="5">
                  <a:moveTo>
                    <a:pt x="0" y="5"/>
                  </a:moveTo>
                  <a:cubicBezTo>
                    <a:pt x="2" y="5"/>
                    <a:pt x="5" y="5"/>
                    <a:pt x="8" y="5"/>
                  </a:cubicBezTo>
                  <a:cubicBezTo>
                    <a:pt x="6" y="3"/>
                    <a:pt x="3" y="2"/>
                    <a:pt x="1" y="0"/>
                  </a:cubicBezTo>
                  <a:cubicBezTo>
                    <a:pt x="1" y="2"/>
                    <a:pt x="0" y="3"/>
                    <a:pt x="0" y="5"/>
                  </a:cubicBezTo>
                </a:path>
              </a:pathLst>
            </a:custGeom>
            <a:solidFill>
              <a:srgbClr val="CA981C">
                <a:lumMod val="75000"/>
              </a:srgbClr>
            </a:solidFill>
            <a:ln w="25400" cap="rnd">
              <a:solidFill>
                <a:sysClr val="window" lastClr="FFFFFF"/>
              </a:solidFill>
              <a:prstDash val="solid"/>
              <a:round/>
              <a:headEnd/>
              <a:tailE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kern="0" dirty="0">
                <a:solidFill>
                  <a:sysClr val="windowText" lastClr="000000"/>
                </a:solidFill>
                <a:latin typeface="Impact" pitchFamily="34" charset="0"/>
                <a:ea typeface="微软雅黑" pitchFamily="34" charset="-122"/>
              </a:endParaRPr>
            </a:p>
          </p:txBody>
        </p:sp>
        <p:sp>
          <p:nvSpPr>
            <p:cNvPr id="15" name="Freeform 20"/>
            <p:cNvSpPr>
              <a:spLocks/>
            </p:cNvSpPr>
            <p:nvPr/>
          </p:nvSpPr>
          <p:spPr bwMode="auto">
            <a:xfrm>
              <a:off x="4500843" y="4254627"/>
              <a:ext cx="24066" cy="14816"/>
            </a:xfrm>
            <a:custGeom>
              <a:avLst/>
              <a:gdLst>
                <a:gd name="T0" fmla="*/ 14 w 15"/>
                <a:gd name="T1" fmla="*/ 9 h 9"/>
                <a:gd name="T2" fmla="*/ 15 w 15"/>
                <a:gd name="T3" fmla="*/ 4 h 9"/>
                <a:gd name="T4" fmla="*/ 10 w 15"/>
                <a:gd name="T5" fmla="*/ 0 h 9"/>
                <a:gd name="T6" fmla="*/ 0 w 15"/>
                <a:gd name="T7" fmla="*/ 8 h 9"/>
                <a:gd name="T8" fmla="*/ 14 w 15"/>
                <a:gd name="T9" fmla="*/ 9 h 9"/>
              </a:gdLst>
              <a:ahLst/>
              <a:cxnLst>
                <a:cxn ang="0">
                  <a:pos x="T0" y="T1"/>
                </a:cxn>
                <a:cxn ang="0">
                  <a:pos x="T2" y="T3"/>
                </a:cxn>
                <a:cxn ang="0">
                  <a:pos x="T4" y="T5"/>
                </a:cxn>
                <a:cxn ang="0">
                  <a:pos x="T6" y="T7"/>
                </a:cxn>
                <a:cxn ang="0">
                  <a:pos x="T8" y="T9"/>
                </a:cxn>
              </a:cxnLst>
              <a:rect l="0" t="0" r="r" b="b"/>
              <a:pathLst>
                <a:path w="15" h="9">
                  <a:moveTo>
                    <a:pt x="14" y="9"/>
                  </a:moveTo>
                  <a:cubicBezTo>
                    <a:pt x="14" y="7"/>
                    <a:pt x="15" y="6"/>
                    <a:pt x="15" y="4"/>
                  </a:cubicBezTo>
                  <a:cubicBezTo>
                    <a:pt x="14" y="3"/>
                    <a:pt x="12" y="2"/>
                    <a:pt x="10" y="0"/>
                  </a:cubicBezTo>
                  <a:cubicBezTo>
                    <a:pt x="6" y="3"/>
                    <a:pt x="3" y="5"/>
                    <a:pt x="0" y="8"/>
                  </a:cubicBezTo>
                  <a:cubicBezTo>
                    <a:pt x="4" y="8"/>
                    <a:pt x="9" y="8"/>
                    <a:pt x="14" y="9"/>
                  </a:cubicBezTo>
                </a:path>
              </a:pathLst>
            </a:custGeom>
            <a:solidFill>
              <a:srgbClr val="CA981C">
                <a:lumMod val="75000"/>
              </a:srgbClr>
            </a:solidFill>
            <a:ln w="25400" cap="rnd">
              <a:solidFill>
                <a:sysClr val="window" lastClr="FFFFFF"/>
              </a:solidFill>
              <a:prstDash val="solid"/>
              <a:round/>
              <a:headEnd/>
              <a:tailE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kern="0" dirty="0">
                <a:solidFill>
                  <a:sysClr val="windowText" lastClr="000000"/>
                </a:solidFill>
                <a:latin typeface="Impact" pitchFamily="34" charset="0"/>
                <a:ea typeface="微软雅黑" pitchFamily="34" charset="-122"/>
              </a:endParaRPr>
            </a:p>
          </p:txBody>
        </p:sp>
        <p:sp>
          <p:nvSpPr>
            <p:cNvPr id="16" name="Freeform 21"/>
            <p:cNvSpPr>
              <a:spLocks/>
            </p:cNvSpPr>
            <p:nvPr/>
          </p:nvSpPr>
          <p:spPr bwMode="auto">
            <a:xfrm>
              <a:off x="2649538" y="2954558"/>
              <a:ext cx="1321832" cy="1748241"/>
            </a:xfrm>
            <a:custGeom>
              <a:avLst/>
              <a:gdLst>
                <a:gd name="T0" fmla="*/ 244 w 833"/>
                <a:gd name="T1" fmla="*/ 1101 h 1101"/>
                <a:gd name="T2" fmla="*/ 817 w 833"/>
                <a:gd name="T3" fmla="*/ 703 h 1101"/>
                <a:gd name="T4" fmla="*/ 833 w 833"/>
                <a:gd name="T5" fmla="*/ 703 h 1101"/>
                <a:gd name="T6" fmla="*/ 595 w 833"/>
                <a:gd name="T7" fmla="*/ 219 h 1101"/>
                <a:gd name="T8" fmla="*/ 635 w 833"/>
                <a:gd name="T9" fmla="*/ 0 h 1101"/>
                <a:gd name="T10" fmla="*/ 612 w 833"/>
                <a:gd name="T11" fmla="*/ 0 h 1101"/>
                <a:gd name="T12" fmla="*/ 0 w 833"/>
                <a:gd name="T13" fmla="*/ 612 h 1101"/>
                <a:gd name="T14" fmla="*/ 244 w 833"/>
                <a:gd name="T15" fmla="*/ 1101 h 1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3" h="1101">
                  <a:moveTo>
                    <a:pt x="244" y="1101"/>
                  </a:moveTo>
                  <a:cubicBezTo>
                    <a:pt x="331" y="869"/>
                    <a:pt x="555" y="703"/>
                    <a:pt x="817" y="703"/>
                  </a:cubicBezTo>
                  <a:cubicBezTo>
                    <a:pt x="823" y="703"/>
                    <a:pt x="828" y="703"/>
                    <a:pt x="833" y="703"/>
                  </a:cubicBezTo>
                  <a:cubicBezTo>
                    <a:pt x="688" y="592"/>
                    <a:pt x="595" y="416"/>
                    <a:pt x="595" y="219"/>
                  </a:cubicBezTo>
                  <a:cubicBezTo>
                    <a:pt x="595" y="142"/>
                    <a:pt x="609" y="68"/>
                    <a:pt x="635" y="0"/>
                  </a:cubicBezTo>
                  <a:cubicBezTo>
                    <a:pt x="627" y="0"/>
                    <a:pt x="620" y="0"/>
                    <a:pt x="612" y="0"/>
                  </a:cubicBezTo>
                  <a:cubicBezTo>
                    <a:pt x="274" y="0"/>
                    <a:pt x="0" y="274"/>
                    <a:pt x="0" y="612"/>
                  </a:cubicBezTo>
                  <a:cubicBezTo>
                    <a:pt x="0" y="812"/>
                    <a:pt x="96" y="989"/>
                    <a:pt x="244" y="1101"/>
                  </a:cubicBezTo>
                </a:path>
              </a:pathLst>
            </a:custGeom>
            <a:gradFill>
              <a:gsLst>
                <a:gs pos="33000">
                  <a:srgbClr val="CA981C">
                    <a:lumMod val="40000"/>
                    <a:lumOff val="60000"/>
                  </a:srgbClr>
                </a:gs>
                <a:gs pos="100000">
                  <a:srgbClr val="CA981C">
                    <a:lumMod val="60000"/>
                    <a:lumOff val="40000"/>
                  </a:srgbClr>
                </a:gs>
              </a:gsLst>
              <a:lin ang="5400000" scaled="0"/>
            </a:gradFill>
            <a:ln w="3175" cap="flat" cmpd="sng" algn="ctr">
              <a:solidFill>
                <a:srgbClr val="CA981C">
                  <a:lumMod val="60000"/>
                  <a:lumOff val="40000"/>
                  <a:alpha val="0"/>
                </a:srgbClr>
              </a:solidFill>
              <a:prstDash val="solid"/>
            </a:ln>
            <a:effectLst>
              <a:outerShdw blurRad="50800" dist="38100" dir="2700000" algn="tl" rotWithShape="0">
                <a:prstClr val="black">
                  <a:alpha val="40000"/>
                </a:prstClr>
              </a:outerShdw>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120000"/>
                </a:lnSpc>
                <a:spcBef>
                  <a:spcPts val="450"/>
                </a:spcBef>
                <a:spcAft>
                  <a:spcPts val="450"/>
                </a:spcAft>
                <a:defRPr/>
              </a:pPr>
              <a:endParaRPr lang="zh-CN" altLang="en-US" sz="2100" kern="0" dirty="0">
                <a:solidFill>
                  <a:sysClr val="window" lastClr="FFFFFF"/>
                </a:solidFill>
                <a:latin typeface="Impact" pitchFamily="34" charset="0"/>
                <a:ea typeface="微软雅黑" pitchFamily="34" charset="-122"/>
              </a:endParaRPr>
            </a:p>
          </p:txBody>
        </p:sp>
        <p:sp>
          <p:nvSpPr>
            <p:cNvPr id="17" name="Freeform 22"/>
            <p:cNvSpPr>
              <a:spLocks/>
            </p:cNvSpPr>
            <p:nvPr/>
          </p:nvSpPr>
          <p:spPr bwMode="auto">
            <a:xfrm>
              <a:off x="3029055" y="4065728"/>
              <a:ext cx="1471788" cy="825970"/>
            </a:xfrm>
            <a:custGeom>
              <a:avLst/>
              <a:gdLst>
                <a:gd name="T0" fmla="*/ 721 w 926"/>
                <a:gd name="T1" fmla="*/ 409 h 521"/>
                <a:gd name="T2" fmla="*/ 926 w 926"/>
                <a:gd name="T3" fmla="*/ 127 h 521"/>
                <a:gd name="T4" fmla="*/ 589 w 926"/>
                <a:gd name="T5" fmla="*/ 0 h 521"/>
                <a:gd name="T6" fmla="*/ 573 w 926"/>
                <a:gd name="T7" fmla="*/ 0 h 521"/>
                <a:gd name="T8" fmla="*/ 0 w 926"/>
                <a:gd name="T9" fmla="*/ 398 h 521"/>
                <a:gd name="T10" fmla="*/ 368 w 926"/>
                <a:gd name="T11" fmla="*/ 521 h 521"/>
                <a:gd name="T12" fmla="*/ 721 w 926"/>
                <a:gd name="T13" fmla="*/ 409 h 521"/>
              </a:gdLst>
              <a:ahLst/>
              <a:cxnLst>
                <a:cxn ang="0">
                  <a:pos x="T0" y="T1"/>
                </a:cxn>
                <a:cxn ang="0">
                  <a:pos x="T2" y="T3"/>
                </a:cxn>
                <a:cxn ang="0">
                  <a:pos x="T4" y="T5"/>
                </a:cxn>
                <a:cxn ang="0">
                  <a:pos x="T6" y="T7"/>
                </a:cxn>
                <a:cxn ang="0">
                  <a:pos x="T8" y="T9"/>
                </a:cxn>
                <a:cxn ang="0">
                  <a:pos x="T10" y="T11"/>
                </a:cxn>
                <a:cxn ang="0">
                  <a:pos x="T12" y="T13"/>
                </a:cxn>
              </a:cxnLst>
              <a:rect l="0" t="0" r="r" b="b"/>
              <a:pathLst>
                <a:path w="926" h="521">
                  <a:moveTo>
                    <a:pt x="721" y="409"/>
                  </a:moveTo>
                  <a:cubicBezTo>
                    <a:pt x="761" y="296"/>
                    <a:pt x="833" y="199"/>
                    <a:pt x="926" y="127"/>
                  </a:cubicBezTo>
                  <a:cubicBezTo>
                    <a:pt x="799" y="120"/>
                    <a:pt x="683" y="73"/>
                    <a:pt x="589" y="0"/>
                  </a:cubicBezTo>
                  <a:cubicBezTo>
                    <a:pt x="584" y="0"/>
                    <a:pt x="579" y="0"/>
                    <a:pt x="573" y="0"/>
                  </a:cubicBezTo>
                  <a:cubicBezTo>
                    <a:pt x="311" y="0"/>
                    <a:pt x="87" y="166"/>
                    <a:pt x="0" y="398"/>
                  </a:cubicBezTo>
                  <a:cubicBezTo>
                    <a:pt x="102" y="476"/>
                    <a:pt x="230" y="521"/>
                    <a:pt x="368" y="521"/>
                  </a:cubicBezTo>
                  <a:cubicBezTo>
                    <a:pt x="500" y="521"/>
                    <a:pt x="622" y="480"/>
                    <a:pt x="721" y="409"/>
                  </a:cubicBezTo>
                </a:path>
              </a:pathLst>
            </a:custGeom>
            <a:solidFill>
              <a:srgbClr val="CA981C">
                <a:lumMod val="20000"/>
                <a:lumOff val="80000"/>
              </a:srgbClr>
            </a:solidFill>
            <a:ln w="25400" cap="rnd">
              <a:solidFill>
                <a:sysClr val="window" lastClr="FFFFFF"/>
              </a:solidFill>
              <a:prstDash val="solid"/>
              <a:round/>
              <a:headEnd/>
              <a:tailE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kern="0" dirty="0">
                <a:solidFill>
                  <a:sysClr val="windowText" lastClr="000000"/>
                </a:solidFill>
                <a:latin typeface="Impact" pitchFamily="34" charset="0"/>
                <a:ea typeface="微软雅黑" pitchFamily="34" charset="-122"/>
              </a:endParaRPr>
            </a:p>
          </p:txBody>
        </p:sp>
        <p:sp>
          <p:nvSpPr>
            <p:cNvPr id="18" name="Freeform 23"/>
            <p:cNvSpPr>
              <a:spLocks/>
            </p:cNvSpPr>
            <p:nvPr/>
          </p:nvSpPr>
          <p:spPr bwMode="auto">
            <a:xfrm>
              <a:off x="2971665" y="4691687"/>
              <a:ext cx="1547691" cy="1311181"/>
            </a:xfrm>
            <a:custGeom>
              <a:avLst/>
              <a:gdLst>
                <a:gd name="T0" fmla="*/ 760 w 975"/>
                <a:gd name="T1" fmla="*/ 11 h 827"/>
                <a:gd name="T2" fmla="*/ 407 w 975"/>
                <a:gd name="T3" fmla="*/ 123 h 827"/>
                <a:gd name="T4" fmla="*/ 39 w 975"/>
                <a:gd name="T5" fmla="*/ 0 h 827"/>
                <a:gd name="T6" fmla="*/ 0 w 975"/>
                <a:gd name="T7" fmla="*/ 215 h 827"/>
                <a:gd name="T8" fmla="*/ 612 w 975"/>
                <a:gd name="T9" fmla="*/ 827 h 827"/>
                <a:gd name="T10" fmla="*/ 975 w 975"/>
                <a:gd name="T11" fmla="*/ 708 h 827"/>
                <a:gd name="T12" fmla="*/ 726 w 975"/>
                <a:gd name="T13" fmla="*/ 215 h 827"/>
                <a:gd name="T14" fmla="*/ 760 w 975"/>
                <a:gd name="T15" fmla="*/ 11 h 8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5" h="827">
                  <a:moveTo>
                    <a:pt x="760" y="11"/>
                  </a:moveTo>
                  <a:cubicBezTo>
                    <a:pt x="661" y="82"/>
                    <a:pt x="539" y="123"/>
                    <a:pt x="407" y="123"/>
                  </a:cubicBezTo>
                  <a:cubicBezTo>
                    <a:pt x="269" y="123"/>
                    <a:pt x="141" y="78"/>
                    <a:pt x="39" y="0"/>
                  </a:cubicBezTo>
                  <a:cubicBezTo>
                    <a:pt x="14" y="67"/>
                    <a:pt x="0" y="139"/>
                    <a:pt x="0" y="215"/>
                  </a:cubicBezTo>
                  <a:cubicBezTo>
                    <a:pt x="0" y="553"/>
                    <a:pt x="274" y="827"/>
                    <a:pt x="612" y="827"/>
                  </a:cubicBezTo>
                  <a:cubicBezTo>
                    <a:pt x="748" y="827"/>
                    <a:pt x="874" y="783"/>
                    <a:pt x="975" y="708"/>
                  </a:cubicBezTo>
                  <a:cubicBezTo>
                    <a:pt x="824" y="597"/>
                    <a:pt x="726" y="417"/>
                    <a:pt x="726" y="215"/>
                  </a:cubicBezTo>
                  <a:cubicBezTo>
                    <a:pt x="726" y="143"/>
                    <a:pt x="738" y="75"/>
                    <a:pt x="760" y="11"/>
                  </a:cubicBezTo>
                </a:path>
              </a:pathLst>
            </a:custGeom>
            <a:gradFill>
              <a:gsLst>
                <a:gs pos="33000">
                  <a:srgbClr val="CA981C"/>
                </a:gs>
                <a:gs pos="100000">
                  <a:srgbClr val="CA981C">
                    <a:lumMod val="75000"/>
                  </a:srgbClr>
                </a:gs>
              </a:gsLst>
              <a:lin ang="5400000" scaled="0"/>
            </a:gradFill>
            <a:ln w="3175" cap="flat" cmpd="sng" algn="ctr">
              <a:solidFill>
                <a:srgbClr val="CA981C">
                  <a:lumMod val="60000"/>
                  <a:lumOff val="40000"/>
                  <a:alpha val="0"/>
                </a:srgbClr>
              </a:solidFill>
              <a:prstDash val="solid"/>
            </a:ln>
            <a:effectLst>
              <a:outerShdw blurRad="50800" dist="38100" dir="2700000" algn="tl" rotWithShape="0">
                <a:prstClr val="black">
                  <a:alpha val="40000"/>
                </a:prstClr>
              </a:outerShdw>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120000"/>
                </a:lnSpc>
                <a:spcBef>
                  <a:spcPts val="450"/>
                </a:spcBef>
                <a:spcAft>
                  <a:spcPts val="450"/>
                </a:spcAft>
                <a:defRPr/>
              </a:pPr>
              <a:endParaRPr lang="zh-CN" altLang="en-US" sz="2100" kern="0" dirty="0">
                <a:solidFill>
                  <a:sysClr val="window" lastClr="FFFFFF"/>
                </a:solidFill>
                <a:latin typeface="Impact" pitchFamily="34" charset="0"/>
                <a:ea typeface="微软雅黑" pitchFamily="34" charset="-122"/>
              </a:endParaRPr>
            </a:p>
          </p:txBody>
        </p:sp>
        <p:sp>
          <p:nvSpPr>
            <p:cNvPr id="19" name="Freeform 24"/>
            <p:cNvSpPr>
              <a:spLocks/>
            </p:cNvSpPr>
            <p:nvPr/>
          </p:nvSpPr>
          <p:spPr bwMode="auto">
            <a:xfrm>
              <a:off x="4121325" y="4269442"/>
              <a:ext cx="790508" cy="1551934"/>
            </a:xfrm>
            <a:custGeom>
              <a:avLst/>
              <a:gdLst>
                <a:gd name="T0" fmla="*/ 34 w 499"/>
                <a:gd name="T1" fmla="*/ 281 h 978"/>
                <a:gd name="T2" fmla="*/ 0 w 499"/>
                <a:gd name="T3" fmla="*/ 485 h 978"/>
                <a:gd name="T4" fmla="*/ 249 w 499"/>
                <a:gd name="T5" fmla="*/ 978 h 978"/>
                <a:gd name="T6" fmla="*/ 499 w 499"/>
                <a:gd name="T7" fmla="*/ 485 h 978"/>
                <a:gd name="T8" fmla="*/ 470 w 499"/>
                <a:gd name="T9" fmla="*/ 298 h 978"/>
                <a:gd name="T10" fmla="*/ 263 w 499"/>
                <a:gd name="T11" fmla="*/ 2 h 978"/>
                <a:gd name="T12" fmla="*/ 261 w 499"/>
                <a:gd name="T13" fmla="*/ 0 h 978"/>
                <a:gd name="T14" fmla="*/ 253 w 499"/>
                <a:gd name="T15" fmla="*/ 0 h 978"/>
                <a:gd name="T16" fmla="*/ 34 w 499"/>
                <a:gd name="T17" fmla="*/ 281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9" h="978">
                  <a:moveTo>
                    <a:pt x="34" y="281"/>
                  </a:moveTo>
                  <a:cubicBezTo>
                    <a:pt x="12" y="345"/>
                    <a:pt x="0" y="413"/>
                    <a:pt x="0" y="485"/>
                  </a:cubicBezTo>
                  <a:cubicBezTo>
                    <a:pt x="0" y="687"/>
                    <a:pt x="98" y="867"/>
                    <a:pt x="249" y="978"/>
                  </a:cubicBezTo>
                  <a:cubicBezTo>
                    <a:pt x="400" y="867"/>
                    <a:pt x="499" y="687"/>
                    <a:pt x="499" y="485"/>
                  </a:cubicBezTo>
                  <a:cubicBezTo>
                    <a:pt x="499" y="420"/>
                    <a:pt x="488" y="357"/>
                    <a:pt x="470" y="298"/>
                  </a:cubicBezTo>
                  <a:cubicBezTo>
                    <a:pt x="374" y="223"/>
                    <a:pt x="301" y="120"/>
                    <a:pt x="263" y="2"/>
                  </a:cubicBezTo>
                  <a:cubicBezTo>
                    <a:pt x="262" y="1"/>
                    <a:pt x="262" y="1"/>
                    <a:pt x="261" y="0"/>
                  </a:cubicBezTo>
                  <a:cubicBezTo>
                    <a:pt x="258" y="0"/>
                    <a:pt x="255" y="0"/>
                    <a:pt x="253" y="0"/>
                  </a:cubicBezTo>
                  <a:cubicBezTo>
                    <a:pt x="209" y="114"/>
                    <a:pt x="132" y="211"/>
                    <a:pt x="34" y="281"/>
                  </a:cubicBezTo>
                </a:path>
              </a:pathLst>
            </a:custGeom>
            <a:solidFill>
              <a:srgbClr val="CA981C">
                <a:lumMod val="20000"/>
                <a:lumOff val="80000"/>
              </a:srgbClr>
            </a:solidFill>
            <a:ln w="25400" cap="rnd">
              <a:solidFill>
                <a:sysClr val="window" lastClr="FFFFFF"/>
              </a:solidFill>
              <a:prstDash val="solid"/>
              <a:round/>
              <a:headEnd/>
              <a:tailE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kern="0" dirty="0">
                <a:solidFill>
                  <a:sysClr val="windowText" lastClr="000000"/>
                </a:solidFill>
                <a:latin typeface="Impact" pitchFamily="34" charset="0"/>
                <a:ea typeface="微软雅黑" pitchFamily="34" charset="-122"/>
              </a:endParaRPr>
            </a:p>
          </p:txBody>
        </p:sp>
        <p:grpSp>
          <p:nvGrpSpPr>
            <p:cNvPr id="20" name="组合 19"/>
            <p:cNvGrpSpPr/>
            <p:nvPr/>
          </p:nvGrpSpPr>
          <p:grpSpPr>
            <a:xfrm>
              <a:off x="4174976" y="3650721"/>
              <a:ext cx="976313" cy="1090612"/>
              <a:chOff x="4174976" y="3650721"/>
              <a:chExt cx="976313" cy="1090612"/>
            </a:xfrm>
            <a:solidFill>
              <a:srgbClr val="F9F9F9"/>
            </a:solidFill>
          </p:grpSpPr>
          <p:sp>
            <p:nvSpPr>
              <p:cNvPr id="29" name="Freeform 9"/>
              <p:cNvSpPr>
                <a:spLocks/>
              </p:cNvSpPr>
              <p:nvPr/>
            </p:nvSpPr>
            <p:spPr bwMode="auto">
              <a:xfrm>
                <a:off x="4538514" y="4271433"/>
                <a:ext cx="328612" cy="469900"/>
              </a:xfrm>
              <a:custGeom>
                <a:avLst/>
                <a:gdLst>
                  <a:gd name="T0" fmla="*/ 0 w 207"/>
                  <a:gd name="T1" fmla="*/ 0 h 296"/>
                  <a:gd name="T2" fmla="*/ 207 w 207"/>
                  <a:gd name="T3" fmla="*/ 296 h 296"/>
                  <a:gd name="T4" fmla="*/ 0 w 207"/>
                  <a:gd name="T5" fmla="*/ 0 h 296"/>
                </a:gdLst>
                <a:ahLst/>
                <a:cxnLst>
                  <a:cxn ang="0">
                    <a:pos x="T0" y="T1"/>
                  </a:cxn>
                  <a:cxn ang="0">
                    <a:pos x="T2" y="T3"/>
                  </a:cxn>
                  <a:cxn ang="0">
                    <a:pos x="T4" y="T5"/>
                  </a:cxn>
                </a:cxnLst>
                <a:rect l="0" t="0" r="r" b="b"/>
                <a:pathLst>
                  <a:path w="207" h="296">
                    <a:moveTo>
                      <a:pt x="0" y="0"/>
                    </a:moveTo>
                    <a:cubicBezTo>
                      <a:pt x="38" y="118"/>
                      <a:pt x="111" y="221"/>
                      <a:pt x="207" y="296"/>
                    </a:cubicBezTo>
                    <a:cubicBezTo>
                      <a:pt x="169" y="177"/>
                      <a:pt x="96" y="74"/>
                      <a:pt x="0" y="0"/>
                    </a:cubicBezTo>
                  </a:path>
                </a:pathLst>
              </a:custGeom>
              <a:grpFill/>
              <a:ln w="25400" cap="rnd">
                <a:solidFill>
                  <a:sysClr val="window" lastClr="FFFFFF"/>
                </a:solidFill>
                <a:prstDash val="solid"/>
                <a:round/>
                <a:headEnd/>
                <a:tailE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kern="0" dirty="0">
                  <a:solidFill>
                    <a:sysClr val="windowText" lastClr="000000"/>
                  </a:solidFill>
                  <a:latin typeface="Impact" pitchFamily="34" charset="0"/>
                  <a:ea typeface="微软雅黑" pitchFamily="34" charset="-122"/>
                </a:endParaRPr>
              </a:p>
            </p:txBody>
          </p:sp>
          <p:sp>
            <p:nvSpPr>
              <p:cNvPr id="30" name="Freeform 16"/>
              <p:cNvSpPr>
                <a:spLocks/>
              </p:cNvSpPr>
              <p:nvPr/>
            </p:nvSpPr>
            <p:spPr bwMode="auto">
              <a:xfrm>
                <a:off x="4530576" y="4065058"/>
                <a:ext cx="620713" cy="203200"/>
              </a:xfrm>
              <a:custGeom>
                <a:avLst/>
                <a:gdLst>
                  <a:gd name="T0" fmla="*/ 0 w 391"/>
                  <a:gd name="T1" fmla="*/ 113 h 128"/>
                  <a:gd name="T2" fmla="*/ 4 w 391"/>
                  <a:gd name="T3" fmla="*/ 128 h 128"/>
                  <a:gd name="T4" fmla="*/ 18 w 391"/>
                  <a:gd name="T5" fmla="*/ 128 h 128"/>
                  <a:gd name="T6" fmla="*/ 391 w 391"/>
                  <a:gd name="T7" fmla="*/ 1 h 128"/>
                  <a:gd name="T8" fmla="*/ 353 w 391"/>
                  <a:gd name="T9" fmla="*/ 0 h 128"/>
                  <a:gd name="T10" fmla="*/ 0 w 391"/>
                  <a:gd name="T11" fmla="*/ 113 h 128"/>
                </a:gdLst>
                <a:ahLst/>
                <a:cxnLst>
                  <a:cxn ang="0">
                    <a:pos x="T0" y="T1"/>
                  </a:cxn>
                  <a:cxn ang="0">
                    <a:pos x="T2" y="T3"/>
                  </a:cxn>
                  <a:cxn ang="0">
                    <a:pos x="T4" y="T5"/>
                  </a:cxn>
                  <a:cxn ang="0">
                    <a:pos x="T6" y="T7"/>
                  </a:cxn>
                  <a:cxn ang="0">
                    <a:pos x="T8" y="T9"/>
                  </a:cxn>
                  <a:cxn ang="0">
                    <a:pos x="T10" y="T11"/>
                  </a:cxn>
                </a:cxnLst>
                <a:rect l="0" t="0" r="r" b="b"/>
                <a:pathLst>
                  <a:path w="391" h="128">
                    <a:moveTo>
                      <a:pt x="0" y="113"/>
                    </a:moveTo>
                    <a:cubicBezTo>
                      <a:pt x="1" y="118"/>
                      <a:pt x="2" y="123"/>
                      <a:pt x="4" y="128"/>
                    </a:cubicBezTo>
                    <a:cubicBezTo>
                      <a:pt x="9" y="128"/>
                      <a:pt x="13" y="128"/>
                      <a:pt x="18" y="128"/>
                    </a:cubicBezTo>
                    <a:cubicBezTo>
                      <a:pt x="158" y="128"/>
                      <a:pt x="287" y="81"/>
                      <a:pt x="391" y="1"/>
                    </a:cubicBezTo>
                    <a:cubicBezTo>
                      <a:pt x="379" y="1"/>
                      <a:pt x="366" y="0"/>
                      <a:pt x="353" y="0"/>
                    </a:cubicBezTo>
                    <a:cubicBezTo>
                      <a:pt x="222" y="0"/>
                      <a:pt x="100" y="42"/>
                      <a:pt x="0" y="113"/>
                    </a:cubicBezTo>
                  </a:path>
                </a:pathLst>
              </a:custGeom>
              <a:grpFill/>
              <a:ln w="25400" cap="rnd">
                <a:solidFill>
                  <a:sysClr val="window" lastClr="FFFFFF"/>
                </a:solidFill>
                <a:prstDash val="solid"/>
                <a:round/>
                <a:headEnd/>
                <a:tailE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kern="0" dirty="0">
                  <a:solidFill>
                    <a:sysClr val="windowText" lastClr="000000"/>
                  </a:solidFill>
                  <a:latin typeface="Impact" pitchFamily="34" charset="0"/>
                  <a:ea typeface="微软雅黑" pitchFamily="34" charset="-122"/>
                </a:endParaRPr>
              </a:p>
            </p:txBody>
          </p:sp>
          <p:sp>
            <p:nvSpPr>
              <p:cNvPr id="31" name="Freeform 17"/>
              <p:cNvSpPr>
                <a:spLocks/>
              </p:cNvSpPr>
              <p:nvPr/>
            </p:nvSpPr>
            <p:spPr bwMode="auto">
              <a:xfrm>
                <a:off x="4492476" y="3650721"/>
                <a:ext cx="93663" cy="593725"/>
              </a:xfrm>
              <a:custGeom>
                <a:avLst/>
                <a:gdLst>
                  <a:gd name="T0" fmla="*/ 24 w 59"/>
                  <a:gd name="T1" fmla="*/ 374 h 374"/>
                  <a:gd name="T2" fmla="*/ 24 w 59"/>
                  <a:gd name="T3" fmla="*/ 374 h 374"/>
                  <a:gd name="T4" fmla="*/ 59 w 59"/>
                  <a:gd name="T5" fmla="*/ 170 h 374"/>
                  <a:gd name="T6" fmla="*/ 35 w 59"/>
                  <a:gd name="T7" fmla="*/ 0 h 374"/>
                  <a:gd name="T8" fmla="*/ 0 w 59"/>
                  <a:gd name="T9" fmla="*/ 204 h 374"/>
                  <a:gd name="T10" fmla="*/ 24 w 59"/>
                  <a:gd name="T11" fmla="*/ 374 h 374"/>
                </a:gdLst>
                <a:ahLst/>
                <a:cxnLst>
                  <a:cxn ang="0">
                    <a:pos x="T0" y="T1"/>
                  </a:cxn>
                  <a:cxn ang="0">
                    <a:pos x="T2" y="T3"/>
                  </a:cxn>
                  <a:cxn ang="0">
                    <a:pos x="T4" y="T5"/>
                  </a:cxn>
                  <a:cxn ang="0">
                    <a:pos x="T6" y="T7"/>
                  </a:cxn>
                  <a:cxn ang="0">
                    <a:pos x="T8" y="T9"/>
                  </a:cxn>
                  <a:cxn ang="0">
                    <a:pos x="T10" y="T11"/>
                  </a:cxn>
                </a:cxnLst>
                <a:rect l="0" t="0" r="r" b="b"/>
                <a:pathLst>
                  <a:path w="59" h="374">
                    <a:moveTo>
                      <a:pt x="24" y="374"/>
                    </a:moveTo>
                    <a:cubicBezTo>
                      <a:pt x="24" y="374"/>
                      <a:pt x="24" y="374"/>
                      <a:pt x="24" y="374"/>
                    </a:cubicBezTo>
                    <a:cubicBezTo>
                      <a:pt x="46" y="310"/>
                      <a:pt x="59" y="241"/>
                      <a:pt x="59" y="170"/>
                    </a:cubicBezTo>
                    <a:cubicBezTo>
                      <a:pt x="59" y="111"/>
                      <a:pt x="50" y="54"/>
                      <a:pt x="35" y="0"/>
                    </a:cubicBezTo>
                    <a:cubicBezTo>
                      <a:pt x="12" y="63"/>
                      <a:pt x="0" y="132"/>
                      <a:pt x="0" y="204"/>
                    </a:cubicBezTo>
                    <a:cubicBezTo>
                      <a:pt x="0" y="263"/>
                      <a:pt x="8" y="320"/>
                      <a:pt x="24" y="374"/>
                    </a:cubicBezTo>
                  </a:path>
                </a:pathLst>
              </a:custGeom>
              <a:grpFill/>
              <a:ln w="25400" cap="rnd">
                <a:solidFill>
                  <a:sysClr val="window" lastClr="FFFFFF"/>
                </a:solidFill>
                <a:prstDash val="solid"/>
                <a:round/>
                <a:headEnd/>
                <a:tailE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kern="0" dirty="0">
                  <a:solidFill>
                    <a:sysClr val="windowText" lastClr="000000"/>
                  </a:solidFill>
                  <a:latin typeface="Impact" pitchFamily="34" charset="0"/>
                  <a:ea typeface="微软雅黑" pitchFamily="34" charset="-122"/>
                </a:endParaRPr>
              </a:p>
            </p:txBody>
          </p:sp>
          <p:sp>
            <p:nvSpPr>
              <p:cNvPr id="32" name="Freeform 25"/>
              <p:cNvSpPr>
                <a:spLocks/>
              </p:cNvSpPr>
              <p:nvPr/>
            </p:nvSpPr>
            <p:spPr bwMode="auto">
              <a:xfrm>
                <a:off x="4174976" y="4266671"/>
                <a:ext cx="347663" cy="447675"/>
              </a:xfrm>
              <a:custGeom>
                <a:avLst/>
                <a:gdLst>
                  <a:gd name="T0" fmla="*/ 0 w 219"/>
                  <a:gd name="T1" fmla="*/ 282 h 282"/>
                  <a:gd name="T2" fmla="*/ 219 w 219"/>
                  <a:gd name="T3" fmla="*/ 1 h 282"/>
                  <a:gd name="T4" fmla="*/ 205 w 219"/>
                  <a:gd name="T5" fmla="*/ 0 h 282"/>
                  <a:gd name="T6" fmla="*/ 0 w 219"/>
                  <a:gd name="T7" fmla="*/ 282 h 282"/>
                </a:gdLst>
                <a:ahLst/>
                <a:cxnLst>
                  <a:cxn ang="0">
                    <a:pos x="T0" y="T1"/>
                  </a:cxn>
                  <a:cxn ang="0">
                    <a:pos x="T2" y="T3"/>
                  </a:cxn>
                  <a:cxn ang="0">
                    <a:pos x="T4" y="T5"/>
                  </a:cxn>
                  <a:cxn ang="0">
                    <a:pos x="T6" y="T7"/>
                  </a:cxn>
                </a:cxnLst>
                <a:rect l="0" t="0" r="r" b="b"/>
                <a:pathLst>
                  <a:path w="219" h="282">
                    <a:moveTo>
                      <a:pt x="0" y="282"/>
                    </a:moveTo>
                    <a:cubicBezTo>
                      <a:pt x="98" y="212"/>
                      <a:pt x="175" y="115"/>
                      <a:pt x="219" y="1"/>
                    </a:cubicBezTo>
                    <a:cubicBezTo>
                      <a:pt x="214" y="0"/>
                      <a:pt x="209" y="0"/>
                      <a:pt x="205" y="0"/>
                    </a:cubicBezTo>
                    <a:cubicBezTo>
                      <a:pt x="112" y="72"/>
                      <a:pt x="40" y="169"/>
                      <a:pt x="0" y="282"/>
                    </a:cubicBezTo>
                  </a:path>
                </a:pathLst>
              </a:custGeom>
              <a:grpFill/>
              <a:ln w="25400" cap="rnd">
                <a:solidFill>
                  <a:sysClr val="window" lastClr="FFFFFF"/>
                </a:solidFill>
                <a:prstDash val="solid"/>
                <a:round/>
                <a:headEnd/>
                <a:tailE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kern="0" dirty="0">
                  <a:solidFill>
                    <a:sysClr val="windowText" lastClr="000000"/>
                  </a:solidFill>
                  <a:latin typeface="Impact" pitchFamily="34" charset="0"/>
                  <a:ea typeface="微软雅黑" pitchFamily="34" charset="-122"/>
                </a:endParaRPr>
              </a:p>
            </p:txBody>
          </p:sp>
        </p:grpSp>
        <p:sp>
          <p:nvSpPr>
            <p:cNvPr id="21" name="Freeform 15"/>
            <p:cNvSpPr>
              <a:spLocks noEditPoints="1"/>
            </p:cNvSpPr>
            <p:nvPr/>
          </p:nvSpPr>
          <p:spPr bwMode="auto">
            <a:xfrm>
              <a:off x="3588149" y="2949001"/>
              <a:ext cx="958976" cy="1311181"/>
            </a:xfrm>
            <a:custGeom>
              <a:avLst/>
              <a:gdLst>
                <a:gd name="T0" fmla="*/ 1584 w 1613"/>
                <a:gd name="T1" fmla="*/ 2175 h 2201"/>
                <a:gd name="T2" fmla="*/ 1520 w 1613"/>
                <a:gd name="T3" fmla="*/ 1720 h 2201"/>
                <a:gd name="T4" fmla="*/ 1613 w 1613"/>
                <a:gd name="T5" fmla="*/ 1176 h 2201"/>
                <a:gd name="T6" fmla="*/ 107 w 1613"/>
                <a:gd name="T7" fmla="*/ 0 h 2201"/>
                <a:gd name="T8" fmla="*/ 0 w 1613"/>
                <a:gd name="T9" fmla="*/ 582 h 2201"/>
                <a:gd name="T10" fmla="*/ 634 w 1613"/>
                <a:gd name="T11" fmla="*/ 1874 h 2201"/>
                <a:gd name="T12" fmla="*/ 1561 w 1613"/>
                <a:gd name="T13" fmla="*/ 2191 h 2201"/>
                <a:gd name="T14" fmla="*/ 1584 w 1613"/>
                <a:gd name="T15" fmla="*/ 2175 h 2201"/>
                <a:gd name="T16" fmla="*/ 1575 w 1613"/>
                <a:gd name="T17" fmla="*/ 2201 h 2201"/>
                <a:gd name="T18" fmla="*/ 1584 w 1613"/>
                <a:gd name="T19" fmla="*/ 2176 h 2201"/>
                <a:gd name="T20" fmla="*/ 1561 w 1613"/>
                <a:gd name="T21" fmla="*/ 2191 h 2201"/>
                <a:gd name="T22" fmla="*/ 1575 w 1613"/>
                <a:gd name="T23" fmla="*/ 2201 h 2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13" h="2201">
                  <a:moveTo>
                    <a:pt x="1584" y="2175"/>
                  </a:moveTo>
                  <a:cubicBezTo>
                    <a:pt x="1542" y="2030"/>
                    <a:pt x="1520" y="1878"/>
                    <a:pt x="1520" y="1720"/>
                  </a:cubicBezTo>
                  <a:cubicBezTo>
                    <a:pt x="1520" y="1529"/>
                    <a:pt x="1552" y="1346"/>
                    <a:pt x="1613" y="1176"/>
                  </a:cubicBezTo>
                  <a:cubicBezTo>
                    <a:pt x="1421" y="515"/>
                    <a:pt x="823" y="27"/>
                    <a:pt x="107" y="0"/>
                  </a:cubicBezTo>
                  <a:cubicBezTo>
                    <a:pt x="38" y="181"/>
                    <a:pt x="0" y="377"/>
                    <a:pt x="0" y="582"/>
                  </a:cubicBezTo>
                  <a:cubicBezTo>
                    <a:pt x="0" y="1108"/>
                    <a:pt x="249" y="1576"/>
                    <a:pt x="634" y="1874"/>
                  </a:cubicBezTo>
                  <a:cubicBezTo>
                    <a:pt x="980" y="1883"/>
                    <a:pt x="1300" y="1999"/>
                    <a:pt x="1561" y="2191"/>
                  </a:cubicBezTo>
                  <a:cubicBezTo>
                    <a:pt x="1568" y="2186"/>
                    <a:pt x="1576" y="2180"/>
                    <a:pt x="1584" y="2175"/>
                  </a:cubicBezTo>
                  <a:close/>
                  <a:moveTo>
                    <a:pt x="1575" y="2201"/>
                  </a:moveTo>
                  <a:cubicBezTo>
                    <a:pt x="1578" y="2193"/>
                    <a:pt x="1581" y="2184"/>
                    <a:pt x="1584" y="2176"/>
                  </a:cubicBezTo>
                  <a:cubicBezTo>
                    <a:pt x="1576" y="2180"/>
                    <a:pt x="1568" y="2186"/>
                    <a:pt x="1561" y="2191"/>
                  </a:cubicBezTo>
                  <a:cubicBezTo>
                    <a:pt x="1565" y="2195"/>
                    <a:pt x="1570" y="2198"/>
                    <a:pt x="1575" y="2201"/>
                  </a:cubicBezTo>
                  <a:close/>
                </a:path>
              </a:pathLst>
            </a:custGeom>
            <a:solidFill>
              <a:srgbClr val="CA981C">
                <a:lumMod val="20000"/>
                <a:lumOff val="80000"/>
              </a:srgbClr>
            </a:solidFill>
            <a:ln w="25400" cap="rnd">
              <a:solidFill>
                <a:sysClr val="window" lastClr="FFFFFF"/>
              </a:solidFill>
              <a:prstDash val="solid"/>
              <a:round/>
              <a:headEnd/>
              <a:tailE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kern="0" dirty="0">
                <a:solidFill>
                  <a:sysClr val="windowText" lastClr="000000"/>
                </a:solidFill>
                <a:latin typeface="Impact" pitchFamily="34" charset="0"/>
                <a:ea typeface="微软雅黑" pitchFamily="34" charset="-122"/>
              </a:endParaRPr>
            </a:p>
          </p:txBody>
        </p:sp>
        <p:sp>
          <p:nvSpPr>
            <p:cNvPr id="24" name="TextBox 35"/>
            <p:cNvSpPr txBox="1">
              <a:spLocks noChangeArrowheads="1"/>
            </p:cNvSpPr>
            <p:nvPr/>
          </p:nvSpPr>
          <p:spPr bwMode="auto">
            <a:xfrm>
              <a:off x="5008100" y="5002814"/>
              <a:ext cx="849748" cy="753743"/>
            </a:xfrm>
            <a:prstGeom prst="rect">
              <a:avLst/>
            </a:prstGeom>
            <a:noFill/>
            <a:ln>
              <a:noFill/>
            </a:ln>
            <a:extLst>
              <a:ext uri="{909E8E84-426E-40DD-AFC4-6F175D3DCCD1}"/>
              <a:ext uri="{91240B29-F687-4F45-9708-019B960494DF}"/>
            </a:extLst>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150000"/>
                </a:lnSpc>
                <a:spcBef>
                  <a:spcPts val="0"/>
                </a:spcBef>
                <a:spcAft>
                  <a:spcPts val="0"/>
                </a:spcAft>
                <a:defRPr/>
              </a:pPr>
              <a:r>
                <a:rPr lang="zh-CN" altLang="en-US" sz="1200" kern="0" dirty="0">
                  <a:solidFill>
                    <a:srgbClr val="5F5F5F"/>
                  </a:solidFill>
                  <a:latin typeface="微软雅黑" pitchFamily="34" charset="-122"/>
                  <a:ea typeface="微软雅黑" pitchFamily="34" charset="-122"/>
                </a:rPr>
                <a:t>工程咨询公司</a:t>
              </a:r>
            </a:p>
          </p:txBody>
        </p:sp>
        <p:sp>
          <p:nvSpPr>
            <p:cNvPr id="25" name="TextBox 35"/>
            <p:cNvSpPr txBox="1">
              <a:spLocks noChangeArrowheads="1"/>
            </p:cNvSpPr>
            <p:nvPr/>
          </p:nvSpPr>
          <p:spPr bwMode="auto">
            <a:xfrm>
              <a:off x="5507953" y="3500882"/>
              <a:ext cx="801614" cy="753744"/>
            </a:xfrm>
            <a:prstGeom prst="rect">
              <a:avLst/>
            </a:prstGeom>
            <a:noFill/>
            <a:ln>
              <a:noFill/>
            </a:ln>
            <a:extLst>
              <a:ext uri="{909E8E84-426E-40DD-AFC4-6F175D3DCCD1}"/>
              <a:ext uri="{91240B29-F687-4F45-9708-019B960494DF}"/>
            </a:extLst>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150000"/>
                </a:lnSpc>
                <a:spcBef>
                  <a:spcPts val="0"/>
                </a:spcBef>
                <a:spcAft>
                  <a:spcPts val="0"/>
                </a:spcAft>
                <a:defRPr/>
              </a:pPr>
              <a:r>
                <a:rPr lang="zh-CN" altLang="en-US" sz="1200" kern="0" dirty="0">
                  <a:solidFill>
                    <a:sysClr val="window" lastClr="FFFFFF"/>
                  </a:solidFill>
                  <a:latin typeface="微软雅黑" pitchFamily="34" charset="-122"/>
                  <a:ea typeface="微软雅黑" pitchFamily="34" charset="-122"/>
                </a:rPr>
                <a:t>管理咨</a:t>
              </a:r>
              <a:endParaRPr lang="en-US" altLang="zh-CN" sz="1200" kern="0" dirty="0">
                <a:solidFill>
                  <a:sysClr val="window" lastClr="FFFFFF"/>
                </a:solidFill>
                <a:latin typeface="微软雅黑" pitchFamily="34" charset="-122"/>
                <a:ea typeface="微软雅黑" pitchFamily="34" charset="-122"/>
              </a:endParaRPr>
            </a:p>
            <a:p>
              <a:pPr algn="ctr" fontAlgn="auto">
                <a:lnSpc>
                  <a:spcPct val="150000"/>
                </a:lnSpc>
                <a:spcBef>
                  <a:spcPts val="0"/>
                </a:spcBef>
                <a:spcAft>
                  <a:spcPts val="0"/>
                </a:spcAft>
                <a:defRPr/>
              </a:pPr>
              <a:r>
                <a:rPr lang="zh-CN" altLang="en-US" sz="1200" kern="0" dirty="0">
                  <a:solidFill>
                    <a:sysClr val="window" lastClr="FFFFFF"/>
                  </a:solidFill>
                  <a:latin typeface="微软雅黑" pitchFamily="34" charset="-122"/>
                  <a:ea typeface="微软雅黑" pitchFamily="34" charset="-122"/>
                </a:rPr>
                <a:t>询公司</a:t>
              </a:r>
            </a:p>
          </p:txBody>
        </p:sp>
        <p:sp>
          <p:nvSpPr>
            <p:cNvPr id="26" name="TextBox 35"/>
            <p:cNvSpPr txBox="1">
              <a:spLocks noChangeArrowheads="1"/>
            </p:cNvSpPr>
            <p:nvPr/>
          </p:nvSpPr>
          <p:spPr bwMode="auto">
            <a:xfrm>
              <a:off x="2708780" y="3500882"/>
              <a:ext cx="927503" cy="753744"/>
            </a:xfrm>
            <a:prstGeom prst="rect">
              <a:avLst/>
            </a:prstGeom>
            <a:noFill/>
            <a:ln>
              <a:noFill/>
            </a:ln>
            <a:extLst>
              <a:ext uri="{909E8E84-426E-40DD-AFC4-6F175D3DCCD1}"/>
              <a:ext uri="{91240B29-F687-4F45-9708-019B960494DF}"/>
            </a:extLst>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150000"/>
                </a:lnSpc>
                <a:spcBef>
                  <a:spcPts val="0"/>
                </a:spcBef>
                <a:spcAft>
                  <a:spcPts val="0"/>
                </a:spcAft>
                <a:defRPr/>
              </a:pPr>
              <a:r>
                <a:rPr lang="zh-CN" altLang="en-US" sz="1200" kern="0" dirty="0">
                  <a:solidFill>
                    <a:srgbClr val="5F5F5F"/>
                  </a:solidFill>
                  <a:latin typeface="微软雅黑" pitchFamily="34" charset="-122"/>
                  <a:ea typeface="微软雅黑" pitchFamily="34" charset="-122"/>
                </a:rPr>
                <a:t>税务师</a:t>
              </a:r>
            </a:p>
            <a:p>
              <a:pPr algn="ctr" fontAlgn="auto">
                <a:lnSpc>
                  <a:spcPct val="150000"/>
                </a:lnSpc>
                <a:spcBef>
                  <a:spcPts val="0"/>
                </a:spcBef>
                <a:spcAft>
                  <a:spcPts val="0"/>
                </a:spcAft>
                <a:defRPr/>
              </a:pPr>
              <a:r>
                <a:rPr lang="zh-CN" altLang="en-US" sz="1200" kern="0" dirty="0">
                  <a:solidFill>
                    <a:srgbClr val="5F5F5F"/>
                  </a:solidFill>
                  <a:latin typeface="微软雅黑" pitchFamily="34" charset="-122"/>
                  <a:ea typeface="微软雅黑" pitchFamily="34" charset="-122"/>
                </a:rPr>
                <a:t>事务所</a:t>
              </a:r>
            </a:p>
          </p:txBody>
        </p:sp>
        <p:sp>
          <p:nvSpPr>
            <p:cNvPr id="27" name="TextBox 35"/>
            <p:cNvSpPr txBox="1">
              <a:spLocks noChangeArrowheads="1"/>
            </p:cNvSpPr>
            <p:nvPr/>
          </p:nvSpPr>
          <p:spPr bwMode="auto">
            <a:xfrm>
              <a:off x="4128730" y="2456383"/>
              <a:ext cx="899734" cy="753744"/>
            </a:xfrm>
            <a:prstGeom prst="rect">
              <a:avLst/>
            </a:prstGeom>
            <a:noFill/>
            <a:ln>
              <a:noFill/>
            </a:ln>
            <a:extLst>
              <a:ext uri="{909E8E84-426E-40DD-AFC4-6F175D3DCCD1}"/>
              <a:ext uri="{91240B29-F687-4F45-9708-019B960494DF}"/>
            </a:extLst>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150000"/>
                </a:lnSpc>
                <a:spcBef>
                  <a:spcPts val="0"/>
                </a:spcBef>
                <a:spcAft>
                  <a:spcPts val="0"/>
                </a:spcAft>
                <a:defRPr/>
              </a:pPr>
              <a:r>
                <a:rPr lang="zh-CN" altLang="en-US" sz="1200" kern="0" dirty="0">
                  <a:solidFill>
                    <a:srgbClr val="5F5F5F"/>
                  </a:solidFill>
                  <a:latin typeface="微软雅黑" pitchFamily="34" charset="-122"/>
                  <a:ea typeface="微软雅黑" pitchFamily="34" charset="-122"/>
                </a:rPr>
                <a:t>会计师</a:t>
              </a:r>
            </a:p>
            <a:p>
              <a:pPr algn="ctr" fontAlgn="auto">
                <a:lnSpc>
                  <a:spcPct val="150000"/>
                </a:lnSpc>
                <a:spcBef>
                  <a:spcPts val="0"/>
                </a:spcBef>
                <a:spcAft>
                  <a:spcPts val="0"/>
                </a:spcAft>
                <a:defRPr/>
              </a:pPr>
              <a:r>
                <a:rPr lang="zh-CN" altLang="en-US" sz="1200" kern="0" dirty="0">
                  <a:solidFill>
                    <a:srgbClr val="5F5F5F"/>
                  </a:solidFill>
                  <a:latin typeface="微软雅黑" pitchFamily="34" charset="-122"/>
                  <a:ea typeface="微软雅黑" pitchFamily="34" charset="-122"/>
                </a:rPr>
                <a:t>事务所</a:t>
              </a:r>
            </a:p>
          </p:txBody>
        </p:sp>
        <p:sp>
          <p:nvSpPr>
            <p:cNvPr id="28" name="TextBox 35"/>
            <p:cNvSpPr txBox="1">
              <a:spLocks noChangeArrowheads="1"/>
            </p:cNvSpPr>
            <p:nvPr/>
          </p:nvSpPr>
          <p:spPr bwMode="auto">
            <a:xfrm>
              <a:off x="3310453" y="5002814"/>
              <a:ext cx="829385" cy="753743"/>
            </a:xfrm>
            <a:prstGeom prst="rect">
              <a:avLst/>
            </a:prstGeom>
            <a:noFill/>
            <a:ln>
              <a:noFill/>
            </a:ln>
            <a:extLst>
              <a:ext uri="{909E8E84-426E-40DD-AFC4-6F175D3DCCD1}"/>
              <a:ext uri="{91240B29-F687-4F45-9708-019B960494DF}"/>
            </a:extLst>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150000"/>
                </a:lnSpc>
                <a:spcBef>
                  <a:spcPts val="0"/>
                </a:spcBef>
                <a:spcAft>
                  <a:spcPts val="0"/>
                </a:spcAft>
                <a:defRPr/>
              </a:pPr>
              <a:r>
                <a:rPr lang="zh-CN" altLang="en-US" sz="1200" kern="0" dirty="0">
                  <a:solidFill>
                    <a:sysClr val="window" lastClr="FFFFFF"/>
                  </a:solidFill>
                  <a:latin typeface="微软雅黑" pitchFamily="34" charset="-122"/>
                  <a:ea typeface="微软雅黑" pitchFamily="34" charset="-122"/>
                </a:rPr>
                <a:t>资产评估公司</a:t>
              </a:r>
            </a:p>
          </p:txBody>
        </p:sp>
      </p:grpSp>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ext Box 2"/>
          <p:cNvSpPr txBox="1">
            <a:spLocks noChangeArrowheads="1"/>
          </p:cNvSpPr>
          <p:nvPr/>
        </p:nvSpPr>
        <p:spPr bwMode="auto">
          <a:xfrm>
            <a:off x="2484438" y="195263"/>
            <a:ext cx="4572085" cy="400110"/>
          </a:xfrm>
          <a:prstGeom prst="rect">
            <a:avLst/>
          </a:prstGeom>
          <a:noFill/>
          <a:ln w="9525">
            <a:noFill/>
            <a:miter lim="800000"/>
            <a:headEnd/>
            <a:tailEnd/>
          </a:ln>
          <a:effectLst/>
        </p:spPr>
        <p:txBody>
          <a:bodyPr wrap="none">
            <a:spAutoFit/>
          </a:bodyPr>
          <a:lstStyle/>
          <a:p>
            <a:r>
              <a:rPr lang="zh-CN" altLang="en-US" sz="2000" b="1" dirty="0">
                <a:solidFill>
                  <a:schemeClr val="hlink"/>
                </a:solidFill>
                <a:latin typeface="黑体" pitchFamily="49" charset="-122"/>
                <a:ea typeface="黑体" pitchFamily="49" charset="-122"/>
              </a:rPr>
              <a:t>问</a:t>
            </a:r>
            <a:r>
              <a:rPr lang="zh-CN" altLang="en-US" sz="2000" b="1" dirty="0" smtClean="0">
                <a:solidFill>
                  <a:schemeClr val="hlink"/>
                </a:solidFill>
                <a:latin typeface="黑体" pitchFamily="49" charset="-122"/>
                <a:ea typeface="黑体" pitchFamily="49" charset="-122"/>
              </a:rPr>
              <a:t>题四：</a:t>
            </a:r>
            <a:r>
              <a:rPr lang="zh-CN" altLang="en-US" sz="2000" b="1" dirty="0">
                <a:latin typeface="黑体" pitchFamily="49" charset="-122"/>
                <a:ea typeface="黑体" pitchFamily="49" charset="-122"/>
              </a:rPr>
              <a:t>哪些罚金罚款可以税前税除？</a:t>
            </a:r>
          </a:p>
        </p:txBody>
      </p:sp>
      <p:sp>
        <p:nvSpPr>
          <p:cNvPr id="118787" name="Text Box 3"/>
          <p:cNvSpPr txBox="1">
            <a:spLocks noChangeArrowheads="1"/>
          </p:cNvSpPr>
          <p:nvPr/>
        </p:nvSpPr>
        <p:spPr bwMode="auto">
          <a:xfrm>
            <a:off x="250825" y="714375"/>
            <a:ext cx="1104900" cy="366713"/>
          </a:xfrm>
          <a:prstGeom prst="rect">
            <a:avLst/>
          </a:prstGeom>
          <a:noFill/>
          <a:ln w="9525">
            <a:noFill/>
            <a:miter lim="800000"/>
            <a:headEnd/>
            <a:tailEnd/>
          </a:ln>
          <a:effectLst/>
        </p:spPr>
        <p:txBody>
          <a:bodyPr wrap="none">
            <a:spAutoFit/>
          </a:bodyPr>
          <a:lstStyle/>
          <a:p>
            <a:r>
              <a:rPr lang="zh-CN" altLang="en-US" b="1">
                <a:latin typeface="微软雅黑"/>
                <a:ea typeface="黑体" pitchFamily="2" charset="-122"/>
              </a:rPr>
              <a:t>政策依据</a:t>
            </a:r>
          </a:p>
        </p:txBody>
      </p:sp>
      <p:sp>
        <p:nvSpPr>
          <p:cNvPr id="118788" name="Rectangle 4"/>
          <p:cNvSpPr>
            <a:spLocks noChangeArrowheads="1"/>
          </p:cNvSpPr>
          <p:nvPr/>
        </p:nvSpPr>
        <p:spPr bwMode="auto">
          <a:xfrm>
            <a:off x="250825" y="1143000"/>
            <a:ext cx="8642350" cy="4000500"/>
          </a:xfrm>
          <a:prstGeom prst="rect">
            <a:avLst/>
          </a:prstGeom>
          <a:noFill/>
          <a:ln w="9525">
            <a:noFill/>
            <a:miter lim="800000"/>
            <a:headEnd/>
            <a:tailEnd/>
          </a:ln>
          <a:effectLst/>
        </p:spPr>
        <p:txBody>
          <a:bodyPr>
            <a:spAutoFit/>
          </a:bodyPr>
          <a:lstStyle/>
          <a:p>
            <a:pPr>
              <a:buFont typeface="Wingdings" pitchFamily="2" charset="2"/>
              <a:buNone/>
            </a:pPr>
            <a:r>
              <a:rPr lang="zh-CN" altLang="en-US" sz="1600"/>
              <a:t>       根据以下文件规定，凡是违反法律、行政法规而交付的罚款、罚金、滞纳金是不允许扣除的，但按照经济合同规定支付的违约金</a:t>
            </a:r>
            <a:r>
              <a:rPr lang="en-US" altLang="zh-CN" sz="1600"/>
              <a:t>(</a:t>
            </a:r>
            <a:r>
              <a:rPr lang="zh-CN" altLang="en-US" sz="1600"/>
              <a:t>包括银行罚息</a:t>
            </a:r>
            <a:r>
              <a:rPr lang="en-US" altLang="zh-CN" sz="1600"/>
              <a:t>)</a:t>
            </a:r>
            <a:r>
              <a:rPr lang="zh-CN" altLang="en-US" sz="1600"/>
              <a:t>、罚款和诉讼费可以扣除。这就要求企业财务人员要对发生的业务进行判定。对罚款不能一律对待。要看性质。</a:t>
            </a:r>
            <a:r>
              <a:rPr lang="zh-CN" altLang="en-US"/>
              <a:t> </a:t>
            </a:r>
            <a:endParaRPr lang="zh-CN" altLang="en-US" sz="1600"/>
          </a:p>
          <a:p>
            <a:endParaRPr lang="zh-CN" altLang="en-US" sz="1600"/>
          </a:p>
          <a:p>
            <a:pPr>
              <a:buFont typeface="Wingdings" pitchFamily="2" charset="2"/>
              <a:buChar char="Ø"/>
            </a:pPr>
            <a:r>
              <a:rPr lang="zh-CN" altLang="en-US" sz="1600">
                <a:solidFill>
                  <a:srgbClr val="FF0000"/>
                </a:solidFill>
              </a:rPr>
              <a:t>  国税发</a:t>
            </a:r>
            <a:r>
              <a:rPr lang="en-US" altLang="zh-CN" sz="1600">
                <a:solidFill>
                  <a:srgbClr val="FF0000"/>
                </a:solidFill>
              </a:rPr>
              <a:t>[2000]84</a:t>
            </a:r>
            <a:r>
              <a:rPr lang="zh-CN" altLang="en-US" sz="1600">
                <a:solidFill>
                  <a:srgbClr val="FF0000"/>
                </a:solidFill>
              </a:rPr>
              <a:t>号第六条规定</a:t>
            </a:r>
            <a:r>
              <a:rPr lang="en-US" altLang="zh-CN" sz="1600">
                <a:solidFill>
                  <a:srgbClr val="FF0000"/>
                </a:solidFill>
              </a:rPr>
              <a:t>:</a:t>
            </a:r>
            <a:r>
              <a:rPr lang="zh-CN" altLang="en-US" sz="1600"/>
              <a:t>除条例</a:t>
            </a:r>
            <a:r>
              <a:rPr lang="zh-CN" altLang="en-US" sz="1600">
                <a:solidFill>
                  <a:srgbClr val="FF0000"/>
                </a:solidFill>
              </a:rPr>
              <a:t>第七条</a:t>
            </a:r>
            <a:r>
              <a:rPr lang="zh-CN" altLang="en-US" sz="1600"/>
              <a:t>的规定以外，在计算应纳税所得额时，下列支出也不得扣除</a:t>
            </a:r>
            <a:r>
              <a:rPr lang="en-US" altLang="zh-CN" sz="1600"/>
              <a:t>: </a:t>
            </a:r>
            <a:r>
              <a:rPr lang="en-US" altLang="zh-CN" sz="1600" b="1"/>
              <a:t>(</a:t>
            </a:r>
            <a:r>
              <a:rPr lang="zh-CN" altLang="en-US" sz="1600" b="1"/>
              <a:t>一</a:t>
            </a:r>
            <a:r>
              <a:rPr lang="en-US" altLang="zh-CN" sz="1600" b="1"/>
              <a:t>)</a:t>
            </a:r>
            <a:r>
              <a:rPr lang="en-US" altLang="zh-CN" sz="1600"/>
              <a:t> </a:t>
            </a:r>
            <a:r>
              <a:rPr lang="zh-CN" altLang="en-US" sz="1600"/>
              <a:t>贿赂等非法支出</a:t>
            </a:r>
            <a:r>
              <a:rPr lang="en-US" altLang="zh-CN" sz="1600"/>
              <a:t>; </a:t>
            </a:r>
            <a:r>
              <a:rPr lang="en-US" altLang="zh-CN" sz="1600" b="1"/>
              <a:t>(</a:t>
            </a:r>
            <a:r>
              <a:rPr lang="zh-CN" altLang="en-US" sz="1600" b="1"/>
              <a:t>二</a:t>
            </a:r>
            <a:r>
              <a:rPr lang="en-US" altLang="zh-CN" sz="1600" b="1"/>
              <a:t>)</a:t>
            </a:r>
            <a:r>
              <a:rPr lang="en-US" altLang="zh-CN" sz="1600"/>
              <a:t> </a:t>
            </a:r>
            <a:r>
              <a:rPr lang="zh-CN" altLang="en-US" sz="1600"/>
              <a:t>因违反法律、行政法规而交付的罚款、罚金、滞纳金</a:t>
            </a:r>
            <a:r>
              <a:rPr lang="en-US" altLang="zh-CN" sz="1600"/>
              <a:t>; </a:t>
            </a:r>
            <a:r>
              <a:rPr lang="en-US" altLang="zh-CN" sz="1600" b="1"/>
              <a:t>(</a:t>
            </a:r>
            <a:r>
              <a:rPr lang="zh-CN" altLang="en-US" sz="1600" b="1"/>
              <a:t>三</a:t>
            </a:r>
            <a:r>
              <a:rPr lang="en-US" altLang="zh-CN" sz="1600" b="1"/>
              <a:t>)</a:t>
            </a:r>
            <a:r>
              <a:rPr lang="zh-CN" altLang="en-US" sz="1600"/>
              <a:t>存货跌价准备金、短期投资跌价准备金、长期投资减值准备金、风险准备基金</a:t>
            </a:r>
            <a:r>
              <a:rPr lang="en-US" altLang="zh-CN" sz="1600"/>
              <a:t>(</a:t>
            </a:r>
            <a:r>
              <a:rPr lang="zh-CN" altLang="en-US" sz="1600"/>
              <a:t>包括投资风险准备基金</a:t>
            </a:r>
            <a:r>
              <a:rPr lang="en-US" altLang="zh-CN" sz="1600"/>
              <a:t>) </a:t>
            </a:r>
            <a:r>
              <a:rPr lang="zh-CN" altLang="en-US" sz="1600"/>
              <a:t>以及国家税收法规规定可提取的准备金之外的任何形式的准备金</a:t>
            </a:r>
            <a:r>
              <a:rPr lang="en-US" altLang="zh-CN" sz="1600"/>
              <a:t>; </a:t>
            </a:r>
            <a:r>
              <a:rPr lang="en-US" altLang="zh-CN" sz="1600" b="1"/>
              <a:t>(</a:t>
            </a:r>
            <a:r>
              <a:rPr lang="zh-CN" altLang="en-US" sz="1600" b="1"/>
              <a:t>四</a:t>
            </a:r>
            <a:r>
              <a:rPr lang="en-US" altLang="zh-CN" sz="1600" b="1"/>
              <a:t>)</a:t>
            </a:r>
            <a:r>
              <a:rPr lang="zh-CN" altLang="en-US" sz="1600"/>
              <a:t>税收法规有具体扣除范围和标准</a:t>
            </a:r>
            <a:r>
              <a:rPr lang="en-US" altLang="zh-CN" sz="1600"/>
              <a:t>(</a:t>
            </a:r>
            <a:r>
              <a:rPr lang="zh-CN" altLang="en-US" sz="1600"/>
              <a:t>比例或金额</a:t>
            </a:r>
            <a:r>
              <a:rPr lang="en-US" altLang="zh-CN" sz="1600"/>
              <a:t>)</a:t>
            </a:r>
            <a:r>
              <a:rPr lang="zh-CN" altLang="en-US" sz="1600"/>
              <a:t>，实际发生的费用超过或高于法定范围和标准的部分。 </a:t>
            </a:r>
          </a:p>
          <a:p>
            <a:pPr>
              <a:buFont typeface="Wingdings" pitchFamily="2" charset="2"/>
              <a:buChar char="n"/>
            </a:pPr>
            <a:r>
              <a:rPr lang="zh-CN" altLang="en-US" sz="1600">
                <a:solidFill>
                  <a:srgbClr val="FF0000"/>
                </a:solidFill>
              </a:rPr>
              <a:t>  第五十六条</a:t>
            </a:r>
            <a:r>
              <a:rPr lang="zh-CN" altLang="en-US" sz="1600"/>
              <a:t> 纳税人按照经济合同规定支付的违约金</a:t>
            </a:r>
            <a:r>
              <a:rPr lang="en-US" altLang="zh-CN" sz="1600"/>
              <a:t>(</a:t>
            </a:r>
            <a:r>
              <a:rPr lang="zh-CN" altLang="en-US" sz="1600"/>
              <a:t>包括银行罚息</a:t>
            </a:r>
            <a:r>
              <a:rPr lang="en-US" altLang="zh-CN" sz="1600"/>
              <a:t>)</a:t>
            </a:r>
            <a:r>
              <a:rPr lang="zh-CN" altLang="en-US" sz="1600"/>
              <a:t>、罚款和诉讼费可以扣除。</a:t>
            </a:r>
            <a:r>
              <a:rPr lang="zh-CN" altLang="en-US"/>
              <a:t> </a:t>
            </a:r>
            <a:endParaRPr lang="zh-CN" altLang="en-US" sz="1600"/>
          </a:p>
          <a:p>
            <a:pPr>
              <a:buFont typeface="Wingdings" pitchFamily="2" charset="2"/>
              <a:buChar char="Ø"/>
            </a:pPr>
            <a:endParaRPr lang="zh-CN" altLang="en-US" sz="1600"/>
          </a:p>
          <a:p>
            <a:pPr>
              <a:buFont typeface="Wingdings" pitchFamily="2" charset="2"/>
              <a:buChar char="Ø"/>
            </a:pPr>
            <a:r>
              <a:rPr lang="zh-CN" altLang="en-US" sz="1600">
                <a:solidFill>
                  <a:srgbClr val="FF0000"/>
                </a:solidFill>
              </a:rPr>
              <a:t>  国税发</a:t>
            </a:r>
            <a:r>
              <a:rPr lang="en-US" altLang="zh-CN" sz="1600">
                <a:solidFill>
                  <a:srgbClr val="FF0000"/>
                </a:solidFill>
              </a:rPr>
              <a:t>[1997]191</a:t>
            </a:r>
            <a:r>
              <a:rPr lang="zh-CN" altLang="en-US" sz="1600">
                <a:solidFill>
                  <a:srgbClr val="FF0000"/>
                </a:solidFill>
              </a:rPr>
              <a:t>号第二条规定</a:t>
            </a:r>
            <a:r>
              <a:rPr lang="en-US" altLang="zh-CN" sz="1600"/>
              <a:t>:</a:t>
            </a:r>
            <a:r>
              <a:rPr lang="zh-CN" altLang="en-US" sz="1600"/>
              <a:t>关于逾期还款加收罚息处理问题 纳税人逾期归还银行贷款，银行按规定加收的罚息，不属于行政性罚款，允许在税前扣除。</a:t>
            </a:r>
            <a:endParaRPr lang="en-US" altLang="zh-CN" sz="1400" b="1" i="1">
              <a:solidFill>
                <a:schemeClr val="hlink"/>
              </a:solidFill>
            </a:endParaRPr>
          </a:p>
          <a:p>
            <a:pPr>
              <a:buFont typeface="Wingdings" pitchFamily="2" charset="2"/>
              <a:buNone/>
            </a:pPr>
            <a:endParaRPr lang="zh-CN" altLang="en-US" sz="1400" b="1">
              <a:solidFill>
                <a:schemeClr val="hlink"/>
              </a:solidFill>
            </a:endParaRPr>
          </a:p>
          <a:p>
            <a:pPr>
              <a:buFont typeface="Wingdings" pitchFamily="2" charset="2"/>
              <a:buNone/>
            </a:pPr>
            <a:r>
              <a:rPr lang="zh-CN" altLang="en-US" sz="1400" b="1">
                <a:solidFill>
                  <a:schemeClr val="hlink"/>
                </a:solidFill>
              </a:rPr>
              <a:t>（备注：以上两个文件国税发</a:t>
            </a:r>
            <a:r>
              <a:rPr lang="en-US" altLang="zh-CN" sz="1400" b="1">
                <a:solidFill>
                  <a:schemeClr val="hlink"/>
                </a:solidFill>
              </a:rPr>
              <a:t>[2000]84</a:t>
            </a:r>
            <a:r>
              <a:rPr lang="zh-CN" altLang="en-US" sz="1400" b="1">
                <a:solidFill>
                  <a:schemeClr val="hlink"/>
                </a:solidFill>
              </a:rPr>
              <a:t>号、 国税发</a:t>
            </a:r>
            <a:r>
              <a:rPr lang="en-US" altLang="zh-CN" sz="1400" b="1">
                <a:solidFill>
                  <a:schemeClr val="hlink"/>
                </a:solidFill>
              </a:rPr>
              <a:t>[1997]191</a:t>
            </a:r>
            <a:r>
              <a:rPr lang="zh-CN" altLang="en-US" sz="1400" b="1">
                <a:solidFill>
                  <a:schemeClr val="hlink"/>
                </a:solidFill>
              </a:rPr>
              <a:t>号在国税局网站未查到，需进一步核实。）</a:t>
            </a:r>
            <a:r>
              <a:rPr lang="zh-CN" altLang="en-US" sz="1600"/>
              <a:t/>
            </a:r>
            <a:br>
              <a:rPr lang="zh-CN" altLang="en-US" sz="1600"/>
            </a:br>
            <a:endParaRPr lang="zh-CN" altLang="en-US" sz="16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ext Box 2"/>
          <p:cNvSpPr txBox="1">
            <a:spLocks noChangeArrowheads="1"/>
          </p:cNvSpPr>
          <p:nvPr/>
        </p:nvSpPr>
        <p:spPr bwMode="auto">
          <a:xfrm>
            <a:off x="2051720" y="267494"/>
            <a:ext cx="4958409" cy="400110"/>
          </a:xfrm>
          <a:prstGeom prst="rect">
            <a:avLst/>
          </a:prstGeom>
          <a:noFill/>
          <a:ln w="9525">
            <a:noFill/>
            <a:miter lim="800000"/>
            <a:headEnd/>
            <a:tailEnd/>
          </a:ln>
          <a:effectLst/>
        </p:spPr>
        <p:txBody>
          <a:bodyPr wrap="none">
            <a:spAutoFit/>
          </a:bodyPr>
          <a:lstStyle/>
          <a:p>
            <a:r>
              <a:rPr lang="zh-CN" altLang="en-US" sz="2000" b="1" dirty="0">
                <a:solidFill>
                  <a:schemeClr val="hlink"/>
                </a:solidFill>
                <a:latin typeface="黑体" pitchFamily="49" charset="-122"/>
                <a:ea typeface="黑体" pitchFamily="49" charset="-122"/>
              </a:rPr>
              <a:t>问</a:t>
            </a:r>
            <a:r>
              <a:rPr lang="zh-CN" altLang="en-US" sz="2000" b="1" dirty="0" smtClean="0">
                <a:solidFill>
                  <a:schemeClr val="hlink"/>
                </a:solidFill>
                <a:latin typeface="黑体" pitchFamily="49" charset="-122"/>
                <a:ea typeface="黑体" pitchFamily="49" charset="-122"/>
              </a:rPr>
              <a:t>题五：</a:t>
            </a:r>
            <a:r>
              <a:rPr lang="zh-CN" altLang="en-US" sz="2000" b="1" dirty="0">
                <a:latin typeface="黑体" pitchFamily="49" charset="-122"/>
                <a:ea typeface="黑体" pitchFamily="49" charset="-122"/>
              </a:rPr>
              <a:t>不是所有的餐费都是业务招待费</a:t>
            </a:r>
            <a:r>
              <a:rPr lang="zh-CN" altLang="en-US" sz="2000" dirty="0">
                <a:latin typeface="黑体" pitchFamily="49" charset="-122"/>
                <a:ea typeface="黑体" pitchFamily="49" charset="-122"/>
              </a:rPr>
              <a:t> </a:t>
            </a:r>
          </a:p>
        </p:txBody>
      </p:sp>
      <p:sp>
        <p:nvSpPr>
          <p:cNvPr id="164867" name="Rectangle 3"/>
          <p:cNvSpPr>
            <a:spLocks noChangeArrowheads="1"/>
          </p:cNvSpPr>
          <p:nvPr/>
        </p:nvSpPr>
        <p:spPr bwMode="auto">
          <a:xfrm>
            <a:off x="179512" y="699542"/>
            <a:ext cx="8964488" cy="4524315"/>
          </a:xfrm>
          <a:prstGeom prst="rect">
            <a:avLst/>
          </a:prstGeom>
          <a:noFill/>
          <a:ln w="9525">
            <a:noFill/>
            <a:miter lim="800000"/>
            <a:headEnd/>
            <a:tailEnd/>
          </a:ln>
          <a:effectLst/>
        </p:spPr>
        <p:txBody>
          <a:bodyPr wrap="square">
            <a:spAutoFit/>
          </a:bodyPr>
          <a:lstStyle/>
          <a:p>
            <a:pPr marL="457200" indent="-457200"/>
            <a:r>
              <a:rPr lang="zh-CN" altLang="en-US" sz="1600" dirty="0" smtClean="0"/>
              <a:t>       业</a:t>
            </a:r>
            <a:r>
              <a:rPr lang="zh-CN" altLang="en-US" sz="1600" dirty="0"/>
              <a:t>务招待费是指企业为生产经营业务活动的需要而合理开支的招待费用，按照</a:t>
            </a:r>
            <a:r>
              <a:rPr lang="zh-CN" altLang="en-US" sz="1600" dirty="0" smtClean="0"/>
              <a:t>税法的有关规</a:t>
            </a:r>
            <a:endParaRPr lang="en-US" altLang="zh-CN" sz="1600" dirty="0" smtClean="0"/>
          </a:p>
          <a:p>
            <a:pPr marL="457200" indent="-457200"/>
            <a:r>
              <a:rPr lang="zh-CN" altLang="en-US" sz="1600" dirty="0" smtClean="0"/>
              <a:t>定</a:t>
            </a:r>
            <a:r>
              <a:rPr lang="zh-CN" altLang="en-US" sz="1600" dirty="0"/>
              <a:t>扣除，但并非所有餐费都属于业务招待费</a:t>
            </a:r>
            <a:r>
              <a:rPr lang="zh-CN" altLang="en-US" sz="1600" dirty="0" smtClean="0"/>
              <a:t>。</a:t>
            </a:r>
            <a:r>
              <a:rPr lang="zh-CN" altLang="en-US" sz="1600" b="1" dirty="0" smtClean="0"/>
              <a:t>在税务执法实践中，招待费具体范围如下：</a:t>
            </a:r>
          </a:p>
          <a:p>
            <a:r>
              <a:rPr lang="zh-CN" altLang="en-US" sz="1600" dirty="0" smtClean="0"/>
              <a:t>       （</a:t>
            </a:r>
            <a:r>
              <a:rPr lang="en-US" altLang="zh-CN" sz="1600" dirty="0" smtClean="0"/>
              <a:t>1</a:t>
            </a:r>
            <a:r>
              <a:rPr lang="zh-CN" altLang="en-US" sz="1600" dirty="0" smtClean="0"/>
              <a:t>）企业生产经营需要宴请或工作餐的开支。</a:t>
            </a:r>
          </a:p>
          <a:p>
            <a:r>
              <a:rPr lang="zh-CN" altLang="en-US" sz="1600" dirty="0" smtClean="0"/>
              <a:t>       （</a:t>
            </a:r>
            <a:r>
              <a:rPr lang="en-US" altLang="zh-CN" sz="1600" dirty="0" smtClean="0"/>
              <a:t>2</a:t>
            </a:r>
            <a:r>
              <a:rPr lang="zh-CN" altLang="en-US" sz="1600" dirty="0" smtClean="0"/>
              <a:t>）企业生产经营需要赠送纪念品的开支。</a:t>
            </a:r>
          </a:p>
          <a:p>
            <a:r>
              <a:rPr lang="zh-CN" altLang="en-US" sz="1600" dirty="0" smtClean="0"/>
              <a:t>       （</a:t>
            </a:r>
            <a:r>
              <a:rPr lang="en-US" altLang="zh-CN" sz="1600" dirty="0" smtClean="0"/>
              <a:t>3</a:t>
            </a:r>
            <a:r>
              <a:rPr lang="zh-CN" altLang="en-US" sz="1600" dirty="0" smtClean="0"/>
              <a:t>）企业生产经营需要发生的旅游景点参观费和交通费及其他费用的开支。</a:t>
            </a:r>
          </a:p>
          <a:p>
            <a:r>
              <a:rPr lang="zh-CN" altLang="en-US" sz="1600" dirty="0" smtClean="0"/>
              <a:t>       （</a:t>
            </a:r>
            <a:r>
              <a:rPr lang="en-US" altLang="zh-CN" sz="1600" dirty="0" smtClean="0"/>
              <a:t>4</a:t>
            </a:r>
            <a:r>
              <a:rPr lang="zh-CN" altLang="en-US" sz="1600" dirty="0" smtClean="0"/>
              <a:t>）企业生产经营需要发生的业务关系人员的差旅费开支。</a:t>
            </a:r>
            <a:endParaRPr lang="en-US" altLang="zh-CN" sz="1600" dirty="0" smtClean="0"/>
          </a:p>
          <a:p>
            <a:endParaRPr lang="zh-CN" altLang="en-US" sz="1600" dirty="0"/>
          </a:p>
          <a:p>
            <a:pPr marL="457200" indent="-457200"/>
            <a:r>
              <a:rPr lang="zh-CN" altLang="en-US" sz="1600" dirty="0" smtClean="0"/>
              <a:t>       两</a:t>
            </a:r>
            <a:r>
              <a:rPr lang="zh-CN" altLang="en-US" sz="1600" dirty="0"/>
              <a:t>者主要从发生的原因、性质、目的、用途、对象等方面进行区分，用于招待客户的餐费</a:t>
            </a:r>
            <a:r>
              <a:rPr lang="zh-CN" altLang="en-US" sz="1600" dirty="0" smtClean="0"/>
              <a:t>应</a:t>
            </a:r>
            <a:endParaRPr lang="en-US" altLang="zh-CN" sz="1600" dirty="0" smtClean="0"/>
          </a:p>
          <a:p>
            <a:pPr marL="457200" indent="-457200"/>
            <a:r>
              <a:rPr lang="zh-CN" altLang="en-US" sz="1600" dirty="0" smtClean="0"/>
              <a:t>当</a:t>
            </a:r>
            <a:r>
              <a:rPr lang="zh-CN" altLang="en-US" sz="1600" dirty="0"/>
              <a:t>作为业务招待费进行处理，不得分解计入其他项目</a:t>
            </a:r>
            <a:r>
              <a:rPr lang="zh-CN" altLang="en-US" sz="1600" dirty="0" smtClean="0"/>
              <a:t>。</a:t>
            </a:r>
            <a:r>
              <a:rPr lang="zh-CN" altLang="en-US" sz="1600" b="1" dirty="0" smtClean="0"/>
              <a:t>实</a:t>
            </a:r>
            <a:r>
              <a:rPr lang="zh-CN" altLang="en-US" sz="1600" b="1" dirty="0"/>
              <a:t>务中以下餐费不能做为业务招待费处理：</a:t>
            </a:r>
          </a:p>
          <a:p>
            <a:pPr marL="457200" indent="-457200"/>
            <a:r>
              <a:rPr lang="zh-CN" altLang="en-US" sz="1600" dirty="0"/>
              <a:t>       </a:t>
            </a:r>
            <a:r>
              <a:rPr lang="zh-CN" altLang="en-US" sz="1600" dirty="0" smtClean="0"/>
              <a:t>（</a:t>
            </a:r>
            <a:r>
              <a:rPr lang="en-US" altLang="zh-CN" sz="1600" dirty="0" smtClean="0"/>
              <a:t>1</a:t>
            </a:r>
            <a:r>
              <a:rPr lang="zh-CN" altLang="en-US" sz="1600" dirty="0" smtClean="0"/>
              <a:t>）</a:t>
            </a:r>
            <a:r>
              <a:rPr lang="zh-CN" altLang="en-US" sz="1600" dirty="0"/>
              <a:t>出差时员工自己的用餐可作为差旅费；</a:t>
            </a:r>
          </a:p>
          <a:p>
            <a:pPr marL="457200" indent="-457200"/>
            <a:r>
              <a:rPr lang="zh-CN" altLang="en-US" sz="1600" dirty="0"/>
              <a:t>       </a:t>
            </a:r>
            <a:r>
              <a:rPr lang="zh-CN" altLang="en-US" sz="1600" dirty="0" smtClean="0"/>
              <a:t>（</a:t>
            </a:r>
            <a:r>
              <a:rPr lang="en-US" altLang="zh-CN" sz="1600" dirty="0" smtClean="0"/>
              <a:t>2</a:t>
            </a:r>
            <a:r>
              <a:rPr lang="zh-CN" altLang="en-US" sz="1600" dirty="0" smtClean="0"/>
              <a:t>）</a:t>
            </a:r>
            <a:r>
              <a:rPr lang="zh-CN" altLang="en-US" sz="1600" dirty="0"/>
              <a:t>召开会议时的餐费可作为会议费；</a:t>
            </a:r>
          </a:p>
          <a:p>
            <a:pPr marL="457200" indent="-457200"/>
            <a:r>
              <a:rPr lang="zh-CN" altLang="en-US" sz="1600" dirty="0"/>
              <a:t>       </a:t>
            </a:r>
            <a:r>
              <a:rPr lang="zh-CN" altLang="en-US" sz="1600" dirty="0" smtClean="0"/>
              <a:t>（</a:t>
            </a:r>
            <a:r>
              <a:rPr lang="en-US" altLang="zh-CN" sz="1600" dirty="0" smtClean="0"/>
              <a:t>3</a:t>
            </a:r>
            <a:r>
              <a:rPr lang="zh-CN" altLang="en-US" sz="1600" dirty="0" smtClean="0"/>
              <a:t>）</a:t>
            </a:r>
            <a:r>
              <a:rPr lang="zh-CN" altLang="en-US" sz="1600" dirty="0"/>
              <a:t>拍摄影视作品时吃饭作为道具，可作为电影的成本；</a:t>
            </a:r>
          </a:p>
          <a:p>
            <a:pPr marL="457200" indent="-457200"/>
            <a:r>
              <a:rPr lang="zh-CN" altLang="en-US" sz="1600" dirty="0"/>
              <a:t>       </a:t>
            </a:r>
            <a:r>
              <a:rPr lang="zh-CN" altLang="en-US" sz="1600" dirty="0" smtClean="0"/>
              <a:t>（</a:t>
            </a:r>
            <a:r>
              <a:rPr lang="en-US" altLang="zh-CN" sz="1600" dirty="0" smtClean="0"/>
              <a:t>4</a:t>
            </a:r>
            <a:r>
              <a:rPr lang="zh-CN" altLang="en-US" sz="1600" dirty="0" smtClean="0"/>
              <a:t>）</a:t>
            </a:r>
            <a:r>
              <a:rPr lang="zh-CN" altLang="en-US" sz="1600" dirty="0"/>
              <a:t>企业年会聚餐不属于业务招待费，应作为职工福利费或工会经费中列支。 </a:t>
            </a:r>
            <a:endParaRPr lang="en-US" altLang="zh-CN" sz="1600" dirty="0" smtClean="0"/>
          </a:p>
          <a:p>
            <a:pPr marL="457200" indent="-457200"/>
            <a:r>
              <a:rPr lang="zh-CN" altLang="en-US" sz="1600" dirty="0" smtClean="0"/>
              <a:t>       （</a:t>
            </a:r>
            <a:r>
              <a:rPr lang="en-US" altLang="zh-CN" sz="1600" dirty="0" smtClean="0"/>
              <a:t>5</a:t>
            </a:r>
            <a:r>
              <a:rPr lang="zh-CN" altLang="en-US" sz="1600" dirty="0" smtClean="0"/>
              <a:t>）员工培训时合规的餐费计入职工教育经费；</a:t>
            </a:r>
            <a:endParaRPr lang="en-US" altLang="zh-CN" sz="1600" dirty="0" smtClean="0"/>
          </a:p>
          <a:p>
            <a:pPr marL="457200" indent="-457200"/>
            <a:r>
              <a:rPr lang="zh-CN" altLang="en-US" sz="1600" dirty="0" smtClean="0"/>
              <a:t>       （</a:t>
            </a:r>
            <a:r>
              <a:rPr lang="en-US" altLang="zh-CN" sz="1600" dirty="0" smtClean="0"/>
              <a:t>6</a:t>
            </a:r>
            <a:r>
              <a:rPr lang="zh-CN" altLang="en-US" sz="1600" dirty="0" smtClean="0"/>
              <a:t>）企业开董事会发生的餐费，列入董事会会费；</a:t>
            </a:r>
            <a:endParaRPr lang="en-US" altLang="zh-CN" sz="1600" dirty="0" smtClean="0"/>
          </a:p>
          <a:p>
            <a:pPr marL="457200" indent="-457200"/>
            <a:r>
              <a:rPr lang="zh-CN" altLang="en-US" sz="1600" dirty="0" smtClean="0"/>
              <a:t>       （</a:t>
            </a:r>
            <a:r>
              <a:rPr lang="en-US" altLang="zh-CN" sz="1600" dirty="0" smtClean="0"/>
              <a:t>7</a:t>
            </a:r>
            <a:r>
              <a:rPr lang="zh-CN" altLang="en-US" sz="1600" dirty="0" smtClean="0"/>
              <a:t>）企业委托加工的，对企业的形象、产品有标记宣传作用的，作为业务宣传费；企业因业</a:t>
            </a:r>
            <a:endParaRPr lang="en-US" altLang="zh-CN" sz="1600" dirty="0" smtClean="0"/>
          </a:p>
          <a:p>
            <a:pPr marL="457200" indent="-457200"/>
            <a:r>
              <a:rPr lang="zh-CN" altLang="en-US" sz="1600" dirty="0" smtClean="0"/>
              <a:t>务洽谈会、展览会的餐饮住宿费用作为业务宣传费；企业在搞促销活动时赠送给顾客的礼品，作</a:t>
            </a:r>
            <a:endParaRPr lang="en-US" altLang="zh-CN" sz="1600" dirty="0" smtClean="0"/>
          </a:p>
          <a:p>
            <a:pPr marL="457200" indent="-457200"/>
            <a:r>
              <a:rPr lang="zh-CN" altLang="en-US" sz="1600" dirty="0" smtClean="0"/>
              <a:t>为业务宣传费。</a:t>
            </a:r>
            <a:endParaRPr lang="en-US" altLang="zh-CN" sz="1600" b="1"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ext Box 2"/>
          <p:cNvSpPr txBox="1">
            <a:spLocks noChangeArrowheads="1"/>
          </p:cNvSpPr>
          <p:nvPr/>
        </p:nvSpPr>
        <p:spPr bwMode="auto">
          <a:xfrm>
            <a:off x="2700338" y="195263"/>
            <a:ext cx="4185761" cy="400110"/>
          </a:xfrm>
          <a:prstGeom prst="rect">
            <a:avLst/>
          </a:prstGeom>
          <a:noFill/>
          <a:ln w="9525">
            <a:noFill/>
            <a:miter lim="800000"/>
            <a:headEnd/>
            <a:tailEnd/>
          </a:ln>
          <a:effectLst/>
        </p:spPr>
        <p:txBody>
          <a:bodyPr wrap="none">
            <a:spAutoFit/>
          </a:bodyPr>
          <a:lstStyle/>
          <a:p>
            <a:r>
              <a:rPr lang="zh-CN" altLang="en-US" sz="2000" b="1" dirty="0">
                <a:solidFill>
                  <a:schemeClr val="hlink"/>
                </a:solidFill>
                <a:latin typeface="黑体" pitchFamily="49" charset="-122"/>
                <a:ea typeface="黑体" pitchFamily="49" charset="-122"/>
              </a:rPr>
              <a:t>问</a:t>
            </a:r>
            <a:r>
              <a:rPr lang="zh-CN" altLang="en-US" sz="2000" b="1" dirty="0" smtClean="0">
                <a:solidFill>
                  <a:schemeClr val="hlink"/>
                </a:solidFill>
                <a:latin typeface="黑体" pitchFamily="49" charset="-122"/>
                <a:ea typeface="黑体" pitchFamily="49" charset="-122"/>
              </a:rPr>
              <a:t>题六：</a:t>
            </a:r>
            <a:r>
              <a:rPr lang="zh-CN" altLang="en-US" sz="2000" b="1" dirty="0">
                <a:latin typeface="黑体" pitchFamily="49" charset="-122"/>
                <a:ea typeface="黑体" pitchFamily="49" charset="-122"/>
              </a:rPr>
              <a:t>小微企业所得税优惠政策 </a:t>
            </a:r>
          </a:p>
        </p:txBody>
      </p:sp>
      <p:sp>
        <p:nvSpPr>
          <p:cNvPr id="119811" name="Text Box 3"/>
          <p:cNvSpPr txBox="1">
            <a:spLocks noChangeArrowheads="1"/>
          </p:cNvSpPr>
          <p:nvPr/>
        </p:nvSpPr>
        <p:spPr bwMode="auto">
          <a:xfrm>
            <a:off x="250825" y="714375"/>
            <a:ext cx="1104900" cy="366713"/>
          </a:xfrm>
          <a:prstGeom prst="rect">
            <a:avLst/>
          </a:prstGeom>
          <a:noFill/>
          <a:ln w="9525">
            <a:noFill/>
            <a:miter lim="800000"/>
            <a:headEnd/>
            <a:tailEnd/>
          </a:ln>
          <a:effectLst/>
        </p:spPr>
        <p:txBody>
          <a:bodyPr wrap="none">
            <a:spAutoFit/>
          </a:bodyPr>
          <a:lstStyle/>
          <a:p>
            <a:r>
              <a:rPr lang="zh-CN" altLang="en-US" b="1">
                <a:latin typeface="微软雅黑"/>
                <a:ea typeface="黑体" pitchFamily="2" charset="-122"/>
              </a:rPr>
              <a:t>政策依据</a:t>
            </a:r>
          </a:p>
        </p:txBody>
      </p:sp>
      <p:sp>
        <p:nvSpPr>
          <p:cNvPr id="119812" name="Rectangle 4"/>
          <p:cNvSpPr>
            <a:spLocks noChangeArrowheads="1"/>
          </p:cNvSpPr>
          <p:nvPr/>
        </p:nvSpPr>
        <p:spPr bwMode="auto">
          <a:xfrm>
            <a:off x="250825" y="1276350"/>
            <a:ext cx="8642350" cy="3390900"/>
          </a:xfrm>
          <a:prstGeom prst="rect">
            <a:avLst/>
          </a:prstGeom>
          <a:noFill/>
          <a:ln w="9525">
            <a:noFill/>
            <a:miter lim="800000"/>
            <a:headEnd/>
            <a:tailEnd/>
          </a:ln>
          <a:effectLst/>
        </p:spPr>
        <p:txBody>
          <a:bodyPr>
            <a:spAutoFit/>
          </a:bodyPr>
          <a:lstStyle/>
          <a:p>
            <a:pPr>
              <a:buFont typeface="Wingdings" pitchFamily="2" charset="2"/>
              <a:buNone/>
            </a:pPr>
            <a:r>
              <a:rPr lang="zh-CN" altLang="en-US" sz="1600"/>
              <a:t>一、优惠政策</a:t>
            </a:r>
          </a:p>
          <a:p>
            <a:endParaRPr lang="zh-CN" altLang="en-US" sz="1600"/>
          </a:p>
          <a:p>
            <a:pPr>
              <a:buFont typeface="Wingdings" pitchFamily="2" charset="2"/>
              <a:buChar char="Ø"/>
            </a:pPr>
            <a:r>
              <a:rPr lang="zh-CN" altLang="en-US" sz="1600">
                <a:solidFill>
                  <a:srgbClr val="FF0000"/>
                </a:solidFill>
              </a:rPr>
              <a:t>  财税</a:t>
            </a:r>
            <a:r>
              <a:rPr lang="en-US" altLang="zh-CN" sz="1600">
                <a:solidFill>
                  <a:srgbClr val="FF0000"/>
                </a:solidFill>
              </a:rPr>
              <a:t>【2011】</a:t>
            </a:r>
            <a:r>
              <a:rPr lang="zh-CN" altLang="en-US" sz="1600">
                <a:solidFill>
                  <a:srgbClr val="FF0000"/>
                </a:solidFill>
              </a:rPr>
              <a:t>第</a:t>
            </a:r>
            <a:r>
              <a:rPr lang="en-US" altLang="zh-CN" sz="1600">
                <a:solidFill>
                  <a:srgbClr val="FF0000"/>
                </a:solidFill>
              </a:rPr>
              <a:t>117</a:t>
            </a:r>
            <a:r>
              <a:rPr lang="zh-CN" altLang="en-US" sz="1600">
                <a:solidFill>
                  <a:srgbClr val="FF0000"/>
                </a:solidFill>
              </a:rPr>
              <a:t>号</a:t>
            </a:r>
            <a:r>
              <a:rPr lang="en-US" altLang="zh-CN" sz="1600">
                <a:solidFill>
                  <a:srgbClr val="FF0000"/>
                </a:solidFill>
              </a:rPr>
              <a:t>《</a:t>
            </a:r>
            <a:r>
              <a:rPr lang="zh-CN" altLang="en-US" sz="1600">
                <a:solidFill>
                  <a:srgbClr val="FF0000"/>
                </a:solidFill>
              </a:rPr>
              <a:t>关于小型微利企业所得税优惠政策有关问题的通知</a:t>
            </a:r>
            <a:r>
              <a:rPr lang="en-US" altLang="zh-CN" sz="1600">
                <a:solidFill>
                  <a:srgbClr val="FF0000"/>
                </a:solidFill>
              </a:rPr>
              <a:t>》</a:t>
            </a:r>
            <a:r>
              <a:rPr lang="zh-CN" altLang="en-US">
                <a:solidFill>
                  <a:srgbClr val="FF0000"/>
                </a:solidFill>
              </a:rPr>
              <a:t>：</a:t>
            </a:r>
            <a:r>
              <a:rPr lang="zh-CN" altLang="en-US" sz="1600"/>
              <a:t>自</a:t>
            </a:r>
            <a:r>
              <a:rPr lang="en-US" altLang="zh-CN" sz="1600"/>
              <a:t>2012</a:t>
            </a:r>
            <a:r>
              <a:rPr lang="zh-CN" altLang="en-US" sz="1600"/>
              <a:t>年</a:t>
            </a:r>
            <a:r>
              <a:rPr lang="en-US" altLang="zh-CN" sz="1600"/>
              <a:t>1</a:t>
            </a:r>
            <a:r>
              <a:rPr lang="zh-CN" altLang="en-US" sz="1600"/>
              <a:t>月</a:t>
            </a:r>
            <a:r>
              <a:rPr lang="en-US" altLang="zh-CN" sz="1600"/>
              <a:t>1</a:t>
            </a:r>
            <a:r>
              <a:rPr lang="zh-CN" altLang="en-US" sz="1600"/>
              <a:t>日至</a:t>
            </a:r>
            <a:r>
              <a:rPr lang="en-US" altLang="zh-CN" sz="1600"/>
              <a:t>2016</a:t>
            </a:r>
            <a:r>
              <a:rPr lang="zh-CN" altLang="en-US" sz="1600"/>
              <a:t>年</a:t>
            </a:r>
            <a:r>
              <a:rPr lang="en-US" altLang="zh-CN" sz="1600"/>
              <a:t>12</a:t>
            </a:r>
            <a:r>
              <a:rPr lang="zh-CN" altLang="en-US" sz="1600"/>
              <a:t>月</a:t>
            </a:r>
            <a:r>
              <a:rPr lang="en-US" altLang="zh-CN" sz="1600"/>
              <a:t>31</a:t>
            </a:r>
            <a:r>
              <a:rPr lang="zh-CN" altLang="en-US" sz="1600"/>
              <a:t>日，对年应纳税所得额低于</a:t>
            </a:r>
            <a:r>
              <a:rPr lang="en-US" altLang="zh-CN" sz="1600"/>
              <a:t>6</a:t>
            </a:r>
            <a:r>
              <a:rPr lang="zh-CN" altLang="en-US" sz="1600"/>
              <a:t>万元</a:t>
            </a:r>
            <a:r>
              <a:rPr lang="en-US" altLang="zh-CN" sz="1600"/>
              <a:t>(</a:t>
            </a:r>
            <a:r>
              <a:rPr lang="zh-CN" altLang="en-US" sz="1600"/>
              <a:t>含</a:t>
            </a:r>
            <a:r>
              <a:rPr lang="en-US" altLang="zh-CN" sz="1600"/>
              <a:t>6</a:t>
            </a:r>
            <a:r>
              <a:rPr lang="zh-CN" altLang="en-US" sz="1600"/>
              <a:t>万元</a:t>
            </a:r>
            <a:r>
              <a:rPr lang="en-US" altLang="zh-CN" sz="1600"/>
              <a:t>)</a:t>
            </a:r>
            <a:r>
              <a:rPr lang="zh-CN" altLang="en-US" sz="1600"/>
              <a:t>的小型微利企业，其所得减按</a:t>
            </a:r>
            <a:r>
              <a:rPr lang="en-US" altLang="zh-CN" sz="1600"/>
              <a:t>50%</a:t>
            </a:r>
            <a:r>
              <a:rPr lang="zh-CN" altLang="en-US" sz="1600"/>
              <a:t>计入应纳税所得额，按</a:t>
            </a:r>
            <a:r>
              <a:rPr lang="en-US" altLang="zh-CN" sz="1600"/>
              <a:t>20%</a:t>
            </a:r>
            <a:r>
              <a:rPr lang="zh-CN" altLang="en-US" sz="1600"/>
              <a:t>的税率缴纳企业所得税。</a:t>
            </a:r>
          </a:p>
          <a:p>
            <a:pPr>
              <a:buFont typeface="Wingdings" pitchFamily="2" charset="2"/>
              <a:buChar char="Ø"/>
            </a:pPr>
            <a:endParaRPr lang="zh-CN" altLang="en-US" sz="1600"/>
          </a:p>
          <a:p>
            <a:pPr>
              <a:buFont typeface="Wingdings" pitchFamily="2" charset="2"/>
              <a:buChar char="Ø"/>
            </a:pPr>
            <a:r>
              <a:rPr lang="zh-CN" altLang="en-US" sz="1600">
                <a:solidFill>
                  <a:srgbClr val="FF0000"/>
                </a:solidFill>
              </a:rPr>
              <a:t>  财税</a:t>
            </a:r>
            <a:r>
              <a:rPr lang="en-US" altLang="zh-CN" sz="1600">
                <a:solidFill>
                  <a:srgbClr val="FF0000"/>
                </a:solidFill>
              </a:rPr>
              <a:t>〔2014〕34</a:t>
            </a:r>
            <a:r>
              <a:rPr lang="zh-CN" altLang="en-US" sz="1600">
                <a:solidFill>
                  <a:srgbClr val="FF0000"/>
                </a:solidFill>
              </a:rPr>
              <a:t>号</a:t>
            </a:r>
            <a:r>
              <a:rPr lang="en-US" altLang="zh-CN" sz="1600">
                <a:solidFill>
                  <a:srgbClr val="FF0000"/>
                </a:solidFill>
              </a:rPr>
              <a:t>《</a:t>
            </a:r>
            <a:r>
              <a:rPr lang="zh-CN" altLang="en-US" sz="1600">
                <a:solidFill>
                  <a:srgbClr val="FF0000"/>
                </a:solidFill>
              </a:rPr>
              <a:t>财政部 国家税务总局 关于小型微利企业所得税优惠政策有关问题的通知</a:t>
            </a:r>
            <a:r>
              <a:rPr lang="en-US" altLang="zh-CN" sz="1600">
                <a:solidFill>
                  <a:srgbClr val="FF0000"/>
                </a:solidFill>
              </a:rPr>
              <a:t>》</a:t>
            </a:r>
            <a:r>
              <a:rPr lang="zh-CN" altLang="en-US" sz="1600">
                <a:solidFill>
                  <a:srgbClr val="FF0000"/>
                </a:solidFill>
              </a:rPr>
              <a:t>：</a:t>
            </a:r>
            <a:r>
              <a:rPr lang="zh-CN" altLang="en-US" sz="1600"/>
              <a:t>自</a:t>
            </a:r>
            <a:r>
              <a:rPr lang="en-US" altLang="zh-CN" sz="1600"/>
              <a:t>2016</a:t>
            </a:r>
            <a:r>
              <a:rPr lang="zh-CN" altLang="en-US" sz="1600"/>
              <a:t>年</a:t>
            </a:r>
            <a:r>
              <a:rPr lang="en-US" altLang="zh-CN" sz="1600"/>
              <a:t>1</a:t>
            </a:r>
            <a:r>
              <a:rPr lang="zh-CN" altLang="en-US" sz="1600"/>
              <a:t>月</a:t>
            </a:r>
            <a:r>
              <a:rPr lang="en-US" altLang="zh-CN" sz="1600"/>
              <a:t>1</a:t>
            </a:r>
            <a:r>
              <a:rPr lang="zh-CN" altLang="en-US" sz="1600"/>
              <a:t>日至</a:t>
            </a:r>
            <a:r>
              <a:rPr lang="en-US" altLang="zh-CN" sz="1600"/>
              <a:t>2016</a:t>
            </a:r>
            <a:r>
              <a:rPr lang="zh-CN" altLang="en-US" sz="1600"/>
              <a:t>年</a:t>
            </a:r>
            <a:r>
              <a:rPr lang="en-US" altLang="zh-CN" sz="1600"/>
              <a:t>12</a:t>
            </a:r>
            <a:r>
              <a:rPr lang="zh-CN" altLang="en-US" sz="1600"/>
              <a:t>月</a:t>
            </a:r>
            <a:r>
              <a:rPr lang="en-US" altLang="zh-CN" sz="1600"/>
              <a:t>31</a:t>
            </a:r>
            <a:r>
              <a:rPr lang="zh-CN" altLang="en-US" sz="1600"/>
              <a:t>日，对年应纳税所得额低于</a:t>
            </a:r>
            <a:r>
              <a:rPr lang="en-US" altLang="zh-CN" sz="1600"/>
              <a:t>10</a:t>
            </a:r>
            <a:r>
              <a:rPr lang="zh-CN" altLang="en-US" sz="1600"/>
              <a:t>万元</a:t>
            </a:r>
            <a:r>
              <a:rPr lang="en-US" altLang="zh-CN" sz="1600"/>
              <a:t>(</a:t>
            </a:r>
            <a:r>
              <a:rPr lang="zh-CN" altLang="en-US" sz="1600"/>
              <a:t>含</a:t>
            </a:r>
            <a:r>
              <a:rPr lang="en-US" altLang="zh-CN" sz="1600"/>
              <a:t>10</a:t>
            </a:r>
            <a:r>
              <a:rPr lang="zh-CN" altLang="en-US" sz="1600"/>
              <a:t>万元</a:t>
            </a:r>
            <a:r>
              <a:rPr lang="en-US" altLang="zh-CN" sz="1600"/>
              <a:t>)</a:t>
            </a:r>
            <a:r>
              <a:rPr lang="zh-CN" altLang="en-US" sz="1600"/>
              <a:t>的小型微利企业，其所得减按</a:t>
            </a:r>
            <a:r>
              <a:rPr lang="en-US" altLang="zh-CN" sz="1600"/>
              <a:t>50%</a:t>
            </a:r>
            <a:r>
              <a:rPr lang="zh-CN" altLang="en-US" sz="1600"/>
              <a:t>计入应纳税所得额，按</a:t>
            </a:r>
            <a:r>
              <a:rPr lang="en-US" altLang="zh-CN" sz="1600"/>
              <a:t>20%</a:t>
            </a:r>
            <a:r>
              <a:rPr lang="zh-CN" altLang="en-US" sz="1600"/>
              <a:t>的税率缴纳企业所得税</a:t>
            </a:r>
            <a:r>
              <a:rPr lang="zh-CN" altLang="en-US"/>
              <a:t>。 </a:t>
            </a:r>
          </a:p>
          <a:p>
            <a:pPr>
              <a:buFont typeface="Wingdings" pitchFamily="2" charset="2"/>
              <a:buChar char="Ø"/>
            </a:pPr>
            <a:endParaRPr lang="zh-CN" altLang="en-US" sz="1600">
              <a:solidFill>
                <a:srgbClr val="FF0000"/>
              </a:solidFill>
            </a:endParaRPr>
          </a:p>
          <a:p>
            <a:pPr>
              <a:buFont typeface="Wingdings" pitchFamily="2" charset="2"/>
              <a:buChar char="Ø"/>
            </a:pPr>
            <a:r>
              <a:rPr lang="zh-CN" altLang="en-US" sz="1600">
                <a:solidFill>
                  <a:srgbClr val="FF0000"/>
                </a:solidFill>
              </a:rPr>
              <a:t>  财政部 国家税务总局 关于小型微利企业所得税优惠政策的通知</a:t>
            </a:r>
            <a:r>
              <a:rPr lang="en-US" altLang="zh-CN" sz="1600">
                <a:solidFill>
                  <a:srgbClr val="FF0000"/>
                </a:solidFill>
              </a:rPr>
              <a:t>(</a:t>
            </a:r>
            <a:r>
              <a:rPr lang="zh-CN" altLang="en-US" sz="1600">
                <a:solidFill>
                  <a:srgbClr val="FF0000"/>
                </a:solidFill>
              </a:rPr>
              <a:t>财税</a:t>
            </a:r>
            <a:r>
              <a:rPr lang="en-US" altLang="zh-CN" sz="1600">
                <a:solidFill>
                  <a:srgbClr val="FF0000"/>
                </a:solidFill>
              </a:rPr>
              <a:t>〔2015〕34</a:t>
            </a:r>
            <a:r>
              <a:rPr lang="zh-CN" altLang="en-US" sz="1600">
                <a:solidFill>
                  <a:srgbClr val="FF0000"/>
                </a:solidFill>
              </a:rPr>
              <a:t>号</a:t>
            </a:r>
            <a:r>
              <a:rPr lang="en-US" altLang="zh-CN" sz="1600">
                <a:solidFill>
                  <a:srgbClr val="FF0000"/>
                </a:solidFill>
              </a:rPr>
              <a:t>)</a:t>
            </a:r>
            <a:r>
              <a:rPr lang="en-US" altLang="zh-CN"/>
              <a:t> </a:t>
            </a:r>
            <a:r>
              <a:rPr lang="zh-CN" altLang="en-US"/>
              <a:t>：</a:t>
            </a:r>
            <a:r>
              <a:rPr lang="zh-CN" altLang="en-US" sz="1600"/>
              <a:t>自</a:t>
            </a:r>
            <a:r>
              <a:rPr lang="en-US" altLang="zh-CN" sz="1600"/>
              <a:t>2016</a:t>
            </a:r>
            <a:r>
              <a:rPr lang="zh-CN" altLang="en-US" sz="1600"/>
              <a:t>年</a:t>
            </a:r>
            <a:r>
              <a:rPr lang="en-US" altLang="zh-CN" sz="1600"/>
              <a:t>1</a:t>
            </a:r>
            <a:r>
              <a:rPr lang="zh-CN" altLang="en-US" sz="1600"/>
              <a:t>月</a:t>
            </a:r>
            <a:r>
              <a:rPr lang="en-US" altLang="zh-CN" sz="1600"/>
              <a:t>1</a:t>
            </a:r>
            <a:r>
              <a:rPr lang="zh-CN" altLang="en-US" sz="1600"/>
              <a:t>日至</a:t>
            </a:r>
            <a:r>
              <a:rPr lang="en-US" altLang="zh-CN" sz="1600"/>
              <a:t>2017</a:t>
            </a:r>
            <a:r>
              <a:rPr lang="zh-CN" altLang="en-US" sz="1600"/>
              <a:t>年</a:t>
            </a:r>
            <a:r>
              <a:rPr lang="en-US" altLang="zh-CN" sz="1600"/>
              <a:t>12</a:t>
            </a:r>
            <a:r>
              <a:rPr lang="zh-CN" altLang="en-US" sz="1600"/>
              <a:t>月</a:t>
            </a:r>
            <a:r>
              <a:rPr lang="en-US" altLang="zh-CN" sz="1600"/>
              <a:t>31</a:t>
            </a:r>
            <a:r>
              <a:rPr lang="zh-CN" altLang="en-US" sz="1600"/>
              <a:t>日，对年应纳税所得额低于</a:t>
            </a:r>
            <a:r>
              <a:rPr lang="en-US" altLang="zh-CN" sz="1600"/>
              <a:t>20</a:t>
            </a:r>
            <a:r>
              <a:rPr lang="zh-CN" altLang="en-US" sz="1600"/>
              <a:t>万元</a:t>
            </a:r>
            <a:r>
              <a:rPr lang="en-US" altLang="zh-CN" sz="1600"/>
              <a:t>(</a:t>
            </a:r>
            <a:r>
              <a:rPr lang="zh-CN" altLang="en-US" sz="1600"/>
              <a:t>含</a:t>
            </a:r>
            <a:r>
              <a:rPr lang="en-US" altLang="zh-CN" sz="1600"/>
              <a:t>20</a:t>
            </a:r>
            <a:r>
              <a:rPr lang="zh-CN" altLang="en-US" sz="1600"/>
              <a:t>万元</a:t>
            </a:r>
            <a:r>
              <a:rPr lang="en-US" altLang="zh-CN" sz="1600"/>
              <a:t>)</a:t>
            </a:r>
            <a:r>
              <a:rPr lang="zh-CN" altLang="en-US" sz="1600"/>
              <a:t>的小型微利企业，其所得减按</a:t>
            </a:r>
            <a:r>
              <a:rPr lang="en-US" altLang="zh-CN" sz="1600"/>
              <a:t>50%</a:t>
            </a:r>
            <a:r>
              <a:rPr lang="zh-CN" altLang="en-US" sz="1600"/>
              <a:t>计入应纳税所得额，按</a:t>
            </a:r>
            <a:r>
              <a:rPr lang="en-US" altLang="zh-CN" sz="1600"/>
              <a:t>20%</a:t>
            </a:r>
            <a:r>
              <a:rPr lang="zh-CN" altLang="en-US" sz="1600"/>
              <a:t>的税率缴纳企业所得税。</a:t>
            </a:r>
            <a:r>
              <a:rPr lang="zh-CN" altLang="en-US"/>
              <a:t> </a:t>
            </a:r>
            <a:endParaRPr lang="zh-CN" altLang="en-US" sz="1400" b="1" i="1">
              <a:solidFill>
                <a:schemeClr val="hlink"/>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Text Box 3"/>
          <p:cNvSpPr txBox="1">
            <a:spLocks noChangeArrowheads="1"/>
          </p:cNvSpPr>
          <p:nvPr/>
        </p:nvSpPr>
        <p:spPr bwMode="auto">
          <a:xfrm>
            <a:off x="250825" y="714375"/>
            <a:ext cx="1104900" cy="366713"/>
          </a:xfrm>
          <a:prstGeom prst="rect">
            <a:avLst/>
          </a:prstGeom>
          <a:noFill/>
          <a:ln w="9525">
            <a:noFill/>
            <a:miter lim="800000"/>
            <a:headEnd/>
            <a:tailEnd/>
          </a:ln>
          <a:effectLst/>
        </p:spPr>
        <p:txBody>
          <a:bodyPr wrap="none">
            <a:spAutoFit/>
          </a:bodyPr>
          <a:lstStyle/>
          <a:p>
            <a:r>
              <a:rPr lang="zh-CN" altLang="en-US" b="1">
                <a:latin typeface="微软雅黑"/>
                <a:ea typeface="黑体" pitchFamily="2" charset="-122"/>
              </a:rPr>
              <a:t>政策依据</a:t>
            </a:r>
          </a:p>
        </p:txBody>
      </p:sp>
      <p:sp>
        <p:nvSpPr>
          <p:cNvPr id="120836" name="Rectangle 4"/>
          <p:cNvSpPr>
            <a:spLocks noChangeArrowheads="1"/>
          </p:cNvSpPr>
          <p:nvPr/>
        </p:nvSpPr>
        <p:spPr bwMode="auto">
          <a:xfrm>
            <a:off x="250825" y="1347788"/>
            <a:ext cx="8642350" cy="3055937"/>
          </a:xfrm>
          <a:prstGeom prst="rect">
            <a:avLst/>
          </a:prstGeom>
          <a:noFill/>
          <a:ln w="9525">
            <a:noFill/>
            <a:miter lim="800000"/>
            <a:headEnd/>
            <a:tailEnd/>
          </a:ln>
          <a:effectLst/>
        </p:spPr>
        <p:txBody>
          <a:bodyPr>
            <a:spAutoFit/>
          </a:bodyPr>
          <a:lstStyle/>
          <a:p>
            <a:pPr>
              <a:buFont typeface="Wingdings" pitchFamily="2" charset="2"/>
              <a:buNone/>
            </a:pPr>
            <a:r>
              <a:rPr lang="zh-CN" altLang="en-US" sz="1600"/>
              <a:t>二、享受优惠企业范围 </a:t>
            </a:r>
          </a:p>
          <a:p>
            <a:endParaRPr lang="zh-CN" altLang="en-US" sz="1600"/>
          </a:p>
          <a:p>
            <a:pPr>
              <a:buFont typeface="Wingdings" pitchFamily="2" charset="2"/>
              <a:buChar char="Ø"/>
            </a:pPr>
            <a:r>
              <a:rPr lang="zh-CN" altLang="en-US" sz="1600">
                <a:solidFill>
                  <a:srgbClr val="FF0000"/>
                </a:solidFill>
              </a:rPr>
              <a:t>  国家税务总局 </a:t>
            </a:r>
            <a:r>
              <a:rPr lang="en-US" altLang="zh-CN" sz="1600">
                <a:solidFill>
                  <a:srgbClr val="FF0000"/>
                </a:solidFill>
              </a:rPr>
              <a:t>《</a:t>
            </a:r>
            <a:r>
              <a:rPr lang="zh-CN" altLang="en-US" sz="1600">
                <a:solidFill>
                  <a:srgbClr val="FF0000"/>
                </a:solidFill>
              </a:rPr>
              <a:t>关于贯彻落实扩大小型微利企业减半征收企业所得税范围有关问题的公告</a:t>
            </a:r>
            <a:r>
              <a:rPr lang="en-US" altLang="zh-CN" sz="1600">
                <a:solidFill>
                  <a:srgbClr val="FF0000"/>
                </a:solidFill>
              </a:rPr>
              <a:t>》(</a:t>
            </a:r>
            <a:r>
              <a:rPr lang="zh-CN" altLang="en-US" sz="1600">
                <a:solidFill>
                  <a:srgbClr val="FF0000"/>
                </a:solidFill>
              </a:rPr>
              <a:t>国家税务总局公告</a:t>
            </a:r>
            <a:r>
              <a:rPr lang="en-US" altLang="zh-CN" sz="1600">
                <a:solidFill>
                  <a:srgbClr val="FF0000"/>
                </a:solidFill>
              </a:rPr>
              <a:t>2016</a:t>
            </a:r>
            <a:r>
              <a:rPr lang="zh-CN" altLang="en-US" sz="1600">
                <a:solidFill>
                  <a:srgbClr val="FF0000"/>
                </a:solidFill>
              </a:rPr>
              <a:t>年第</a:t>
            </a:r>
            <a:r>
              <a:rPr lang="en-US" altLang="zh-CN" sz="1600">
                <a:solidFill>
                  <a:srgbClr val="FF0000"/>
                </a:solidFill>
              </a:rPr>
              <a:t>17</a:t>
            </a:r>
            <a:r>
              <a:rPr lang="zh-CN" altLang="en-US" sz="1600">
                <a:solidFill>
                  <a:srgbClr val="FF0000"/>
                </a:solidFill>
              </a:rPr>
              <a:t>号</a:t>
            </a:r>
            <a:r>
              <a:rPr lang="en-US" altLang="zh-CN" sz="1600">
                <a:solidFill>
                  <a:srgbClr val="FF0000"/>
                </a:solidFill>
              </a:rPr>
              <a:t>)</a:t>
            </a:r>
            <a:r>
              <a:rPr lang="zh-CN" altLang="en-US" sz="1600">
                <a:solidFill>
                  <a:srgbClr val="FF0000"/>
                </a:solidFill>
              </a:rPr>
              <a:t>：</a:t>
            </a:r>
            <a:r>
              <a:rPr lang="zh-CN" altLang="en-US" sz="1600"/>
              <a:t>符合规定条件的小型微利企业，无论采取查账征收还是核定征收方式，均可享受小型微利企业所得税优惠政策。</a:t>
            </a:r>
          </a:p>
          <a:p>
            <a:pPr>
              <a:buFont typeface="Wingdings" pitchFamily="2" charset="2"/>
              <a:buNone/>
            </a:pPr>
            <a:r>
              <a:rPr lang="zh-CN" altLang="en-US" sz="1600"/>
              <a:t> </a:t>
            </a:r>
          </a:p>
          <a:p>
            <a:pPr>
              <a:buFont typeface="Wingdings" pitchFamily="2" charset="2"/>
              <a:buChar char="Ø"/>
            </a:pPr>
            <a:r>
              <a:rPr lang="zh-CN" altLang="en-US" sz="1600">
                <a:solidFill>
                  <a:srgbClr val="FF0000"/>
                </a:solidFill>
              </a:rPr>
              <a:t>  国税函</a:t>
            </a:r>
            <a:r>
              <a:rPr lang="en-US" altLang="zh-CN" sz="1600">
                <a:solidFill>
                  <a:srgbClr val="FF0000"/>
                </a:solidFill>
              </a:rPr>
              <a:t>[2008]650</a:t>
            </a:r>
            <a:r>
              <a:rPr lang="zh-CN" altLang="en-US" sz="1600">
                <a:solidFill>
                  <a:srgbClr val="FF0000"/>
                </a:solidFill>
              </a:rPr>
              <a:t>号</a:t>
            </a:r>
            <a:r>
              <a:rPr lang="en-US" altLang="zh-CN" sz="1600">
                <a:solidFill>
                  <a:srgbClr val="FF0000"/>
                </a:solidFill>
              </a:rPr>
              <a:t>《</a:t>
            </a:r>
            <a:r>
              <a:rPr lang="zh-CN" altLang="en-US" sz="1600">
                <a:solidFill>
                  <a:srgbClr val="FF0000"/>
                </a:solidFill>
              </a:rPr>
              <a:t>关于非居民企业不享受小型微利企业所得税优惠政策问题的通知</a:t>
            </a:r>
            <a:r>
              <a:rPr lang="en-US" altLang="zh-CN" sz="1600">
                <a:solidFill>
                  <a:srgbClr val="FF0000"/>
                </a:solidFill>
              </a:rPr>
              <a:t>》</a:t>
            </a:r>
            <a:r>
              <a:rPr lang="zh-CN" altLang="en-US" sz="1600">
                <a:solidFill>
                  <a:srgbClr val="FF0000"/>
                </a:solidFill>
              </a:rPr>
              <a:t>：</a:t>
            </a:r>
          </a:p>
          <a:p>
            <a:pPr>
              <a:buFont typeface="Wingdings" pitchFamily="2" charset="2"/>
              <a:buNone/>
            </a:pPr>
            <a:r>
              <a:rPr lang="zh-CN" altLang="en-US" sz="1600"/>
              <a:t>企业所得税法第二十八条规定的小型微利企业是指企业的全部生产经营活动产生的所得均负有我国企业所得税纳税义务的企业。因此，仅就来源于我国所得负有我国纳税义务的非居民企业，不适用该条规定的对符合条件的小型微利企业减按</a:t>
            </a:r>
            <a:r>
              <a:rPr lang="en-US" altLang="zh-CN" sz="1600"/>
              <a:t>20%</a:t>
            </a:r>
            <a:r>
              <a:rPr lang="zh-CN" altLang="en-US" sz="1600"/>
              <a:t>税率征收企业所得税的政策。</a:t>
            </a:r>
          </a:p>
          <a:p>
            <a:pPr>
              <a:buFont typeface="Wingdings" pitchFamily="2" charset="2"/>
              <a:buNone/>
            </a:pPr>
            <a:r>
              <a:rPr lang="zh-CN" altLang="en-US" sz="1600"/>
              <a:t> </a:t>
            </a:r>
            <a:endParaRPr lang="zh-CN" altLang="en-US" sz="1600">
              <a:solidFill>
                <a:srgbClr val="FF0000"/>
              </a:solidFill>
            </a:endParaRPr>
          </a:p>
          <a:p>
            <a:pPr>
              <a:buFont typeface="Wingdings" pitchFamily="2" charset="2"/>
              <a:buNone/>
            </a:pPr>
            <a:endParaRPr lang="zh-CN" altLang="en-US"/>
          </a:p>
        </p:txBody>
      </p:sp>
      <p:sp>
        <p:nvSpPr>
          <p:cNvPr id="5" name="Text Box 2"/>
          <p:cNvSpPr txBox="1">
            <a:spLocks noChangeArrowheads="1"/>
          </p:cNvSpPr>
          <p:nvPr/>
        </p:nvSpPr>
        <p:spPr bwMode="auto">
          <a:xfrm>
            <a:off x="2700338" y="195263"/>
            <a:ext cx="4185761" cy="400110"/>
          </a:xfrm>
          <a:prstGeom prst="rect">
            <a:avLst/>
          </a:prstGeom>
          <a:noFill/>
          <a:ln w="9525">
            <a:noFill/>
            <a:miter lim="800000"/>
            <a:headEnd/>
            <a:tailEnd/>
          </a:ln>
          <a:effectLst/>
        </p:spPr>
        <p:txBody>
          <a:bodyPr wrap="none">
            <a:spAutoFit/>
          </a:bodyPr>
          <a:lstStyle/>
          <a:p>
            <a:r>
              <a:rPr lang="zh-CN" altLang="en-US" sz="2000" b="1" dirty="0">
                <a:solidFill>
                  <a:schemeClr val="hlink"/>
                </a:solidFill>
                <a:latin typeface="黑体" pitchFamily="49" charset="-122"/>
                <a:ea typeface="黑体" pitchFamily="49" charset="-122"/>
              </a:rPr>
              <a:t>问</a:t>
            </a:r>
            <a:r>
              <a:rPr lang="zh-CN" altLang="en-US" sz="2000" b="1" dirty="0" smtClean="0">
                <a:solidFill>
                  <a:schemeClr val="hlink"/>
                </a:solidFill>
                <a:latin typeface="黑体" pitchFamily="49" charset="-122"/>
                <a:ea typeface="黑体" pitchFamily="49" charset="-122"/>
              </a:rPr>
              <a:t>题六：</a:t>
            </a:r>
            <a:r>
              <a:rPr lang="zh-CN" altLang="en-US" sz="2000" b="1" dirty="0">
                <a:latin typeface="黑体" pitchFamily="49" charset="-122"/>
                <a:ea typeface="黑体" pitchFamily="49" charset="-122"/>
              </a:rPr>
              <a:t>小微企业所得税优惠政策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Text Box 3"/>
          <p:cNvSpPr txBox="1">
            <a:spLocks noChangeArrowheads="1"/>
          </p:cNvSpPr>
          <p:nvPr/>
        </p:nvSpPr>
        <p:spPr bwMode="auto">
          <a:xfrm>
            <a:off x="250825" y="714375"/>
            <a:ext cx="1104900" cy="366713"/>
          </a:xfrm>
          <a:prstGeom prst="rect">
            <a:avLst/>
          </a:prstGeom>
          <a:noFill/>
          <a:ln w="9525">
            <a:noFill/>
            <a:miter lim="800000"/>
            <a:headEnd/>
            <a:tailEnd/>
          </a:ln>
          <a:effectLst/>
        </p:spPr>
        <p:txBody>
          <a:bodyPr wrap="none">
            <a:spAutoFit/>
          </a:bodyPr>
          <a:lstStyle/>
          <a:p>
            <a:r>
              <a:rPr lang="zh-CN" altLang="en-US" b="1" dirty="0">
                <a:latin typeface="微软雅黑"/>
                <a:ea typeface="黑体" pitchFamily="2" charset="-122"/>
              </a:rPr>
              <a:t>政策依据</a:t>
            </a:r>
          </a:p>
        </p:txBody>
      </p:sp>
      <p:sp>
        <p:nvSpPr>
          <p:cNvPr id="121860" name="Rectangle 4"/>
          <p:cNvSpPr>
            <a:spLocks noChangeArrowheads="1"/>
          </p:cNvSpPr>
          <p:nvPr/>
        </p:nvSpPr>
        <p:spPr bwMode="auto">
          <a:xfrm>
            <a:off x="250825" y="1347788"/>
            <a:ext cx="8642350" cy="2778125"/>
          </a:xfrm>
          <a:prstGeom prst="rect">
            <a:avLst/>
          </a:prstGeom>
          <a:noFill/>
          <a:ln w="9525">
            <a:noFill/>
            <a:miter lim="800000"/>
            <a:headEnd/>
            <a:tailEnd/>
          </a:ln>
          <a:effectLst/>
        </p:spPr>
        <p:txBody>
          <a:bodyPr>
            <a:spAutoFit/>
          </a:bodyPr>
          <a:lstStyle/>
          <a:p>
            <a:pPr>
              <a:buFont typeface="Wingdings" pitchFamily="2" charset="2"/>
              <a:buNone/>
            </a:pPr>
            <a:r>
              <a:rPr lang="zh-CN" altLang="en-US" sz="1600"/>
              <a:t>三、享受优惠企业条件 </a:t>
            </a:r>
          </a:p>
          <a:p>
            <a:pPr>
              <a:buFont typeface="Wingdings" pitchFamily="2" charset="2"/>
              <a:buNone/>
            </a:pPr>
            <a:endParaRPr lang="zh-CN" altLang="en-US" sz="1600"/>
          </a:p>
          <a:p>
            <a:r>
              <a:rPr lang="zh-CN" altLang="en-US" sz="1600"/>
              <a:t>       </a:t>
            </a:r>
            <a:r>
              <a:rPr lang="zh-CN" altLang="en-US" sz="1600">
                <a:solidFill>
                  <a:srgbClr val="FF0000"/>
                </a:solidFill>
              </a:rPr>
              <a:t>企业所得税法第二十八条第一款</a:t>
            </a:r>
            <a:r>
              <a:rPr lang="zh-CN" altLang="en-US" sz="1600"/>
              <a:t>所称符合条件的</a:t>
            </a:r>
            <a:r>
              <a:rPr lang="zh-CN" altLang="en-US" sz="1600" b="1"/>
              <a:t>小型微利企业</a:t>
            </a:r>
            <a:r>
              <a:rPr lang="zh-CN" altLang="en-US" sz="1600"/>
              <a:t>，是指从事国家非限制和禁止行业，并符合下列条件的企业：</a:t>
            </a:r>
          </a:p>
          <a:p>
            <a:endParaRPr lang="zh-CN" altLang="en-US" sz="1600"/>
          </a:p>
          <a:p>
            <a:r>
              <a:rPr lang="zh-CN" altLang="en-US" sz="1600"/>
              <a:t>       </a:t>
            </a:r>
            <a:r>
              <a:rPr lang="zh-CN" altLang="en-US" sz="1400"/>
              <a:t>（一）</a:t>
            </a:r>
            <a:r>
              <a:rPr lang="zh-CN" altLang="en-US" sz="1400" b="1"/>
              <a:t>工业企业</a:t>
            </a:r>
            <a:r>
              <a:rPr lang="zh-CN" altLang="en-US" sz="1400"/>
              <a:t>，年度应纳税所得额不超过</a:t>
            </a:r>
            <a:r>
              <a:rPr lang="en-US" altLang="zh-CN" sz="1400"/>
              <a:t>30</a:t>
            </a:r>
            <a:r>
              <a:rPr lang="zh-CN" altLang="en-US" sz="1400"/>
              <a:t>万元，从业人数不超过</a:t>
            </a:r>
            <a:r>
              <a:rPr lang="en-US" altLang="zh-CN" sz="1400"/>
              <a:t>100</a:t>
            </a:r>
            <a:r>
              <a:rPr lang="zh-CN" altLang="en-US" sz="1400"/>
              <a:t>人，资产总额不超过</a:t>
            </a:r>
            <a:r>
              <a:rPr lang="en-US" altLang="zh-CN" sz="1400"/>
              <a:t>3000</a:t>
            </a:r>
            <a:r>
              <a:rPr lang="zh-CN" altLang="en-US" sz="1400"/>
              <a:t>万元</a:t>
            </a:r>
            <a:r>
              <a:rPr lang="en-US" altLang="zh-CN" sz="1400"/>
              <a:t>;</a:t>
            </a:r>
          </a:p>
          <a:p>
            <a:endParaRPr lang="en-US" altLang="zh-CN" sz="1400"/>
          </a:p>
          <a:p>
            <a:r>
              <a:rPr lang="zh-CN" altLang="en-US" sz="1400"/>
              <a:t>       （二）</a:t>
            </a:r>
            <a:r>
              <a:rPr lang="zh-CN" altLang="en-US" sz="1400" b="1"/>
              <a:t>其他企业</a:t>
            </a:r>
            <a:r>
              <a:rPr lang="zh-CN" altLang="en-US" sz="1400"/>
              <a:t>，年度应纳税所得额不超过</a:t>
            </a:r>
            <a:r>
              <a:rPr lang="en-US" altLang="zh-CN" sz="1400"/>
              <a:t>30</a:t>
            </a:r>
            <a:r>
              <a:rPr lang="zh-CN" altLang="en-US" sz="1400"/>
              <a:t>万元，从业人数不超过</a:t>
            </a:r>
            <a:r>
              <a:rPr lang="en-US" altLang="zh-CN" sz="1400"/>
              <a:t>80</a:t>
            </a:r>
            <a:r>
              <a:rPr lang="zh-CN" altLang="en-US" sz="1400"/>
              <a:t>人，资产总额不超过</a:t>
            </a:r>
            <a:r>
              <a:rPr lang="en-US" altLang="zh-CN" sz="1400"/>
              <a:t>1000</a:t>
            </a:r>
            <a:r>
              <a:rPr lang="zh-CN" altLang="en-US" sz="1400"/>
              <a:t>万元。 </a:t>
            </a:r>
          </a:p>
          <a:p>
            <a:r>
              <a:rPr lang="zh-CN" altLang="en-US" sz="1600"/>
              <a:t>      </a:t>
            </a:r>
          </a:p>
          <a:p>
            <a:r>
              <a:rPr lang="zh-CN" altLang="en-US" sz="1600">
                <a:solidFill>
                  <a:srgbClr val="FF0000"/>
                </a:solidFill>
              </a:rPr>
              <a:t>       （摘自</a:t>
            </a:r>
            <a:r>
              <a:rPr lang="en-US" altLang="zh-CN" sz="1600">
                <a:solidFill>
                  <a:srgbClr val="FF0000"/>
                </a:solidFill>
              </a:rPr>
              <a:t>《</a:t>
            </a:r>
            <a:r>
              <a:rPr lang="zh-CN" altLang="en-US" sz="1600">
                <a:solidFill>
                  <a:srgbClr val="FF0000"/>
                </a:solidFill>
              </a:rPr>
              <a:t>中华人民共和国企业所得税法实施条例</a:t>
            </a:r>
            <a:r>
              <a:rPr lang="en-US" altLang="zh-CN" sz="1600">
                <a:solidFill>
                  <a:srgbClr val="FF0000"/>
                </a:solidFill>
              </a:rPr>
              <a:t>》</a:t>
            </a:r>
            <a:r>
              <a:rPr lang="zh-CN" altLang="en-US" sz="1600">
                <a:solidFill>
                  <a:srgbClr val="FF0000"/>
                </a:solidFill>
              </a:rPr>
              <a:t>第九十二条</a:t>
            </a:r>
            <a:r>
              <a:rPr lang="zh-CN" altLang="en-US"/>
              <a:t> </a:t>
            </a:r>
            <a:r>
              <a:rPr lang="zh-CN" altLang="en-US">
                <a:solidFill>
                  <a:srgbClr val="FF0000"/>
                </a:solidFill>
              </a:rPr>
              <a:t>）</a:t>
            </a:r>
            <a:endParaRPr lang="en-US" altLang="zh-CN" sz="1600">
              <a:solidFill>
                <a:srgbClr val="FF0000"/>
              </a:solidFill>
            </a:endParaRPr>
          </a:p>
          <a:p>
            <a:pPr>
              <a:buFont typeface="Wingdings" pitchFamily="2" charset="2"/>
              <a:buNone/>
            </a:pPr>
            <a:endParaRPr lang="zh-CN" altLang="en-US"/>
          </a:p>
        </p:txBody>
      </p:sp>
      <p:sp>
        <p:nvSpPr>
          <p:cNvPr id="5" name="Text Box 2"/>
          <p:cNvSpPr txBox="1">
            <a:spLocks noChangeArrowheads="1"/>
          </p:cNvSpPr>
          <p:nvPr/>
        </p:nvSpPr>
        <p:spPr bwMode="auto">
          <a:xfrm>
            <a:off x="2700338" y="195263"/>
            <a:ext cx="4185761" cy="400110"/>
          </a:xfrm>
          <a:prstGeom prst="rect">
            <a:avLst/>
          </a:prstGeom>
          <a:noFill/>
          <a:ln w="9525">
            <a:noFill/>
            <a:miter lim="800000"/>
            <a:headEnd/>
            <a:tailEnd/>
          </a:ln>
          <a:effectLst/>
        </p:spPr>
        <p:txBody>
          <a:bodyPr wrap="none">
            <a:spAutoFit/>
          </a:bodyPr>
          <a:lstStyle/>
          <a:p>
            <a:r>
              <a:rPr lang="zh-CN" altLang="en-US" sz="2000" b="1" dirty="0">
                <a:solidFill>
                  <a:schemeClr val="hlink"/>
                </a:solidFill>
                <a:latin typeface="黑体" pitchFamily="49" charset="-122"/>
                <a:ea typeface="黑体" pitchFamily="49" charset="-122"/>
              </a:rPr>
              <a:t>问</a:t>
            </a:r>
            <a:r>
              <a:rPr lang="zh-CN" altLang="en-US" sz="2000" b="1" dirty="0" smtClean="0">
                <a:solidFill>
                  <a:schemeClr val="hlink"/>
                </a:solidFill>
                <a:latin typeface="黑体" pitchFamily="49" charset="-122"/>
                <a:ea typeface="黑体" pitchFamily="49" charset="-122"/>
              </a:rPr>
              <a:t>题六：</a:t>
            </a:r>
            <a:r>
              <a:rPr lang="zh-CN" altLang="en-US" sz="2000" b="1" dirty="0">
                <a:latin typeface="黑体" pitchFamily="49" charset="-122"/>
                <a:ea typeface="黑体" pitchFamily="49" charset="-122"/>
              </a:rPr>
              <a:t>小微企业所得税优惠政策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Text Box 3"/>
          <p:cNvSpPr txBox="1">
            <a:spLocks noChangeArrowheads="1"/>
          </p:cNvSpPr>
          <p:nvPr/>
        </p:nvSpPr>
        <p:spPr bwMode="auto">
          <a:xfrm>
            <a:off x="250825" y="714375"/>
            <a:ext cx="1104900" cy="366713"/>
          </a:xfrm>
          <a:prstGeom prst="rect">
            <a:avLst/>
          </a:prstGeom>
          <a:noFill/>
          <a:ln w="9525">
            <a:noFill/>
            <a:miter lim="800000"/>
            <a:headEnd/>
            <a:tailEnd/>
          </a:ln>
          <a:effectLst/>
        </p:spPr>
        <p:txBody>
          <a:bodyPr wrap="none">
            <a:spAutoFit/>
          </a:bodyPr>
          <a:lstStyle/>
          <a:p>
            <a:r>
              <a:rPr lang="zh-CN" altLang="en-US" b="1">
                <a:latin typeface="微软雅黑"/>
                <a:ea typeface="黑体" pitchFamily="2" charset="-122"/>
              </a:rPr>
              <a:t>政策依据</a:t>
            </a:r>
          </a:p>
        </p:txBody>
      </p:sp>
      <p:sp>
        <p:nvSpPr>
          <p:cNvPr id="122884" name="Rectangle 4"/>
          <p:cNvSpPr>
            <a:spLocks noChangeArrowheads="1"/>
          </p:cNvSpPr>
          <p:nvPr/>
        </p:nvSpPr>
        <p:spPr bwMode="auto">
          <a:xfrm>
            <a:off x="250825" y="1276350"/>
            <a:ext cx="8642350" cy="3233738"/>
          </a:xfrm>
          <a:prstGeom prst="rect">
            <a:avLst/>
          </a:prstGeom>
          <a:noFill/>
          <a:ln w="9525">
            <a:noFill/>
            <a:miter lim="800000"/>
            <a:headEnd/>
            <a:tailEnd/>
          </a:ln>
          <a:effectLst/>
        </p:spPr>
        <p:txBody>
          <a:bodyPr>
            <a:spAutoFit/>
          </a:bodyPr>
          <a:lstStyle/>
          <a:p>
            <a:pPr>
              <a:buFont typeface="Wingdings" pitchFamily="2" charset="2"/>
              <a:buNone/>
            </a:pPr>
            <a:r>
              <a:rPr lang="zh-CN" altLang="en-US" sz="1600"/>
              <a:t>四、享受优惠手续</a:t>
            </a:r>
          </a:p>
          <a:p>
            <a:endParaRPr lang="zh-CN" altLang="en-US"/>
          </a:p>
          <a:p>
            <a:pPr>
              <a:buFont typeface="Wingdings" pitchFamily="2" charset="2"/>
              <a:buChar char="Ø"/>
            </a:pPr>
            <a:r>
              <a:rPr lang="zh-CN" altLang="en-US" sz="1600">
                <a:solidFill>
                  <a:srgbClr val="FF0000"/>
                </a:solidFill>
              </a:rPr>
              <a:t>  国家税务总局 关于贯彻落实扩大小型微利企业减半征收企业所得税范围有关问题的公告</a:t>
            </a:r>
            <a:r>
              <a:rPr lang="en-US" altLang="zh-CN" sz="1600">
                <a:solidFill>
                  <a:srgbClr val="FF0000"/>
                </a:solidFill>
              </a:rPr>
              <a:t>(</a:t>
            </a:r>
            <a:r>
              <a:rPr lang="zh-CN" altLang="en-US" sz="1600">
                <a:solidFill>
                  <a:srgbClr val="FF0000"/>
                </a:solidFill>
              </a:rPr>
              <a:t>国家税务总局公告</a:t>
            </a:r>
            <a:r>
              <a:rPr lang="en-US" altLang="zh-CN" sz="1600">
                <a:solidFill>
                  <a:srgbClr val="FF0000"/>
                </a:solidFill>
              </a:rPr>
              <a:t>2016</a:t>
            </a:r>
            <a:r>
              <a:rPr lang="zh-CN" altLang="en-US" sz="1600">
                <a:solidFill>
                  <a:srgbClr val="FF0000"/>
                </a:solidFill>
              </a:rPr>
              <a:t>年第</a:t>
            </a:r>
            <a:r>
              <a:rPr lang="en-US" altLang="zh-CN" sz="1600">
                <a:solidFill>
                  <a:srgbClr val="FF0000"/>
                </a:solidFill>
              </a:rPr>
              <a:t>17</a:t>
            </a:r>
            <a:r>
              <a:rPr lang="zh-CN" altLang="en-US" sz="1600">
                <a:solidFill>
                  <a:srgbClr val="FF0000"/>
                </a:solidFill>
              </a:rPr>
              <a:t>号</a:t>
            </a:r>
            <a:r>
              <a:rPr lang="en-US" altLang="zh-CN" sz="1600">
                <a:solidFill>
                  <a:srgbClr val="FF0000"/>
                </a:solidFill>
              </a:rPr>
              <a:t>)</a:t>
            </a:r>
            <a:r>
              <a:rPr lang="zh-CN" altLang="en-US" sz="1600">
                <a:solidFill>
                  <a:srgbClr val="FF0000"/>
                </a:solidFill>
              </a:rPr>
              <a:t>：</a:t>
            </a:r>
          </a:p>
          <a:p>
            <a:pPr>
              <a:buFont typeface="Wingdings" pitchFamily="2" charset="2"/>
              <a:buNone/>
            </a:pPr>
            <a:endParaRPr lang="en-US" altLang="zh-CN" sz="1600">
              <a:solidFill>
                <a:srgbClr val="FF0000"/>
              </a:solidFill>
            </a:endParaRPr>
          </a:p>
          <a:p>
            <a:pPr>
              <a:buFont typeface="Wingdings" pitchFamily="2" charset="2"/>
              <a:buChar char="n"/>
            </a:pPr>
            <a:r>
              <a:rPr lang="zh-CN" altLang="en-US" sz="1600"/>
              <a:t>  </a:t>
            </a:r>
            <a:r>
              <a:rPr lang="zh-CN" altLang="en-US" sz="1400"/>
              <a:t>符合规定条件的小型微利企业，在季度、月份预缴企业所得税时，可以自行享受小型微利企业所得税优惠政策，无须税务机关审核批准。</a:t>
            </a:r>
          </a:p>
          <a:p>
            <a:r>
              <a:rPr lang="zh-CN" altLang="en-US" sz="1400"/>
              <a:t>　　</a:t>
            </a:r>
          </a:p>
          <a:p>
            <a:pPr>
              <a:buFont typeface="Wingdings" pitchFamily="2" charset="2"/>
              <a:buChar char="n"/>
            </a:pPr>
            <a:r>
              <a:rPr lang="zh-CN" altLang="en-US" sz="1400"/>
              <a:t>  小型微利企业在预缴和汇算清缴时通过填写企业所得税纳税申报表“从业人数、资产总额”等栏次履行备案手续，不再另行专门备案。在</a:t>
            </a:r>
            <a:r>
              <a:rPr lang="en-US" altLang="zh-CN" sz="1400"/>
              <a:t>2016</a:t>
            </a:r>
            <a:r>
              <a:rPr lang="zh-CN" altLang="en-US" sz="1400"/>
              <a:t>年企业所得税预缴纳税申报表修订之前，小型微利企业预缴申报时，暂不需提供“从业人数、资产总额”情况。</a:t>
            </a:r>
            <a:r>
              <a:rPr lang="zh-CN" altLang="en-US"/>
              <a:t> </a:t>
            </a:r>
            <a:endParaRPr lang="zh-CN" altLang="en-US" sz="1600"/>
          </a:p>
          <a:p>
            <a:pPr>
              <a:buFont typeface="Wingdings" pitchFamily="2" charset="2"/>
              <a:buNone/>
            </a:pPr>
            <a:r>
              <a:rPr lang="zh-CN" altLang="en-US" sz="1600"/>
              <a:t> </a:t>
            </a:r>
          </a:p>
          <a:p>
            <a:pPr>
              <a:buFont typeface="Wingdings" pitchFamily="2" charset="2"/>
              <a:buNone/>
            </a:pPr>
            <a:endParaRPr lang="zh-CN" altLang="en-US"/>
          </a:p>
        </p:txBody>
      </p:sp>
      <p:sp>
        <p:nvSpPr>
          <p:cNvPr id="5" name="Text Box 2"/>
          <p:cNvSpPr txBox="1">
            <a:spLocks noChangeArrowheads="1"/>
          </p:cNvSpPr>
          <p:nvPr/>
        </p:nvSpPr>
        <p:spPr bwMode="auto">
          <a:xfrm>
            <a:off x="2700338" y="195263"/>
            <a:ext cx="4185761" cy="400110"/>
          </a:xfrm>
          <a:prstGeom prst="rect">
            <a:avLst/>
          </a:prstGeom>
          <a:noFill/>
          <a:ln w="9525">
            <a:noFill/>
            <a:miter lim="800000"/>
            <a:headEnd/>
            <a:tailEnd/>
          </a:ln>
          <a:effectLst/>
        </p:spPr>
        <p:txBody>
          <a:bodyPr wrap="none">
            <a:spAutoFit/>
          </a:bodyPr>
          <a:lstStyle/>
          <a:p>
            <a:r>
              <a:rPr lang="zh-CN" altLang="en-US" sz="2000" b="1" dirty="0">
                <a:solidFill>
                  <a:schemeClr val="hlink"/>
                </a:solidFill>
                <a:latin typeface="黑体" pitchFamily="49" charset="-122"/>
                <a:ea typeface="黑体" pitchFamily="49" charset="-122"/>
              </a:rPr>
              <a:t>问</a:t>
            </a:r>
            <a:r>
              <a:rPr lang="zh-CN" altLang="en-US" sz="2000" b="1" dirty="0" smtClean="0">
                <a:solidFill>
                  <a:schemeClr val="hlink"/>
                </a:solidFill>
                <a:latin typeface="黑体" pitchFamily="49" charset="-122"/>
                <a:ea typeface="黑体" pitchFamily="49" charset="-122"/>
              </a:rPr>
              <a:t>题六：</a:t>
            </a:r>
            <a:r>
              <a:rPr lang="zh-CN" altLang="en-US" sz="2000" b="1" dirty="0">
                <a:latin typeface="黑体" pitchFamily="49" charset="-122"/>
                <a:ea typeface="黑体" pitchFamily="49" charset="-122"/>
              </a:rPr>
              <a:t>小微企业所得税优惠政策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7" name="Text Box 3"/>
          <p:cNvSpPr txBox="1">
            <a:spLocks noChangeArrowheads="1"/>
          </p:cNvSpPr>
          <p:nvPr/>
        </p:nvSpPr>
        <p:spPr bwMode="auto">
          <a:xfrm>
            <a:off x="250825" y="714375"/>
            <a:ext cx="1104900" cy="366713"/>
          </a:xfrm>
          <a:prstGeom prst="rect">
            <a:avLst/>
          </a:prstGeom>
          <a:noFill/>
          <a:ln w="9525">
            <a:noFill/>
            <a:miter lim="800000"/>
            <a:headEnd/>
            <a:tailEnd/>
          </a:ln>
          <a:effectLst/>
        </p:spPr>
        <p:txBody>
          <a:bodyPr wrap="none">
            <a:spAutoFit/>
          </a:bodyPr>
          <a:lstStyle/>
          <a:p>
            <a:r>
              <a:rPr lang="zh-CN" altLang="en-US" b="1">
                <a:latin typeface="微软雅黑"/>
                <a:ea typeface="黑体" pitchFamily="2" charset="-122"/>
              </a:rPr>
              <a:t>政策依据</a:t>
            </a:r>
          </a:p>
        </p:txBody>
      </p:sp>
      <p:sp>
        <p:nvSpPr>
          <p:cNvPr id="123908" name="Rectangle 4"/>
          <p:cNvSpPr>
            <a:spLocks noChangeArrowheads="1"/>
          </p:cNvSpPr>
          <p:nvPr/>
        </p:nvSpPr>
        <p:spPr bwMode="auto">
          <a:xfrm>
            <a:off x="250825" y="1276350"/>
            <a:ext cx="8642350" cy="3108543"/>
          </a:xfrm>
          <a:prstGeom prst="rect">
            <a:avLst/>
          </a:prstGeom>
          <a:noFill/>
          <a:ln w="9525">
            <a:noFill/>
            <a:miter lim="800000"/>
            <a:headEnd/>
            <a:tailEnd/>
          </a:ln>
          <a:effectLst/>
        </p:spPr>
        <p:txBody>
          <a:bodyPr>
            <a:spAutoFit/>
          </a:bodyPr>
          <a:lstStyle/>
          <a:p>
            <a:pPr>
              <a:buFont typeface="Wingdings" pitchFamily="2" charset="2"/>
              <a:buNone/>
            </a:pPr>
            <a:r>
              <a:rPr lang="zh-CN" altLang="en-US" sz="1600" dirty="0"/>
              <a:t>五、预缴企业所得税时如何享受优惠 </a:t>
            </a:r>
          </a:p>
          <a:p>
            <a:pPr>
              <a:buFont typeface="Wingdings" pitchFamily="2" charset="2"/>
              <a:buNone/>
            </a:pPr>
            <a:endParaRPr lang="zh-CN" altLang="en-US" sz="1400" dirty="0"/>
          </a:p>
          <a:p>
            <a:pPr>
              <a:buFont typeface="Wingdings" pitchFamily="2" charset="2"/>
              <a:buChar char="Ø"/>
            </a:pPr>
            <a:r>
              <a:rPr lang="zh-CN" altLang="en-US" sz="1600" dirty="0">
                <a:solidFill>
                  <a:srgbClr val="FF0000"/>
                </a:solidFill>
              </a:rPr>
              <a:t>  国家税务总局 关于贯彻落实扩大小型微利企业减半征收企业所得税范围有关问题的公告</a:t>
            </a:r>
            <a:r>
              <a:rPr lang="en-US" altLang="zh-CN" sz="1600" dirty="0">
                <a:solidFill>
                  <a:srgbClr val="FF0000"/>
                </a:solidFill>
              </a:rPr>
              <a:t>(</a:t>
            </a:r>
            <a:r>
              <a:rPr lang="zh-CN" altLang="en-US" sz="1600" dirty="0">
                <a:solidFill>
                  <a:srgbClr val="FF0000"/>
                </a:solidFill>
              </a:rPr>
              <a:t>国家税务总局公告</a:t>
            </a:r>
            <a:r>
              <a:rPr lang="en-US" altLang="zh-CN" sz="1600" dirty="0">
                <a:solidFill>
                  <a:srgbClr val="FF0000"/>
                </a:solidFill>
              </a:rPr>
              <a:t>2016</a:t>
            </a:r>
            <a:r>
              <a:rPr lang="zh-CN" altLang="en-US" sz="1600" dirty="0">
                <a:solidFill>
                  <a:srgbClr val="FF0000"/>
                </a:solidFill>
              </a:rPr>
              <a:t>年第</a:t>
            </a:r>
            <a:r>
              <a:rPr lang="en-US" altLang="zh-CN" sz="1600" dirty="0">
                <a:solidFill>
                  <a:srgbClr val="FF0000"/>
                </a:solidFill>
              </a:rPr>
              <a:t>17</a:t>
            </a:r>
            <a:r>
              <a:rPr lang="zh-CN" altLang="en-US" sz="1600" dirty="0">
                <a:solidFill>
                  <a:srgbClr val="FF0000"/>
                </a:solidFill>
              </a:rPr>
              <a:t>号</a:t>
            </a:r>
            <a:r>
              <a:rPr lang="en-US" altLang="zh-CN" sz="1600" dirty="0">
                <a:solidFill>
                  <a:srgbClr val="FF0000"/>
                </a:solidFill>
              </a:rPr>
              <a:t>)</a:t>
            </a:r>
            <a:r>
              <a:rPr lang="en-US" altLang="zh-CN" dirty="0"/>
              <a:t> </a:t>
            </a:r>
            <a:r>
              <a:rPr lang="zh-CN" altLang="en-US" dirty="0">
                <a:solidFill>
                  <a:srgbClr val="FF0000"/>
                </a:solidFill>
              </a:rPr>
              <a:t>：</a:t>
            </a:r>
            <a:endParaRPr lang="zh-CN" altLang="en-US" sz="1600" dirty="0">
              <a:solidFill>
                <a:srgbClr val="FF0000"/>
              </a:solidFill>
            </a:endParaRPr>
          </a:p>
          <a:p>
            <a:pPr>
              <a:buFont typeface="Wingdings" pitchFamily="2" charset="2"/>
              <a:buNone/>
            </a:pPr>
            <a:endParaRPr lang="en-US" altLang="zh-CN" sz="1600" dirty="0">
              <a:solidFill>
                <a:srgbClr val="FF0000"/>
              </a:solidFill>
            </a:endParaRPr>
          </a:p>
          <a:p>
            <a:pPr>
              <a:buFont typeface="Wingdings" pitchFamily="2" charset="2"/>
              <a:buChar char="n"/>
            </a:pPr>
            <a:r>
              <a:rPr lang="zh-CN" altLang="en-US" sz="1600" dirty="0"/>
              <a:t> </a:t>
            </a:r>
            <a:r>
              <a:rPr lang="zh-CN" altLang="en-US" sz="1400" dirty="0"/>
              <a:t>（一）查账征收的小型微利企业。上一纳税年度符合小型微利企业条件，且年度应纳税所得额不超过</a:t>
            </a:r>
            <a:r>
              <a:rPr lang="en-US" altLang="zh-CN" sz="1400" dirty="0"/>
              <a:t>20</a:t>
            </a:r>
            <a:r>
              <a:rPr lang="zh-CN" altLang="en-US" sz="1400" dirty="0"/>
              <a:t>万元</a:t>
            </a:r>
            <a:r>
              <a:rPr lang="en-US" altLang="zh-CN" sz="1400" dirty="0"/>
              <a:t>(</a:t>
            </a:r>
            <a:r>
              <a:rPr lang="zh-CN" altLang="en-US" sz="1400" dirty="0"/>
              <a:t>含</a:t>
            </a:r>
            <a:r>
              <a:rPr lang="en-US" altLang="zh-CN" sz="1400" dirty="0"/>
              <a:t>)</a:t>
            </a:r>
            <a:r>
              <a:rPr lang="zh-CN" altLang="en-US" sz="1400" dirty="0"/>
              <a:t>的，分别按照以下情况处理</a:t>
            </a:r>
            <a:r>
              <a:rPr lang="en-US" altLang="zh-CN" sz="1400" dirty="0"/>
              <a:t>:</a:t>
            </a:r>
          </a:p>
          <a:p>
            <a:pPr>
              <a:buFont typeface="Wingdings" pitchFamily="2" charset="2"/>
              <a:buNone/>
            </a:pPr>
            <a:r>
              <a:rPr lang="en-US" altLang="zh-CN" sz="1600" dirty="0"/>
              <a:t> </a:t>
            </a:r>
          </a:p>
          <a:p>
            <a:pPr>
              <a:buFont typeface="Wingdings" pitchFamily="2" charset="2"/>
              <a:buNone/>
            </a:pPr>
            <a:r>
              <a:rPr lang="en-US" altLang="zh-CN" sz="1400" dirty="0"/>
              <a:t>1</a:t>
            </a:r>
            <a:r>
              <a:rPr lang="zh-CN" altLang="en-US" sz="1400" dirty="0"/>
              <a:t>、本年度按照实际利润额预缴企业所得税的，预缴时累计实际利润额不超过</a:t>
            </a:r>
            <a:r>
              <a:rPr lang="en-US" altLang="zh-CN" sz="1400" dirty="0"/>
              <a:t>20</a:t>
            </a:r>
            <a:r>
              <a:rPr lang="zh-CN" altLang="en-US" sz="1400" dirty="0"/>
              <a:t>万元的，可以享受小型微利企业所得税减半征税政策</a:t>
            </a:r>
            <a:r>
              <a:rPr lang="en-US" altLang="zh-CN" sz="1400" dirty="0"/>
              <a:t>;</a:t>
            </a:r>
            <a:r>
              <a:rPr lang="zh-CN" altLang="en-US" sz="1400" dirty="0"/>
              <a:t>超过</a:t>
            </a:r>
            <a:r>
              <a:rPr lang="en-US" altLang="zh-CN" sz="1400" dirty="0"/>
              <a:t>20</a:t>
            </a:r>
            <a:r>
              <a:rPr lang="zh-CN" altLang="en-US" sz="1400" dirty="0"/>
              <a:t>万元的，应当停止享受减半征税政策。</a:t>
            </a:r>
          </a:p>
          <a:p>
            <a:pPr>
              <a:buFont typeface="Wingdings" pitchFamily="2" charset="2"/>
              <a:buNone/>
            </a:pPr>
            <a:endParaRPr lang="zh-CN" altLang="en-US" sz="1400" dirty="0"/>
          </a:p>
          <a:p>
            <a:pPr>
              <a:buFont typeface="Wingdings" pitchFamily="2" charset="2"/>
              <a:buNone/>
            </a:pPr>
            <a:r>
              <a:rPr lang="en-US" altLang="zh-CN" sz="1400" dirty="0"/>
              <a:t>2</a:t>
            </a:r>
            <a:r>
              <a:rPr lang="zh-CN" altLang="en-US" sz="1400" dirty="0"/>
              <a:t>、本年度按照上年度应纳税所得额的季度</a:t>
            </a:r>
            <a:r>
              <a:rPr lang="en-US" altLang="zh-CN" sz="1400" dirty="0"/>
              <a:t>(</a:t>
            </a:r>
            <a:r>
              <a:rPr lang="zh-CN" altLang="en-US" sz="1400" dirty="0"/>
              <a:t>或月份</a:t>
            </a:r>
            <a:r>
              <a:rPr lang="en-US" altLang="zh-CN" sz="1400" dirty="0"/>
              <a:t>)</a:t>
            </a:r>
            <a:r>
              <a:rPr lang="zh-CN" altLang="en-US" sz="1400" dirty="0"/>
              <a:t>平均额预缴企业所得税的，可以享受小型微利企业减半征税政策。</a:t>
            </a:r>
            <a:r>
              <a:rPr lang="zh-CN" altLang="en-US" sz="1200" dirty="0"/>
              <a:t>   </a:t>
            </a:r>
          </a:p>
        </p:txBody>
      </p:sp>
      <p:sp>
        <p:nvSpPr>
          <p:cNvPr id="5" name="Text Box 2"/>
          <p:cNvSpPr txBox="1">
            <a:spLocks noChangeArrowheads="1"/>
          </p:cNvSpPr>
          <p:nvPr/>
        </p:nvSpPr>
        <p:spPr bwMode="auto">
          <a:xfrm>
            <a:off x="2700338" y="195263"/>
            <a:ext cx="4185761" cy="400110"/>
          </a:xfrm>
          <a:prstGeom prst="rect">
            <a:avLst/>
          </a:prstGeom>
          <a:noFill/>
          <a:ln w="9525">
            <a:noFill/>
            <a:miter lim="800000"/>
            <a:headEnd/>
            <a:tailEnd/>
          </a:ln>
          <a:effectLst/>
        </p:spPr>
        <p:txBody>
          <a:bodyPr wrap="none">
            <a:spAutoFit/>
          </a:bodyPr>
          <a:lstStyle/>
          <a:p>
            <a:r>
              <a:rPr lang="zh-CN" altLang="en-US" sz="2000" b="1" dirty="0">
                <a:solidFill>
                  <a:schemeClr val="hlink"/>
                </a:solidFill>
                <a:latin typeface="黑体" pitchFamily="49" charset="-122"/>
                <a:ea typeface="黑体" pitchFamily="49" charset="-122"/>
              </a:rPr>
              <a:t>问</a:t>
            </a:r>
            <a:r>
              <a:rPr lang="zh-CN" altLang="en-US" sz="2000" b="1" dirty="0" smtClean="0">
                <a:solidFill>
                  <a:schemeClr val="hlink"/>
                </a:solidFill>
                <a:latin typeface="黑体" pitchFamily="49" charset="-122"/>
                <a:ea typeface="黑体" pitchFamily="49" charset="-122"/>
              </a:rPr>
              <a:t>题六：</a:t>
            </a:r>
            <a:r>
              <a:rPr lang="zh-CN" altLang="en-US" sz="2000" b="1" dirty="0">
                <a:latin typeface="黑体" pitchFamily="49" charset="-122"/>
                <a:ea typeface="黑体" pitchFamily="49" charset="-122"/>
              </a:rPr>
              <a:t>小微企业所得税优惠政策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Text Box 3"/>
          <p:cNvSpPr txBox="1">
            <a:spLocks noChangeArrowheads="1"/>
          </p:cNvSpPr>
          <p:nvPr/>
        </p:nvSpPr>
        <p:spPr bwMode="auto">
          <a:xfrm>
            <a:off x="250825" y="714375"/>
            <a:ext cx="1104900" cy="366713"/>
          </a:xfrm>
          <a:prstGeom prst="rect">
            <a:avLst/>
          </a:prstGeom>
          <a:noFill/>
          <a:ln w="9525">
            <a:noFill/>
            <a:miter lim="800000"/>
            <a:headEnd/>
            <a:tailEnd/>
          </a:ln>
          <a:effectLst/>
        </p:spPr>
        <p:txBody>
          <a:bodyPr wrap="none">
            <a:spAutoFit/>
          </a:bodyPr>
          <a:lstStyle/>
          <a:p>
            <a:r>
              <a:rPr lang="zh-CN" altLang="en-US" b="1">
                <a:latin typeface="微软雅黑"/>
                <a:ea typeface="黑体" pitchFamily="2" charset="-122"/>
              </a:rPr>
              <a:t>政策依据</a:t>
            </a:r>
          </a:p>
        </p:txBody>
      </p:sp>
      <p:sp>
        <p:nvSpPr>
          <p:cNvPr id="124932" name="Rectangle 4"/>
          <p:cNvSpPr>
            <a:spLocks noChangeArrowheads="1"/>
          </p:cNvSpPr>
          <p:nvPr/>
        </p:nvSpPr>
        <p:spPr bwMode="auto">
          <a:xfrm>
            <a:off x="250825" y="1276350"/>
            <a:ext cx="8642350" cy="4354513"/>
          </a:xfrm>
          <a:prstGeom prst="rect">
            <a:avLst/>
          </a:prstGeom>
          <a:noFill/>
          <a:ln w="9525">
            <a:noFill/>
            <a:miter lim="800000"/>
            <a:headEnd/>
            <a:tailEnd/>
          </a:ln>
          <a:effectLst/>
        </p:spPr>
        <p:txBody>
          <a:bodyPr>
            <a:spAutoFit/>
          </a:bodyPr>
          <a:lstStyle/>
          <a:p>
            <a:pPr>
              <a:buFont typeface="Wingdings" pitchFamily="2" charset="2"/>
              <a:buNone/>
            </a:pPr>
            <a:r>
              <a:rPr lang="zh-CN" altLang="en-US" sz="1600" dirty="0"/>
              <a:t>五、预缴企业所得税时如何享受优惠</a:t>
            </a:r>
            <a:r>
              <a:rPr lang="zh-CN" altLang="en-US" sz="1400" dirty="0"/>
              <a:t> </a:t>
            </a:r>
          </a:p>
          <a:p>
            <a:pPr>
              <a:buFont typeface="Wingdings" pitchFamily="2" charset="2"/>
              <a:buNone/>
            </a:pPr>
            <a:endParaRPr lang="zh-CN" altLang="en-US" sz="1400" dirty="0"/>
          </a:p>
          <a:p>
            <a:pPr>
              <a:buFont typeface="Wingdings" pitchFamily="2" charset="2"/>
              <a:buChar char="Ø"/>
            </a:pPr>
            <a:r>
              <a:rPr lang="zh-CN" altLang="en-US" sz="1600" dirty="0">
                <a:solidFill>
                  <a:srgbClr val="FF0000"/>
                </a:solidFill>
              </a:rPr>
              <a:t>  国家税务总局 关于贯彻落实扩大小型微利企业减半征收企业所得税范围有关问题的公告</a:t>
            </a:r>
            <a:r>
              <a:rPr lang="en-US" altLang="zh-CN" sz="1600" dirty="0">
                <a:solidFill>
                  <a:srgbClr val="FF0000"/>
                </a:solidFill>
              </a:rPr>
              <a:t>(</a:t>
            </a:r>
            <a:r>
              <a:rPr lang="zh-CN" altLang="en-US" sz="1600" dirty="0">
                <a:solidFill>
                  <a:srgbClr val="FF0000"/>
                </a:solidFill>
              </a:rPr>
              <a:t>国家税务总局公告</a:t>
            </a:r>
            <a:r>
              <a:rPr lang="en-US" altLang="zh-CN" sz="1600" dirty="0">
                <a:solidFill>
                  <a:srgbClr val="FF0000"/>
                </a:solidFill>
              </a:rPr>
              <a:t>2016</a:t>
            </a:r>
            <a:r>
              <a:rPr lang="zh-CN" altLang="en-US" sz="1600" dirty="0">
                <a:solidFill>
                  <a:srgbClr val="FF0000"/>
                </a:solidFill>
              </a:rPr>
              <a:t>年第</a:t>
            </a:r>
            <a:r>
              <a:rPr lang="en-US" altLang="zh-CN" sz="1600" dirty="0">
                <a:solidFill>
                  <a:srgbClr val="FF0000"/>
                </a:solidFill>
              </a:rPr>
              <a:t>17</a:t>
            </a:r>
            <a:r>
              <a:rPr lang="zh-CN" altLang="en-US" sz="1600" dirty="0">
                <a:solidFill>
                  <a:srgbClr val="FF0000"/>
                </a:solidFill>
              </a:rPr>
              <a:t>号</a:t>
            </a:r>
            <a:r>
              <a:rPr lang="en-US" altLang="zh-CN" sz="1600" dirty="0">
                <a:solidFill>
                  <a:srgbClr val="FF0000"/>
                </a:solidFill>
              </a:rPr>
              <a:t>)</a:t>
            </a:r>
            <a:r>
              <a:rPr lang="en-US" altLang="zh-CN" dirty="0"/>
              <a:t> </a:t>
            </a:r>
            <a:r>
              <a:rPr lang="zh-CN" altLang="en-US" dirty="0">
                <a:solidFill>
                  <a:srgbClr val="FF0000"/>
                </a:solidFill>
              </a:rPr>
              <a:t>：</a:t>
            </a:r>
            <a:endParaRPr lang="zh-CN" altLang="en-US" sz="1600" dirty="0">
              <a:solidFill>
                <a:srgbClr val="FF0000"/>
              </a:solidFill>
            </a:endParaRPr>
          </a:p>
          <a:p>
            <a:pPr>
              <a:buFont typeface="Wingdings" pitchFamily="2" charset="2"/>
              <a:buNone/>
            </a:pPr>
            <a:endParaRPr lang="en-US" altLang="zh-CN" sz="1600" dirty="0">
              <a:solidFill>
                <a:srgbClr val="FF0000"/>
              </a:solidFill>
            </a:endParaRPr>
          </a:p>
          <a:p>
            <a:pPr>
              <a:buFont typeface="Wingdings" pitchFamily="2" charset="2"/>
              <a:buChar char="n"/>
            </a:pPr>
            <a:r>
              <a:rPr lang="zh-CN" altLang="en-US" sz="1600" dirty="0"/>
              <a:t> </a:t>
            </a:r>
            <a:r>
              <a:rPr lang="zh-CN" altLang="en-US" sz="1400" dirty="0"/>
              <a:t>（二）定率征税的小型微利企业。上一纳税年度符合小型微利企业条件，且年度应纳税所得额不超过</a:t>
            </a:r>
            <a:r>
              <a:rPr lang="en-US" altLang="zh-CN" sz="1400" dirty="0"/>
              <a:t>20</a:t>
            </a:r>
            <a:r>
              <a:rPr lang="zh-CN" altLang="en-US" sz="1400" dirty="0"/>
              <a:t>万元</a:t>
            </a:r>
            <a:r>
              <a:rPr lang="en-US" altLang="zh-CN" sz="1400" dirty="0"/>
              <a:t>(</a:t>
            </a:r>
            <a:r>
              <a:rPr lang="zh-CN" altLang="en-US" sz="1400" dirty="0"/>
              <a:t>含</a:t>
            </a:r>
            <a:r>
              <a:rPr lang="en-US" altLang="zh-CN" sz="1400" dirty="0"/>
              <a:t>)</a:t>
            </a:r>
            <a:r>
              <a:rPr lang="zh-CN" altLang="en-US" sz="1400" dirty="0"/>
              <a:t>的，本年度预缴企业所得税时，累计应纳税所得额不超过</a:t>
            </a:r>
            <a:r>
              <a:rPr lang="en-US" altLang="zh-CN" sz="1400" dirty="0"/>
              <a:t>20</a:t>
            </a:r>
            <a:r>
              <a:rPr lang="zh-CN" altLang="en-US" sz="1400" dirty="0"/>
              <a:t>万元的，可以享受减半征税政策</a:t>
            </a:r>
            <a:r>
              <a:rPr lang="en-US" altLang="zh-CN" sz="1400" dirty="0"/>
              <a:t>;</a:t>
            </a:r>
            <a:r>
              <a:rPr lang="zh-CN" altLang="en-US" sz="1400" dirty="0"/>
              <a:t>超过</a:t>
            </a:r>
            <a:r>
              <a:rPr lang="en-US" altLang="zh-CN" sz="1400" dirty="0"/>
              <a:t>20</a:t>
            </a:r>
            <a:r>
              <a:rPr lang="zh-CN" altLang="en-US" sz="1400" dirty="0"/>
              <a:t>万元的，不享受减半征税政策。 </a:t>
            </a:r>
          </a:p>
          <a:p>
            <a:pPr>
              <a:buFont typeface="Wingdings" pitchFamily="2" charset="2"/>
              <a:buNone/>
            </a:pPr>
            <a:endParaRPr lang="en-US" altLang="zh-CN" sz="1400" dirty="0"/>
          </a:p>
          <a:p>
            <a:pPr>
              <a:buFont typeface="Wingdings" pitchFamily="2" charset="2"/>
              <a:buChar char="n"/>
            </a:pPr>
            <a:r>
              <a:rPr lang="en-US" altLang="zh-CN" sz="1400" dirty="0"/>
              <a:t> </a:t>
            </a:r>
            <a:r>
              <a:rPr lang="zh-CN" altLang="en-US" sz="1400" dirty="0"/>
              <a:t>（三）定额征税的小型微利企业，由主管税务机关根据优惠政策规定相应调减定额后，按照原办法征收。 </a:t>
            </a:r>
          </a:p>
          <a:p>
            <a:pPr>
              <a:buFont typeface="Wingdings" pitchFamily="2" charset="2"/>
              <a:buChar char="n"/>
            </a:pPr>
            <a:endParaRPr lang="zh-CN" altLang="en-US" sz="1400" dirty="0"/>
          </a:p>
          <a:p>
            <a:pPr>
              <a:buFont typeface="Wingdings" pitchFamily="2" charset="2"/>
              <a:buChar char="n"/>
            </a:pPr>
            <a:r>
              <a:rPr lang="zh-CN" altLang="en-US" sz="1400" dirty="0"/>
              <a:t>（四）本年度新办的小型微利企业预缴企业所得税时，凡累计实际利润额或应纳税所得额不超过</a:t>
            </a:r>
            <a:r>
              <a:rPr lang="en-US" altLang="zh-CN" sz="1400" dirty="0"/>
              <a:t>20</a:t>
            </a:r>
            <a:r>
              <a:rPr lang="zh-CN" altLang="en-US" sz="1400" dirty="0"/>
              <a:t>万元的，可以享受减半征税政策</a:t>
            </a:r>
            <a:r>
              <a:rPr lang="en-US" altLang="zh-CN" sz="1400" dirty="0"/>
              <a:t>;</a:t>
            </a:r>
            <a:r>
              <a:rPr lang="zh-CN" altLang="en-US" sz="1400" dirty="0"/>
              <a:t>超过</a:t>
            </a:r>
            <a:r>
              <a:rPr lang="en-US" altLang="zh-CN" sz="1400" dirty="0"/>
              <a:t>20</a:t>
            </a:r>
            <a:r>
              <a:rPr lang="zh-CN" altLang="en-US" sz="1400" dirty="0"/>
              <a:t>万元的，停止享受减半征税政策。 </a:t>
            </a:r>
          </a:p>
          <a:p>
            <a:endParaRPr lang="en-US" altLang="zh-CN" sz="1400" dirty="0"/>
          </a:p>
          <a:p>
            <a:pPr>
              <a:buFont typeface="Wingdings" pitchFamily="2" charset="2"/>
              <a:buChar char="n"/>
            </a:pPr>
            <a:r>
              <a:rPr lang="zh-CN" altLang="en-US" sz="1400" dirty="0"/>
              <a:t>（五）企业根据本年度生产经营情况，预计本年度符合小型微利企业条件的，季度、月份预缴企业所得税时，可以享受小型微利企业所得税优惠政策。</a:t>
            </a:r>
            <a:endParaRPr lang="en-US" altLang="zh-CN" sz="1400" dirty="0"/>
          </a:p>
          <a:p>
            <a:pPr>
              <a:buFont typeface="Wingdings" pitchFamily="2" charset="2"/>
              <a:buNone/>
            </a:pPr>
            <a:endParaRPr lang="zh-CN" altLang="en-US" sz="1400" dirty="0"/>
          </a:p>
          <a:p>
            <a:pPr>
              <a:buFont typeface="Wingdings" pitchFamily="2" charset="2"/>
              <a:buChar char="n"/>
            </a:pPr>
            <a:endParaRPr lang="en-US" altLang="zh-CN" sz="1400" dirty="0"/>
          </a:p>
          <a:p>
            <a:pPr>
              <a:buFont typeface="Wingdings" pitchFamily="2" charset="2"/>
              <a:buNone/>
            </a:pPr>
            <a:endParaRPr lang="en-US" altLang="zh-CN" sz="1600" dirty="0"/>
          </a:p>
        </p:txBody>
      </p:sp>
      <p:sp>
        <p:nvSpPr>
          <p:cNvPr id="5" name="Text Box 2"/>
          <p:cNvSpPr txBox="1">
            <a:spLocks noChangeArrowheads="1"/>
          </p:cNvSpPr>
          <p:nvPr/>
        </p:nvSpPr>
        <p:spPr bwMode="auto">
          <a:xfrm>
            <a:off x="2700338" y="195263"/>
            <a:ext cx="4185761" cy="400110"/>
          </a:xfrm>
          <a:prstGeom prst="rect">
            <a:avLst/>
          </a:prstGeom>
          <a:noFill/>
          <a:ln w="9525">
            <a:noFill/>
            <a:miter lim="800000"/>
            <a:headEnd/>
            <a:tailEnd/>
          </a:ln>
          <a:effectLst/>
        </p:spPr>
        <p:txBody>
          <a:bodyPr wrap="none">
            <a:spAutoFit/>
          </a:bodyPr>
          <a:lstStyle/>
          <a:p>
            <a:r>
              <a:rPr lang="zh-CN" altLang="en-US" sz="2000" b="1" dirty="0">
                <a:solidFill>
                  <a:schemeClr val="hlink"/>
                </a:solidFill>
                <a:latin typeface="黑体" pitchFamily="49" charset="-122"/>
                <a:ea typeface="黑体" pitchFamily="49" charset="-122"/>
              </a:rPr>
              <a:t>问</a:t>
            </a:r>
            <a:r>
              <a:rPr lang="zh-CN" altLang="en-US" sz="2000" b="1" dirty="0" smtClean="0">
                <a:solidFill>
                  <a:schemeClr val="hlink"/>
                </a:solidFill>
                <a:latin typeface="黑体" pitchFamily="49" charset="-122"/>
                <a:ea typeface="黑体" pitchFamily="49" charset="-122"/>
              </a:rPr>
              <a:t>题六：</a:t>
            </a:r>
            <a:r>
              <a:rPr lang="zh-CN" altLang="en-US" sz="2000" b="1" dirty="0">
                <a:latin typeface="黑体" pitchFamily="49" charset="-122"/>
                <a:ea typeface="黑体" pitchFamily="49" charset="-122"/>
              </a:rPr>
              <a:t>小微企业所得税优惠政策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Text Box 3"/>
          <p:cNvSpPr txBox="1">
            <a:spLocks noChangeArrowheads="1"/>
          </p:cNvSpPr>
          <p:nvPr/>
        </p:nvSpPr>
        <p:spPr bwMode="auto">
          <a:xfrm>
            <a:off x="250825" y="714375"/>
            <a:ext cx="1104900" cy="366713"/>
          </a:xfrm>
          <a:prstGeom prst="rect">
            <a:avLst/>
          </a:prstGeom>
          <a:noFill/>
          <a:ln w="9525">
            <a:noFill/>
            <a:miter lim="800000"/>
            <a:headEnd/>
            <a:tailEnd/>
          </a:ln>
          <a:effectLst/>
        </p:spPr>
        <p:txBody>
          <a:bodyPr wrap="none">
            <a:spAutoFit/>
          </a:bodyPr>
          <a:lstStyle/>
          <a:p>
            <a:r>
              <a:rPr lang="zh-CN" altLang="en-US" b="1">
                <a:latin typeface="微软雅黑"/>
                <a:ea typeface="黑体" pitchFamily="2" charset="-122"/>
              </a:rPr>
              <a:t>政策依据</a:t>
            </a:r>
          </a:p>
        </p:txBody>
      </p:sp>
      <p:sp>
        <p:nvSpPr>
          <p:cNvPr id="125956" name="Rectangle 4"/>
          <p:cNvSpPr>
            <a:spLocks noChangeArrowheads="1"/>
          </p:cNvSpPr>
          <p:nvPr/>
        </p:nvSpPr>
        <p:spPr bwMode="auto">
          <a:xfrm>
            <a:off x="250825" y="1276350"/>
            <a:ext cx="8642350" cy="2779713"/>
          </a:xfrm>
          <a:prstGeom prst="rect">
            <a:avLst/>
          </a:prstGeom>
          <a:noFill/>
          <a:ln w="9525">
            <a:noFill/>
            <a:miter lim="800000"/>
            <a:headEnd/>
            <a:tailEnd/>
          </a:ln>
          <a:effectLst/>
        </p:spPr>
        <p:txBody>
          <a:bodyPr>
            <a:spAutoFit/>
          </a:bodyPr>
          <a:lstStyle/>
          <a:p>
            <a:pPr>
              <a:buFont typeface="Wingdings" pitchFamily="2" charset="2"/>
              <a:buNone/>
            </a:pPr>
            <a:r>
              <a:rPr lang="zh-CN" altLang="en-US" sz="1600"/>
              <a:t>六、汇算清缴环节享受优惠政策问题</a:t>
            </a:r>
            <a:r>
              <a:rPr lang="zh-CN" altLang="en-US"/>
              <a:t> </a:t>
            </a:r>
            <a:endParaRPr lang="zh-CN" altLang="en-US" sz="1400"/>
          </a:p>
          <a:p>
            <a:pPr>
              <a:buFont typeface="Wingdings" pitchFamily="2" charset="2"/>
              <a:buNone/>
            </a:pPr>
            <a:endParaRPr lang="zh-CN" altLang="en-US" sz="1400"/>
          </a:p>
          <a:p>
            <a:pPr>
              <a:buFont typeface="Wingdings" pitchFamily="2" charset="2"/>
              <a:buChar char="Ø"/>
            </a:pPr>
            <a:r>
              <a:rPr lang="zh-CN" altLang="en-US" sz="1600">
                <a:solidFill>
                  <a:srgbClr val="FF0000"/>
                </a:solidFill>
              </a:rPr>
              <a:t>  国家税务总局公告</a:t>
            </a:r>
            <a:r>
              <a:rPr lang="en-US" altLang="zh-CN" sz="1600">
                <a:solidFill>
                  <a:srgbClr val="FF0000"/>
                </a:solidFill>
              </a:rPr>
              <a:t>2016</a:t>
            </a:r>
            <a:r>
              <a:rPr lang="zh-CN" altLang="en-US" sz="1600">
                <a:solidFill>
                  <a:srgbClr val="FF0000"/>
                </a:solidFill>
              </a:rPr>
              <a:t>年第</a:t>
            </a:r>
            <a:r>
              <a:rPr lang="en-US" altLang="zh-CN" sz="1600">
                <a:solidFill>
                  <a:srgbClr val="FF0000"/>
                </a:solidFill>
              </a:rPr>
              <a:t>23</a:t>
            </a:r>
            <a:r>
              <a:rPr lang="zh-CN" altLang="en-US" sz="1600">
                <a:solidFill>
                  <a:srgbClr val="FF0000"/>
                </a:solidFill>
              </a:rPr>
              <a:t>号</a:t>
            </a:r>
            <a:r>
              <a:rPr lang="en-US" altLang="zh-CN" sz="1600">
                <a:solidFill>
                  <a:srgbClr val="FF0000"/>
                </a:solidFill>
              </a:rPr>
              <a:t>《</a:t>
            </a:r>
            <a:r>
              <a:rPr lang="zh-CN" altLang="en-US" sz="1600">
                <a:solidFill>
                  <a:srgbClr val="FF0000"/>
                </a:solidFill>
              </a:rPr>
              <a:t>国家税务总局 关于扩大小型微利企业减半征收企业所得税范围有关问题的公告</a:t>
            </a:r>
            <a:r>
              <a:rPr lang="en-US" altLang="zh-CN" sz="1600">
                <a:solidFill>
                  <a:srgbClr val="FF0000"/>
                </a:solidFill>
              </a:rPr>
              <a:t>》</a:t>
            </a:r>
            <a:r>
              <a:rPr lang="zh-CN" altLang="en-US" sz="1600">
                <a:solidFill>
                  <a:srgbClr val="FF0000"/>
                </a:solidFill>
              </a:rPr>
              <a:t>：</a:t>
            </a:r>
            <a:r>
              <a:rPr lang="zh-CN" altLang="en-US" sz="1600"/>
              <a:t>小型微利企业符合享受优惠政策条件，但预缴时未享受的，在年度汇算清缴时统一计算享受。 </a:t>
            </a:r>
          </a:p>
          <a:p>
            <a:pPr>
              <a:buFont typeface="Wingdings" pitchFamily="2" charset="2"/>
              <a:buNone/>
            </a:pPr>
            <a:endParaRPr lang="zh-CN" altLang="en-US" sz="1600"/>
          </a:p>
          <a:p>
            <a:pPr>
              <a:buFont typeface="Wingdings" pitchFamily="2" charset="2"/>
              <a:buChar char="Ø"/>
            </a:pPr>
            <a:r>
              <a:rPr lang="zh-CN" altLang="en-US" sz="1600">
                <a:solidFill>
                  <a:srgbClr val="FF0000"/>
                </a:solidFill>
              </a:rPr>
              <a:t>  国家税务总局 关于贯彻落实扩大小型微利企业减半征收企业所得税范围有关问题的公告</a:t>
            </a:r>
            <a:r>
              <a:rPr lang="en-US" altLang="zh-CN" sz="1600">
                <a:solidFill>
                  <a:srgbClr val="FF0000"/>
                </a:solidFill>
              </a:rPr>
              <a:t>(</a:t>
            </a:r>
            <a:r>
              <a:rPr lang="zh-CN" altLang="en-US" sz="1600">
                <a:solidFill>
                  <a:srgbClr val="FF0000"/>
                </a:solidFill>
              </a:rPr>
              <a:t>国家税务总局公告</a:t>
            </a:r>
            <a:r>
              <a:rPr lang="en-US" altLang="zh-CN" sz="1600">
                <a:solidFill>
                  <a:srgbClr val="FF0000"/>
                </a:solidFill>
              </a:rPr>
              <a:t>2016</a:t>
            </a:r>
            <a:r>
              <a:rPr lang="zh-CN" altLang="en-US" sz="1600">
                <a:solidFill>
                  <a:srgbClr val="FF0000"/>
                </a:solidFill>
              </a:rPr>
              <a:t>年第</a:t>
            </a:r>
            <a:r>
              <a:rPr lang="en-US" altLang="zh-CN" sz="1600">
                <a:solidFill>
                  <a:srgbClr val="FF0000"/>
                </a:solidFill>
              </a:rPr>
              <a:t>17</a:t>
            </a:r>
            <a:r>
              <a:rPr lang="zh-CN" altLang="en-US" sz="1600">
                <a:solidFill>
                  <a:srgbClr val="FF0000"/>
                </a:solidFill>
              </a:rPr>
              <a:t>号</a:t>
            </a:r>
            <a:r>
              <a:rPr lang="en-US" altLang="zh-CN" sz="1600">
                <a:solidFill>
                  <a:srgbClr val="FF0000"/>
                </a:solidFill>
              </a:rPr>
              <a:t>) </a:t>
            </a:r>
            <a:r>
              <a:rPr lang="zh-CN" altLang="en-US" sz="1600">
                <a:solidFill>
                  <a:srgbClr val="FF0000"/>
                </a:solidFill>
              </a:rPr>
              <a:t>：</a:t>
            </a:r>
            <a:r>
              <a:rPr lang="zh-CN" altLang="en-US" sz="1600"/>
              <a:t>企业预缴时享受了小型微利企业优惠政策，但年度汇算清缴超过规定标准的，应按规定补缴税款。 </a:t>
            </a:r>
            <a:endParaRPr lang="zh-CN" altLang="en-US" sz="1600">
              <a:solidFill>
                <a:srgbClr val="FF0000"/>
              </a:solidFill>
            </a:endParaRPr>
          </a:p>
          <a:p>
            <a:pPr>
              <a:buFont typeface="Wingdings" pitchFamily="2" charset="2"/>
              <a:buNone/>
            </a:pPr>
            <a:endParaRPr lang="en-US" altLang="zh-CN" sz="1600">
              <a:solidFill>
                <a:srgbClr val="FF0000"/>
              </a:solidFill>
            </a:endParaRPr>
          </a:p>
          <a:p>
            <a:pPr>
              <a:buFont typeface="Wingdings" pitchFamily="2" charset="2"/>
              <a:buChar char="n"/>
            </a:pPr>
            <a:endParaRPr lang="en-US" altLang="zh-CN" sz="1600"/>
          </a:p>
        </p:txBody>
      </p:sp>
      <p:sp>
        <p:nvSpPr>
          <p:cNvPr id="5" name="Text Box 2"/>
          <p:cNvSpPr txBox="1">
            <a:spLocks noChangeArrowheads="1"/>
          </p:cNvSpPr>
          <p:nvPr/>
        </p:nvSpPr>
        <p:spPr bwMode="auto">
          <a:xfrm>
            <a:off x="2700338" y="195263"/>
            <a:ext cx="4185761" cy="400110"/>
          </a:xfrm>
          <a:prstGeom prst="rect">
            <a:avLst/>
          </a:prstGeom>
          <a:noFill/>
          <a:ln w="9525">
            <a:noFill/>
            <a:miter lim="800000"/>
            <a:headEnd/>
            <a:tailEnd/>
          </a:ln>
          <a:effectLst/>
        </p:spPr>
        <p:txBody>
          <a:bodyPr wrap="none">
            <a:spAutoFit/>
          </a:bodyPr>
          <a:lstStyle/>
          <a:p>
            <a:r>
              <a:rPr lang="zh-CN" altLang="en-US" sz="2000" b="1" dirty="0">
                <a:solidFill>
                  <a:schemeClr val="hlink"/>
                </a:solidFill>
                <a:latin typeface="黑体" pitchFamily="49" charset="-122"/>
                <a:ea typeface="黑体" pitchFamily="49" charset="-122"/>
              </a:rPr>
              <a:t>问</a:t>
            </a:r>
            <a:r>
              <a:rPr lang="zh-CN" altLang="en-US" sz="2000" b="1" dirty="0" smtClean="0">
                <a:solidFill>
                  <a:schemeClr val="hlink"/>
                </a:solidFill>
                <a:latin typeface="黑体" pitchFamily="49" charset="-122"/>
                <a:ea typeface="黑体" pitchFamily="49" charset="-122"/>
              </a:rPr>
              <a:t>题六：</a:t>
            </a:r>
            <a:r>
              <a:rPr lang="zh-CN" altLang="en-US" sz="2000" b="1" dirty="0">
                <a:latin typeface="黑体" pitchFamily="49" charset="-122"/>
                <a:ea typeface="黑体" pitchFamily="49" charset="-122"/>
              </a:rPr>
              <a:t>小微企业所得税优惠政策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Text Box 3"/>
          <p:cNvSpPr txBox="1">
            <a:spLocks noChangeArrowheads="1"/>
          </p:cNvSpPr>
          <p:nvPr/>
        </p:nvSpPr>
        <p:spPr bwMode="auto">
          <a:xfrm>
            <a:off x="2483768" y="195486"/>
            <a:ext cx="4442242" cy="400110"/>
          </a:xfrm>
          <a:prstGeom prst="rect">
            <a:avLst/>
          </a:prstGeom>
          <a:noFill/>
          <a:ln w="9525">
            <a:noFill/>
            <a:miter lim="800000"/>
            <a:headEnd/>
            <a:tailEnd/>
          </a:ln>
          <a:effectLst/>
        </p:spPr>
        <p:txBody>
          <a:bodyPr wrap="none">
            <a:spAutoFit/>
          </a:bodyPr>
          <a:lstStyle/>
          <a:p>
            <a:r>
              <a:rPr lang="zh-CN" altLang="en-US" sz="2000" b="1" dirty="0">
                <a:solidFill>
                  <a:schemeClr val="hlink"/>
                </a:solidFill>
                <a:latin typeface="黑体" pitchFamily="49" charset="-122"/>
                <a:ea typeface="黑体" pitchFamily="49" charset="-122"/>
              </a:rPr>
              <a:t>问</a:t>
            </a:r>
            <a:r>
              <a:rPr lang="zh-CN" altLang="en-US" sz="2000" b="1" dirty="0" smtClean="0">
                <a:solidFill>
                  <a:schemeClr val="hlink"/>
                </a:solidFill>
                <a:latin typeface="黑体" pitchFamily="49" charset="-122"/>
                <a:ea typeface="黑体" pitchFamily="49" charset="-122"/>
              </a:rPr>
              <a:t>题七：</a:t>
            </a:r>
            <a:r>
              <a:rPr lang="zh-CN" altLang="en-US" sz="2000" b="1" dirty="0">
                <a:latin typeface="黑体" pitchFamily="49" charset="-122"/>
                <a:ea typeface="黑体" pitchFamily="49" charset="-122"/>
              </a:rPr>
              <a:t>年终奖个人所得税计算方法</a:t>
            </a:r>
            <a:r>
              <a:rPr lang="zh-CN" altLang="en-US" sz="2000" dirty="0">
                <a:latin typeface="黑体" pitchFamily="49" charset="-122"/>
                <a:ea typeface="黑体" pitchFamily="49" charset="-122"/>
              </a:rPr>
              <a:t> </a:t>
            </a:r>
          </a:p>
        </p:txBody>
      </p:sp>
      <p:sp>
        <p:nvSpPr>
          <p:cNvPr id="126980" name="Text Box 4"/>
          <p:cNvSpPr txBox="1">
            <a:spLocks noChangeArrowheads="1"/>
          </p:cNvSpPr>
          <p:nvPr/>
        </p:nvSpPr>
        <p:spPr bwMode="auto">
          <a:xfrm>
            <a:off x="250825" y="714375"/>
            <a:ext cx="1104900" cy="366713"/>
          </a:xfrm>
          <a:prstGeom prst="rect">
            <a:avLst/>
          </a:prstGeom>
          <a:noFill/>
          <a:ln w="9525">
            <a:noFill/>
            <a:miter lim="800000"/>
            <a:headEnd/>
            <a:tailEnd/>
          </a:ln>
          <a:effectLst/>
        </p:spPr>
        <p:txBody>
          <a:bodyPr wrap="none">
            <a:spAutoFit/>
          </a:bodyPr>
          <a:lstStyle/>
          <a:p>
            <a:r>
              <a:rPr lang="zh-CN" altLang="en-US" b="1">
                <a:latin typeface="微软雅黑"/>
                <a:ea typeface="黑体" pitchFamily="2" charset="-122"/>
              </a:rPr>
              <a:t>政策依据</a:t>
            </a:r>
          </a:p>
        </p:txBody>
      </p:sp>
      <p:sp>
        <p:nvSpPr>
          <p:cNvPr id="126981" name="Rectangle 5"/>
          <p:cNvSpPr>
            <a:spLocks noChangeArrowheads="1"/>
          </p:cNvSpPr>
          <p:nvPr/>
        </p:nvSpPr>
        <p:spPr bwMode="auto">
          <a:xfrm>
            <a:off x="250825" y="1276350"/>
            <a:ext cx="8785225" cy="3141663"/>
          </a:xfrm>
          <a:prstGeom prst="rect">
            <a:avLst/>
          </a:prstGeom>
          <a:noFill/>
          <a:ln w="9525">
            <a:noFill/>
            <a:miter lim="800000"/>
            <a:headEnd/>
            <a:tailEnd/>
          </a:ln>
          <a:effectLst/>
        </p:spPr>
        <p:txBody>
          <a:bodyPr>
            <a:spAutoFit/>
          </a:bodyPr>
          <a:lstStyle/>
          <a:p>
            <a:pPr>
              <a:buFont typeface="Wingdings" pitchFamily="2" charset="2"/>
              <a:buChar char="Ø"/>
            </a:pPr>
            <a:r>
              <a:rPr lang="zh-CN" altLang="en-US" sz="1600">
                <a:solidFill>
                  <a:srgbClr val="FF0000"/>
                </a:solidFill>
              </a:rPr>
              <a:t>  国税发</a:t>
            </a:r>
            <a:r>
              <a:rPr lang="en-US" altLang="zh-CN" sz="1600">
                <a:solidFill>
                  <a:srgbClr val="FF0000"/>
                </a:solidFill>
              </a:rPr>
              <a:t>[2005]9</a:t>
            </a:r>
            <a:r>
              <a:rPr lang="zh-CN" altLang="en-US" sz="1600">
                <a:solidFill>
                  <a:srgbClr val="FF0000"/>
                </a:solidFill>
              </a:rPr>
              <a:t>号文件基本规定是</a:t>
            </a:r>
            <a:r>
              <a:rPr lang="zh-CN" altLang="en-US" sz="1600"/>
              <a:t>：“纳税人取得全年一次性奖金，应单独作为一个月工资、薪金所得计算纳税”。</a:t>
            </a:r>
          </a:p>
          <a:p>
            <a:pPr>
              <a:buFont typeface="Wingdings" pitchFamily="2" charset="2"/>
              <a:buNone/>
            </a:pPr>
            <a:endParaRPr lang="zh-CN" altLang="en-US" sz="1600"/>
          </a:p>
          <a:p>
            <a:pPr>
              <a:buFont typeface="Wingdings" pitchFamily="2" charset="2"/>
              <a:buChar char="n"/>
            </a:pPr>
            <a:r>
              <a:rPr lang="zh-CN" altLang="en-US" sz="1400"/>
              <a:t>  年终奖个人所得税计算方式：</a:t>
            </a:r>
          </a:p>
          <a:p>
            <a:pPr>
              <a:buFont typeface="Wingdings" pitchFamily="2" charset="2"/>
              <a:buNone/>
            </a:pPr>
            <a:endParaRPr lang="zh-CN" altLang="en-US" sz="1600"/>
          </a:p>
          <a:p>
            <a:r>
              <a:rPr lang="en-US" altLang="zh-CN" sz="1400"/>
              <a:t>1</a:t>
            </a:r>
            <a:r>
              <a:rPr lang="zh-CN" altLang="en-US" sz="1400"/>
              <a:t>、发放年终奖的当月工资高于</a:t>
            </a:r>
            <a:r>
              <a:rPr lang="en-US" altLang="zh-CN" sz="1400"/>
              <a:t>3500</a:t>
            </a:r>
            <a:r>
              <a:rPr lang="zh-CN" altLang="en-US" sz="1400"/>
              <a:t>元时，年终奖扣税方式为：年终奖*税率</a:t>
            </a:r>
            <a:r>
              <a:rPr lang="en-US" altLang="zh-CN" sz="1400"/>
              <a:t>-</a:t>
            </a:r>
            <a:r>
              <a:rPr lang="zh-CN" altLang="en-US" sz="1400"/>
              <a:t>速算扣除数，税率是按年终奖</a:t>
            </a:r>
            <a:r>
              <a:rPr lang="en-US" altLang="zh-CN" sz="1400"/>
              <a:t>/12</a:t>
            </a:r>
            <a:r>
              <a:rPr lang="zh-CN" altLang="en-US" sz="1400"/>
              <a:t>作为“应纳税所得额”对应的税率。</a:t>
            </a:r>
          </a:p>
          <a:p>
            <a:endParaRPr lang="zh-CN" altLang="en-US" sz="1400"/>
          </a:p>
          <a:p>
            <a:r>
              <a:rPr lang="en-US" altLang="zh-CN" sz="1400"/>
              <a:t>2</a:t>
            </a:r>
            <a:r>
              <a:rPr lang="zh-CN" altLang="en-US" sz="1400"/>
              <a:t>、当月工资低于</a:t>
            </a:r>
            <a:r>
              <a:rPr lang="en-US" altLang="zh-CN" sz="1400"/>
              <a:t>3500</a:t>
            </a:r>
            <a:r>
              <a:rPr lang="zh-CN" altLang="en-US" sz="1400"/>
              <a:t>元时，年终奖个人所得税</a:t>
            </a:r>
            <a:r>
              <a:rPr lang="en-US" altLang="zh-CN" sz="1400"/>
              <a:t>=(</a:t>
            </a:r>
            <a:r>
              <a:rPr lang="zh-CN" altLang="en-US" sz="1400"/>
              <a:t>年终奖</a:t>
            </a:r>
            <a:r>
              <a:rPr lang="en-US" altLang="zh-CN" sz="1400"/>
              <a:t>-(3500-</a:t>
            </a:r>
            <a:r>
              <a:rPr lang="zh-CN" altLang="en-US" sz="1400"/>
              <a:t>月工资</a:t>
            </a:r>
            <a:r>
              <a:rPr lang="en-US" altLang="zh-CN" sz="1400"/>
              <a:t>))*</a:t>
            </a:r>
            <a:r>
              <a:rPr lang="zh-CN" altLang="en-US" sz="1400"/>
              <a:t>税率</a:t>
            </a:r>
            <a:r>
              <a:rPr lang="en-US" altLang="zh-CN" sz="1400"/>
              <a:t>-</a:t>
            </a:r>
            <a:r>
              <a:rPr lang="zh-CN" altLang="en-US" sz="1400"/>
              <a:t>速算扣除数，税率是按年终奖</a:t>
            </a:r>
            <a:r>
              <a:rPr lang="en-US" altLang="zh-CN" sz="1400"/>
              <a:t>-(3500-</a:t>
            </a:r>
            <a:r>
              <a:rPr lang="zh-CN" altLang="en-US" sz="1400"/>
              <a:t>月工资</a:t>
            </a:r>
            <a:r>
              <a:rPr lang="en-US" altLang="zh-CN" sz="1400"/>
              <a:t>)</a:t>
            </a:r>
            <a:r>
              <a:rPr lang="zh-CN" altLang="en-US" sz="1400"/>
              <a:t>除以</a:t>
            </a:r>
            <a:r>
              <a:rPr lang="en-US" altLang="zh-CN" sz="1400"/>
              <a:t>12</a:t>
            </a:r>
            <a:r>
              <a:rPr lang="zh-CN" altLang="en-US" sz="1400"/>
              <a:t>作为“应纳税所得额”对应的税率。</a:t>
            </a:r>
            <a:r>
              <a:rPr lang="zh-CN" altLang="en-US"/>
              <a:t> </a:t>
            </a:r>
            <a:endParaRPr lang="zh-CN" altLang="en-US" sz="1600"/>
          </a:p>
          <a:p>
            <a:pPr>
              <a:buFont typeface="Wingdings" pitchFamily="2" charset="2"/>
              <a:buNone/>
            </a:pPr>
            <a:endParaRPr lang="zh-CN" altLang="en-US" sz="1600"/>
          </a:p>
          <a:p>
            <a:pPr>
              <a:buFont typeface="Wingdings" pitchFamily="2" charset="2"/>
              <a:buNone/>
            </a:pPr>
            <a:endParaRPr lang="en-US" altLang="zh-CN" sz="1600">
              <a:solidFill>
                <a:srgbClr val="FF0000"/>
              </a:solidFill>
            </a:endParaRPr>
          </a:p>
          <a:p>
            <a:pPr>
              <a:buFont typeface="Wingdings" pitchFamily="2" charset="2"/>
              <a:buChar char="n"/>
            </a:pPr>
            <a:endParaRPr lang="en-US" altLang="zh-CN" sz="16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文本框 41"/>
          <p:cNvSpPr txBox="1">
            <a:spLocks noChangeArrowheads="1"/>
          </p:cNvSpPr>
          <p:nvPr/>
        </p:nvSpPr>
        <p:spPr bwMode="auto">
          <a:xfrm>
            <a:off x="293688" y="404813"/>
            <a:ext cx="2641600" cy="438150"/>
          </a:xfrm>
          <a:prstGeom prst="rect">
            <a:avLst/>
          </a:prstGeom>
          <a:noFill/>
          <a:ln w="9525">
            <a:noFill/>
            <a:miter lim="800000"/>
            <a:headEnd/>
            <a:tailEnd/>
          </a:ln>
        </p:spPr>
        <p:txBody>
          <a:bodyPr wrap="none" lIns="68580" tIns="34290" rIns="68580" bIns="34290">
            <a:spAutoFit/>
          </a:bodyPr>
          <a:lstStyle/>
          <a:p>
            <a:r>
              <a:rPr lang="zh-CN" altLang="en-US" sz="2400" b="1">
                <a:solidFill>
                  <a:srgbClr val="00AEEF"/>
                </a:solidFill>
                <a:latin typeface="微软雅黑"/>
                <a:ea typeface="微软雅黑"/>
                <a:cs typeface="微软雅黑"/>
              </a:rPr>
              <a:t>中汇概况 </a:t>
            </a:r>
            <a:r>
              <a:rPr lang="en-US" altLang="zh-CN" sz="2400" b="1">
                <a:solidFill>
                  <a:srgbClr val="00AEEF"/>
                </a:solidFill>
                <a:latin typeface="微软雅黑"/>
                <a:ea typeface="微软雅黑"/>
                <a:cs typeface="微软雅黑"/>
              </a:rPr>
              <a:t>– </a:t>
            </a:r>
            <a:r>
              <a:rPr lang="zh-CN" altLang="en-US" b="1">
                <a:solidFill>
                  <a:srgbClr val="00AEEF"/>
                </a:solidFill>
                <a:latin typeface="微软雅黑"/>
                <a:ea typeface="微软雅黑"/>
                <a:cs typeface="微软雅黑"/>
              </a:rPr>
              <a:t>执业资格</a:t>
            </a:r>
          </a:p>
        </p:txBody>
      </p:sp>
      <p:pic>
        <p:nvPicPr>
          <p:cNvPr id="35842" name="Picture 88" descr="中汇标志"/>
          <p:cNvPicPr>
            <a:picLocks noChangeAspect="1" noChangeArrowheads="1"/>
          </p:cNvPicPr>
          <p:nvPr/>
        </p:nvPicPr>
        <p:blipFill>
          <a:blip r:embed="rId2" cstate="print"/>
          <a:srcRect/>
          <a:stretch>
            <a:fillRect/>
          </a:stretch>
        </p:blipFill>
        <p:spPr bwMode="auto">
          <a:xfrm>
            <a:off x="7272338" y="303213"/>
            <a:ext cx="1377950" cy="438150"/>
          </a:xfrm>
          <a:prstGeom prst="rect">
            <a:avLst/>
          </a:prstGeom>
          <a:noFill/>
          <a:ln w="9525">
            <a:noFill/>
            <a:miter lim="800000"/>
            <a:headEnd/>
            <a:tailEnd/>
          </a:ln>
        </p:spPr>
      </p:pic>
      <p:grpSp>
        <p:nvGrpSpPr>
          <p:cNvPr id="35843" name="组合 1"/>
          <p:cNvGrpSpPr>
            <a:grpSpLocks/>
          </p:cNvGrpSpPr>
          <p:nvPr/>
        </p:nvGrpSpPr>
        <p:grpSpPr bwMode="auto">
          <a:xfrm>
            <a:off x="1223963" y="1190625"/>
            <a:ext cx="6737350" cy="3108325"/>
            <a:chOff x="824585" y="1178708"/>
            <a:chExt cx="7590278" cy="3566651"/>
          </a:xfrm>
        </p:grpSpPr>
        <p:sp>
          <p:nvSpPr>
            <p:cNvPr id="50" name="矩形 1"/>
            <p:cNvSpPr/>
            <p:nvPr/>
          </p:nvSpPr>
          <p:spPr>
            <a:xfrm>
              <a:off x="1722398" y="1300754"/>
              <a:ext cx="6443866" cy="621158"/>
            </a:xfrm>
            <a:custGeom>
              <a:avLst/>
              <a:gdLst>
                <a:gd name="connsiteX0" fmla="*/ 0 w 6840760"/>
                <a:gd name="connsiteY0" fmla="*/ 0 h 888468"/>
                <a:gd name="connsiteX1" fmla="*/ 6840760 w 6840760"/>
                <a:gd name="connsiteY1" fmla="*/ 0 h 888468"/>
                <a:gd name="connsiteX2" fmla="*/ 6840760 w 6840760"/>
                <a:gd name="connsiteY2" fmla="*/ 888468 h 888468"/>
                <a:gd name="connsiteX3" fmla="*/ 0 w 6840760"/>
                <a:gd name="connsiteY3" fmla="*/ 888468 h 888468"/>
                <a:gd name="connsiteX4" fmla="*/ 0 w 6840760"/>
                <a:gd name="connsiteY4" fmla="*/ 0 h 888468"/>
                <a:gd name="connsiteX0" fmla="*/ 0 w 6840760"/>
                <a:gd name="connsiteY0" fmla="*/ 0 h 888468"/>
                <a:gd name="connsiteX1" fmla="*/ 6465622 w 6840760"/>
                <a:gd name="connsiteY1" fmla="*/ 35169 h 888468"/>
                <a:gd name="connsiteX2" fmla="*/ 6840760 w 6840760"/>
                <a:gd name="connsiteY2" fmla="*/ 888468 h 888468"/>
                <a:gd name="connsiteX3" fmla="*/ 0 w 6840760"/>
                <a:gd name="connsiteY3" fmla="*/ 888468 h 888468"/>
                <a:gd name="connsiteX4" fmla="*/ 0 w 6840760"/>
                <a:gd name="connsiteY4" fmla="*/ 0 h 888468"/>
                <a:gd name="connsiteX0" fmla="*/ 351693 w 6840760"/>
                <a:gd name="connsiteY0" fmla="*/ 0 h 888468"/>
                <a:gd name="connsiteX1" fmla="*/ 6465622 w 6840760"/>
                <a:gd name="connsiteY1" fmla="*/ 35169 h 888468"/>
                <a:gd name="connsiteX2" fmla="*/ 6840760 w 6840760"/>
                <a:gd name="connsiteY2" fmla="*/ 888468 h 888468"/>
                <a:gd name="connsiteX3" fmla="*/ 0 w 6840760"/>
                <a:gd name="connsiteY3" fmla="*/ 888468 h 888468"/>
                <a:gd name="connsiteX4" fmla="*/ 351693 w 6840760"/>
                <a:gd name="connsiteY4" fmla="*/ 0 h 888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40760" h="888468">
                  <a:moveTo>
                    <a:pt x="351693" y="0"/>
                  </a:moveTo>
                  <a:lnTo>
                    <a:pt x="6465622" y="35169"/>
                  </a:lnTo>
                  <a:lnTo>
                    <a:pt x="6840760" y="888468"/>
                  </a:lnTo>
                  <a:lnTo>
                    <a:pt x="0" y="888468"/>
                  </a:lnTo>
                  <a:lnTo>
                    <a:pt x="351693" y="0"/>
                  </a:lnTo>
                  <a:close/>
                </a:path>
              </a:pathLst>
            </a:custGeom>
            <a:solidFill>
              <a:schemeClr val="accent1"/>
            </a:solidFill>
            <a:ln w="25400" cap="flat" cmpd="sng" algn="ctr">
              <a:noFill/>
              <a:prstDash val="solid"/>
            </a:ln>
            <a:effectLst/>
          </p:spPr>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fontAlgn="auto">
                <a:spcBef>
                  <a:spcPts val="0"/>
                </a:spcBef>
                <a:spcAft>
                  <a:spcPts val="0"/>
                </a:spcAft>
                <a:defRPr/>
              </a:pPr>
              <a:endParaRPr lang="zh-CN" altLang="en-US" sz="1200">
                <a:solidFill>
                  <a:sysClr val="window" lastClr="FFFFFF"/>
                </a:solidFill>
                <a:latin typeface="+mn-ea"/>
              </a:endParaRPr>
            </a:p>
          </p:txBody>
        </p:sp>
        <p:sp>
          <p:nvSpPr>
            <p:cNvPr id="51" name="等腰三角形 50"/>
            <p:cNvSpPr/>
            <p:nvPr/>
          </p:nvSpPr>
          <p:spPr>
            <a:xfrm flipV="1">
              <a:off x="2083670" y="1178708"/>
              <a:ext cx="856678" cy="530080"/>
            </a:xfrm>
            <a:prstGeom prst="triangle">
              <a:avLst/>
            </a:prstGeom>
            <a:solidFill>
              <a:schemeClr val="accent1">
                <a:lumMod val="60000"/>
                <a:lumOff val="40000"/>
              </a:schemeClr>
            </a:solidFill>
            <a:ln w="25400" cap="flat" cmpd="sng" algn="ctr">
              <a:solidFill>
                <a:sysClr val="window" lastClr="FFFFFF"/>
              </a:solidFill>
              <a:prstDash val="solid"/>
            </a:ln>
            <a:effectLst/>
          </p:spPr>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fontAlgn="auto">
                <a:spcBef>
                  <a:spcPts val="0"/>
                </a:spcBef>
                <a:spcAft>
                  <a:spcPts val="0"/>
                </a:spcAft>
                <a:defRPr/>
              </a:pPr>
              <a:endParaRPr lang="en-US" altLang="zh-CN" sz="1200" dirty="0">
                <a:solidFill>
                  <a:sysClr val="window" lastClr="FFFFFF"/>
                </a:solidFill>
                <a:latin typeface="+mn-ea"/>
              </a:endParaRPr>
            </a:p>
          </p:txBody>
        </p:sp>
        <p:sp>
          <p:nvSpPr>
            <p:cNvPr id="52" name="TextBox 9"/>
            <p:cNvSpPr txBox="1"/>
            <p:nvPr/>
          </p:nvSpPr>
          <p:spPr>
            <a:xfrm>
              <a:off x="2997579" y="3792674"/>
              <a:ext cx="5200879" cy="380709"/>
            </a:xfrm>
            <a:prstGeom prst="rect">
              <a:avLst/>
            </a:prstGeom>
            <a:noFill/>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fontAlgn="auto">
                <a:lnSpc>
                  <a:spcPct val="130000"/>
                </a:lnSpc>
                <a:spcBef>
                  <a:spcPts val="0"/>
                </a:spcBef>
                <a:spcAft>
                  <a:spcPts val="0"/>
                </a:spcAft>
                <a:defRPr/>
              </a:pPr>
              <a:endParaRPr lang="zh-CN" altLang="en-US" sz="1200" dirty="0">
                <a:solidFill>
                  <a:srgbClr val="000000">
                    <a:lumMod val="85000"/>
                    <a:lumOff val="15000"/>
                  </a:srgbClr>
                </a:solidFill>
                <a:latin typeface="+mn-ea"/>
              </a:endParaRPr>
            </a:p>
          </p:txBody>
        </p:sp>
        <p:sp>
          <p:nvSpPr>
            <p:cNvPr id="53" name="矩形 1"/>
            <p:cNvSpPr/>
            <p:nvPr/>
          </p:nvSpPr>
          <p:spPr>
            <a:xfrm>
              <a:off x="1722398" y="3087722"/>
              <a:ext cx="6443866" cy="621159"/>
            </a:xfrm>
            <a:custGeom>
              <a:avLst/>
              <a:gdLst>
                <a:gd name="connsiteX0" fmla="*/ 0 w 6840760"/>
                <a:gd name="connsiteY0" fmla="*/ 0 h 888468"/>
                <a:gd name="connsiteX1" fmla="*/ 6840760 w 6840760"/>
                <a:gd name="connsiteY1" fmla="*/ 0 h 888468"/>
                <a:gd name="connsiteX2" fmla="*/ 6840760 w 6840760"/>
                <a:gd name="connsiteY2" fmla="*/ 888468 h 888468"/>
                <a:gd name="connsiteX3" fmla="*/ 0 w 6840760"/>
                <a:gd name="connsiteY3" fmla="*/ 888468 h 888468"/>
                <a:gd name="connsiteX4" fmla="*/ 0 w 6840760"/>
                <a:gd name="connsiteY4" fmla="*/ 0 h 888468"/>
                <a:gd name="connsiteX0" fmla="*/ 0 w 6840760"/>
                <a:gd name="connsiteY0" fmla="*/ 0 h 888468"/>
                <a:gd name="connsiteX1" fmla="*/ 6465622 w 6840760"/>
                <a:gd name="connsiteY1" fmla="*/ 35169 h 888468"/>
                <a:gd name="connsiteX2" fmla="*/ 6840760 w 6840760"/>
                <a:gd name="connsiteY2" fmla="*/ 888468 h 888468"/>
                <a:gd name="connsiteX3" fmla="*/ 0 w 6840760"/>
                <a:gd name="connsiteY3" fmla="*/ 888468 h 888468"/>
                <a:gd name="connsiteX4" fmla="*/ 0 w 6840760"/>
                <a:gd name="connsiteY4" fmla="*/ 0 h 888468"/>
                <a:gd name="connsiteX0" fmla="*/ 351693 w 6840760"/>
                <a:gd name="connsiteY0" fmla="*/ 0 h 888468"/>
                <a:gd name="connsiteX1" fmla="*/ 6465622 w 6840760"/>
                <a:gd name="connsiteY1" fmla="*/ 35169 h 888468"/>
                <a:gd name="connsiteX2" fmla="*/ 6840760 w 6840760"/>
                <a:gd name="connsiteY2" fmla="*/ 888468 h 888468"/>
                <a:gd name="connsiteX3" fmla="*/ 0 w 6840760"/>
                <a:gd name="connsiteY3" fmla="*/ 888468 h 888468"/>
                <a:gd name="connsiteX4" fmla="*/ 351693 w 6840760"/>
                <a:gd name="connsiteY4" fmla="*/ 0 h 888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40760" h="888468">
                  <a:moveTo>
                    <a:pt x="351693" y="0"/>
                  </a:moveTo>
                  <a:lnTo>
                    <a:pt x="6465622" y="35169"/>
                  </a:lnTo>
                  <a:lnTo>
                    <a:pt x="6840760" y="888468"/>
                  </a:lnTo>
                  <a:lnTo>
                    <a:pt x="0" y="888468"/>
                  </a:lnTo>
                  <a:lnTo>
                    <a:pt x="351693" y="0"/>
                  </a:lnTo>
                  <a:close/>
                </a:path>
              </a:pathLst>
            </a:custGeom>
            <a:solidFill>
              <a:schemeClr val="accent1">
                <a:lumMod val="75000"/>
              </a:schemeClr>
            </a:solidFill>
            <a:ln w="25400" cap="flat" cmpd="sng" algn="ctr">
              <a:noFill/>
              <a:prstDash val="solid"/>
            </a:ln>
            <a:effectLst/>
          </p:spPr>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fontAlgn="auto">
                <a:spcBef>
                  <a:spcPts val="0"/>
                </a:spcBef>
                <a:spcAft>
                  <a:spcPts val="0"/>
                </a:spcAft>
                <a:defRPr/>
              </a:pPr>
              <a:endParaRPr lang="zh-CN" altLang="en-US" sz="1200">
                <a:solidFill>
                  <a:sysClr val="window" lastClr="FFFFFF"/>
                </a:solidFill>
                <a:latin typeface="+mn-ea"/>
              </a:endParaRPr>
            </a:p>
          </p:txBody>
        </p:sp>
        <p:sp>
          <p:nvSpPr>
            <p:cNvPr id="54" name="等腰三角形 53"/>
            <p:cNvSpPr/>
            <p:nvPr/>
          </p:nvSpPr>
          <p:spPr>
            <a:xfrm flipV="1">
              <a:off x="2083670" y="2985714"/>
              <a:ext cx="856678" cy="530080"/>
            </a:xfrm>
            <a:prstGeom prst="triangle">
              <a:avLst/>
            </a:prstGeom>
            <a:solidFill>
              <a:schemeClr val="accent1">
                <a:lumMod val="75000"/>
              </a:schemeClr>
            </a:solidFill>
            <a:ln w="25400" cap="flat" cmpd="sng" algn="ctr">
              <a:solidFill>
                <a:sysClr val="window" lastClr="FFFFFF"/>
              </a:solidFill>
              <a:prstDash val="solid"/>
            </a:ln>
            <a:effectLst/>
          </p:spPr>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fontAlgn="auto">
                <a:spcBef>
                  <a:spcPts val="0"/>
                </a:spcBef>
                <a:spcAft>
                  <a:spcPts val="0"/>
                </a:spcAft>
                <a:defRPr/>
              </a:pPr>
              <a:endParaRPr lang="en-US" altLang="zh-CN" sz="1200" dirty="0">
                <a:solidFill>
                  <a:sysClr val="window" lastClr="FFFFFF"/>
                </a:solidFill>
                <a:latin typeface="+mn-ea"/>
              </a:endParaRPr>
            </a:p>
          </p:txBody>
        </p:sp>
        <p:sp>
          <p:nvSpPr>
            <p:cNvPr id="55" name="TextBox 17"/>
            <p:cNvSpPr txBox="1"/>
            <p:nvPr/>
          </p:nvSpPr>
          <p:spPr>
            <a:xfrm>
              <a:off x="2968963" y="2031207"/>
              <a:ext cx="5202668" cy="382532"/>
            </a:xfrm>
            <a:prstGeom prst="rect">
              <a:avLst/>
            </a:prstGeom>
            <a:noFill/>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fontAlgn="auto">
                <a:lnSpc>
                  <a:spcPct val="130000"/>
                </a:lnSpc>
                <a:spcBef>
                  <a:spcPts val="0"/>
                </a:spcBef>
                <a:spcAft>
                  <a:spcPts val="0"/>
                </a:spcAft>
                <a:defRPr/>
              </a:pPr>
              <a:endParaRPr lang="zh-CN" altLang="en-US" sz="1200" dirty="0">
                <a:solidFill>
                  <a:srgbClr val="000000">
                    <a:lumMod val="85000"/>
                    <a:lumOff val="15000"/>
                  </a:srgbClr>
                </a:solidFill>
                <a:latin typeface="+mn-ea"/>
              </a:endParaRPr>
            </a:p>
          </p:txBody>
        </p:sp>
        <p:sp>
          <p:nvSpPr>
            <p:cNvPr id="56" name="TextBox 18"/>
            <p:cNvSpPr txBox="1"/>
            <p:nvPr/>
          </p:nvSpPr>
          <p:spPr>
            <a:xfrm>
              <a:off x="2924252" y="3209769"/>
              <a:ext cx="4555239" cy="318776"/>
            </a:xfrm>
            <a:prstGeom prst="rect">
              <a:avLst/>
            </a:prstGeom>
            <a:noFill/>
          </p:spPr>
          <p:txBody>
            <a:bodyPr>
              <a:spAutoFit/>
            </a:bodyPr>
            <a:lstStyle>
              <a:defPPr>
                <a:defRPr lang="zh-CN"/>
              </a:defPPr>
              <a:lvl1pPr fontAlgn="auto">
                <a:spcBef>
                  <a:spcPts val="0"/>
                </a:spcBef>
                <a:spcAft>
                  <a:spcPts val="0"/>
                </a:spcAft>
                <a:defRPr sz="2000">
                  <a:solidFill>
                    <a:schemeClr val="bg1"/>
                  </a:solidFill>
                  <a:latin typeface="微软雅黑" panose="020B0503020204020204" pitchFamily="34" charset="-122"/>
                  <a:ea typeface="微软雅黑" panose="020B0503020204020204" pitchFamily="34" charset="-122"/>
                </a:defRPr>
              </a:lvl1pPr>
            </a:lstStyle>
            <a:p>
              <a:pPr>
                <a:defRPr/>
              </a:pPr>
              <a:r>
                <a:rPr lang="zh-CN" altLang="en-US" sz="1200" dirty="0">
                  <a:latin typeface="+mn-ea"/>
                  <a:ea typeface="+mn-ea"/>
                  <a:cs typeface="+mn-cs"/>
                </a:rPr>
                <a:t>国家税务总局、中税协</a:t>
              </a:r>
              <a:r>
                <a:rPr lang="en-US" altLang="zh-CN" sz="1200" dirty="0">
                  <a:latin typeface="+mn-ea"/>
                  <a:ea typeface="+mn-ea"/>
                  <a:cs typeface="+mn-cs"/>
                </a:rPr>
                <a:t>5A</a:t>
              </a:r>
              <a:r>
                <a:rPr lang="zh-CN" altLang="en-US" sz="1200" dirty="0">
                  <a:latin typeface="+mn-ea"/>
                  <a:ea typeface="+mn-ea"/>
                  <a:cs typeface="+mn-cs"/>
                </a:rPr>
                <a:t>级税务师事务所资格</a:t>
              </a:r>
            </a:p>
          </p:txBody>
        </p:sp>
        <p:sp>
          <p:nvSpPr>
            <p:cNvPr id="57" name="TextBox 19"/>
            <p:cNvSpPr txBox="1"/>
            <p:nvPr/>
          </p:nvSpPr>
          <p:spPr>
            <a:xfrm>
              <a:off x="2328690" y="2989357"/>
              <a:ext cx="316560" cy="316955"/>
            </a:xfrm>
            <a:prstGeom prst="rect">
              <a:avLst/>
            </a:prstGeom>
            <a:noFill/>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fontAlgn="auto">
                <a:spcBef>
                  <a:spcPts val="0"/>
                </a:spcBef>
                <a:spcAft>
                  <a:spcPts val="0"/>
                </a:spcAft>
                <a:defRPr/>
              </a:pPr>
              <a:r>
                <a:rPr lang="en-US" altLang="zh-CN" sz="1200" b="1" dirty="0">
                  <a:solidFill>
                    <a:sysClr val="window" lastClr="FFFFFF"/>
                  </a:solidFill>
                  <a:latin typeface="+mn-ea"/>
                  <a:cs typeface="Arial" pitchFamily="34" charset="0"/>
                </a:rPr>
                <a:t>3</a:t>
              </a:r>
              <a:endParaRPr lang="zh-CN" altLang="en-US" sz="1200" b="1" dirty="0">
                <a:solidFill>
                  <a:sysClr val="window" lastClr="FFFFFF"/>
                </a:solidFill>
                <a:latin typeface="+mn-ea"/>
                <a:cs typeface="Arial" pitchFamily="34" charset="0"/>
              </a:endParaRPr>
            </a:p>
          </p:txBody>
        </p:sp>
        <p:sp>
          <p:nvSpPr>
            <p:cNvPr id="58" name="矩形 1"/>
            <p:cNvSpPr/>
            <p:nvPr/>
          </p:nvSpPr>
          <p:spPr>
            <a:xfrm>
              <a:off x="1722398" y="3996691"/>
              <a:ext cx="6443866" cy="621158"/>
            </a:xfrm>
            <a:custGeom>
              <a:avLst/>
              <a:gdLst>
                <a:gd name="connsiteX0" fmla="*/ 0 w 6840760"/>
                <a:gd name="connsiteY0" fmla="*/ 0 h 888468"/>
                <a:gd name="connsiteX1" fmla="*/ 6840760 w 6840760"/>
                <a:gd name="connsiteY1" fmla="*/ 0 h 888468"/>
                <a:gd name="connsiteX2" fmla="*/ 6840760 w 6840760"/>
                <a:gd name="connsiteY2" fmla="*/ 888468 h 888468"/>
                <a:gd name="connsiteX3" fmla="*/ 0 w 6840760"/>
                <a:gd name="connsiteY3" fmla="*/ 888468 h 888468"/>
                <a:gd name="connsiteX4" fmla="*/ 0 w 6840760"/>
                <a:gd name="connsiteY4" fmla="*/ 0 h 888468"/>
                <a:gd name="connsiteX0" fmla="*/ 0 w 6840760"/>
                <a:gd name="connsiteY0" fmla="*/ 0 h 888468"/>
                <a:gd name="connsiteX1" fmla="*/ 6465622 w 6840760"/>
                <a:gd name="connsiteY1" fmla="*/ 35169 h 888468"/>
                <a:gd name="connsiteX2" fmla="*/ 6840760 w 6840760"/>
                <a:gd name="connsiteY2" fmla="*/ 888468 h 888468"/>
                <a:gd name="connsiteX3" fmla="*/ 0 w 6840760"/>
                <a:gd name="connsiteY3" fmla="*/ 888468 h 888468"/>
                <a:gd name="connsiteX4" fmla="*/ 0 w 6840760"/>
                <a:gd name="connsiteY4" fmla="*/ 0 h 888468"/>
                <a:gd name="connsiteX0" fmla="*/ 351693 w 6840760"/>
                <a:gd name="connsiteY0" fmla="*/ 0 h 888468"/>
                <a:gd name="connsiteX1" fmla="*/ 6465622 w 6840760"/>
                <a:gd name="connsiteY1" fmla="*/ 35169 h 888468"/>
                <a:gd name="connsiteX2" fmla="*/ 6840760 w 6840760"/>
                <a:gd name="connsiteY2" fmla="*/ 888468 h 888468"/>
                <a:gd name="connsiteX3" fmla="*/ 0 w 6840760"/>
                <a:gd name="connsiteY3" fmla="*/ 888468 h 888468"/>
                <a:gd name="connsiteX4" fmla="*/ 351693 w 6840760"/>
                <a:gd name="connsiteY4" fmla="*/ 0 h 888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40760" h="888468">
                  <a:moveTo>
                    <a:pt x="351693" y="0"/>
                  </a:moveTo>
                  <a:lnTo>
                    <a:pt x="6465622" y="35169"/>
                  </a:lnTo>
                  <a:lnTo>
                    <a:pt x="6840760" y="888468"/>
                  </a:lnTo>
                  <a:lnTo>
                    <a:pt x="0" y="888468"/>
                  </a:lnTo>
                  <a:lnTo>
                    <a:pt x="351693" y="0"/>
                  </a:lnTo>
                  <a:close/>
                </a:path>
              </a:pathLst>
            </a:custGeom>
            <a:solidFill>
              <a:schemeClr val="accent1">
                <a:lumMod val="50000"/>
              </a:schemeClr>
            </a:solidFill>
            <a:ln w="25400" cap="flat" cmpd="sng" algn="ctr">
              <a:noFill/>
              <a:prstDash val="solid"/>
            </a:ln>
            <a:effectLst/>
          </p:spPr>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fontAlgn="auto">
                <a:spcBef>
                  <a:spcPts val="0"/>
                </a:spcBef>
                <a:spcAft>
                  <a:spcPts val="0"/>
                </a:spcAft>
                <a:defRPr/>
              </a:pPr>
              <a:endParaRPr lang="zh-CN" altLang="en-US" sz="1200">
                <a:solidFill>
                  <a:sysClr val="window" lastClr="FFFFFF"/>
                </a:solidFill>
                <a:latin typeface="+mn-ea"/>
              </a:endParaRPr>
            </a:p>
          </p:txBody>
        </p:sp>
        <p:sp>
          <p:nvSpPr>
            <p:cNvPr id="59" name="等腰三角形 58"/>
            <p:cNvSpPr/>
            <p:nvPr/>
          </p:nvSpPr>
          <p:spPr>
            <a:xfrm flipV="1">
              <a:off x="2083670" y="3889217"/>
              <a:ext cx="856678" cy="531901"/>
            </a:xfrm>
            <a:prstGeom prst="triangle">
              <a:avLst/>
            </a:prstGeom>
            <a:solidFill>
              <a:schemeClr val="accent1">
                <a:lumMod val="50000"/>
              </a:schemeClr>
            </a:solidFill>
            <a:ln w="25400" cap="flat" cmpd="sng" algn="ctr">
              <a:solidFill>
                <a:sysClr val="window" lastClr="FFFFFF"/>
              </a:solidFill>
              <a:prstDash val="solid"/>
            </a:ln>
            <a:effectLst/>
          </p:spPr>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fontAlgn="auto">
                <a:spcBef>
                  <a:spcPts val="0"/>
                </a:spcBef>
                <a:spcAft>
                  <a:spcPts val="0"/>
                </a:spcAft>
                <a:defRPr/>
              </a:pPr>
              <a:endParaRPr lang="en-US" altLang="zh-CN" sz="1200" dirty="0">
                <a:solidFill>
                  <a:sysClr val="window" lastClr="FFFFFF"/>
                </a:solidFill>
                <a:latin typeface="+mn-ea"/>
              </a:endParaRPr>
            </a:p>
          </p:txBody>
        </p:sp>
        <p:sp>
          <p:nvSpPr>
            <p:cNvPr id="61" name="TextBox 24"/>
            <p:cNvSpPr txBox="1"/>
            <p:nvPr/>
          </p:nvSpPr>
          <p:spPr>
            <a:xfrm>
              <a:off x="2877752" y="4003977"/>
              <a:ext cx="3839850" cy="741382"/>
            </a:xfrm>
            <a:prstGeom prst="rect">
              <a:avLst/>
            </a:prstGeom>
            <a:noFill/>
          </p:spPr>
          <p:txBody>
            <a:bodyPr>
              <a:spAutoFit/>
            </a:bodyPr>
            <a:lstStyle>
              <a:defPPr>
                <a:defRPr lang="zh-CN"/>
              </a:defPPr>
              <a:lvl1pPr fontAlgn="auto">
                <a:spcBef>
                  <a:spcPts val="0"/>
                </a:spcBef>
                <a:spcAft>
                  <a:spcPts val="0"/>
                </a:spcAft>
                <a:defRPr sz="2000">
                  <a:solidFill>
                    <a:schemeClr val="bg1"/>
                  </a:solidFill>
                  <a:latin typeface="微软雅黑" panose="020B0503020204020204" pitchFamily="34" charset="-122"/>
                  <a:ea typeface="微软雅黑" panose="020B0503020204020204" pitchFamily="34" charset="-122"/>
                </a:defRPr>
              </a:lvl1pPr>
            </a:lstStyle>
            <a:p>
              <a:pPr>
                <a:defRPr/>
              </a:pPr>
              <a:r>
                <a:rPr lang="zh-CN" altLang="en-US" sz="1200" dirty="0">
                  <a:latin typeface="+mn-ea"/>
                  <a:ea typeface="+mn-ea"/>
                  <a:cs typeface="+mn-cs"/>
                </a:rPr>
                <a:t>财政部、证监会证券期货业务评估资格</a:t>
              </a:r>
              <a:endParaRPr lang="en-US" altLang="zh-CN" sz="1200" dirty="0">
                <a:latin typeface="+mn-ea"/>
                <a:ea typeface="+mn-ea"/>
                <a:cs typeface="+mn-cs"/>
              </a:endParaRPr>
            </a:p>
            <a:p>
              <a:pPr>
                <a:defRPr/>
              </a:pPr>
              <a:r>
                <a:rPr lang="zh-CN" altLang="en-US" sz="1200" dirty="0">
                  <a:latin typeface="+mn-ea"/>
                  <a:ea typeface="+mn-ea"/>
                  <a:cs typeface="+mn-cs"/>
                </a:rPr>
                <a:t>建设部工程造价咨询甲级资格</a:t>
              </a:r>
              <a:endParaRPr lang="en-US" altLang="zh-CN" sz="1200" dirty="0">
                <a:latin typeface="+mn-ea"/>
                <a:ea typeface="+mn-ea"/>
                <a:cs typeface="+mn-cs"/>
              </a:endParaRPr>
            </a:p>
            <a:p>
              <a:pPr>
                <a:defRPr/>
              </a:pPr>
              <a:endParaRPr lang="zh-CN" altLang="en-US" sz="1200" dirty="0">
                <a:latin typeface="+mn-ea"/>
                <a:ea typeface="+mn-ea"/>
                <a:cs typeface="+mn-cs"/>
              </a:endParaRPr>
            </a:p>
          </p:txBody>
        </p:sp>
        <p:sp>
          <p:nvSpPr>
            <p:cNvPr id="62" name="TextBox 25"/>
            <p:cNvSpPr txBox="1"/>
            <p:nvPr/>
          </p:nvSpPr>
          <p:spPr>
            <a:xfrm>
              <a:off x="2328690" y="3927471"/>
              <a:ext cx="316560" cy="318776"/>
            </a:xfrm>
            <a:prstGeom prst="rect">
              <a:avLst/>
            </a:prstGeom>
            <a:noFill/>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fontAlgn="auto">
                <a:spcBef>
                  <a:spcPts val="0"/>
                </a:spcBef>
                <a:spcAft>
                  <a:spcPts val="0"/>
                </a:spcAft>
                <a:defRPr/>
              </a:pPr>
              <a:r>
                <a:rPr lang="en-US" altLang="zh-CN" sz="1200" b="1" dirty="0">
                  <a:solidFill>
                    <a:sysClr val="window" lastClr="FFFFFF"/>
                  </a:solidFill>
                  <a:latin typeface="+mn-ea"/>
                  <a:cs typeface="Arial" pitchFamily="34" charset="0"/>
                </a:rPr>
                <a:t>4</a:t>
              </a:r>
              <a:endParaRPr lang="zh-CN" altLang="en-US" sz="1200" b="1" dirty="0">
                <a:solidFill>
                  <a:sysClr val="window" lastClr="FFFFFF"/>
                </a:solidFill>
                <a:latin typeface="+mn-ea"/>
                <a:cs typeface="Arial" pitchFamily="34" charset="0"/>
              </a:endParaRPr>
            </a:p>
          </p:txBody>
        </p:sp>
        <p:sp>
          <p:nvSpPr>
            <p:cNvPr id="63" name="TextBox 11"/>
            <p:cNvSpPr txBox="1"/>
            <p:nvPr/>
          </p:nvSpPr>
          <p:spPr>
            <a:xfrm>
              <a:off x="2886693" y="1317148"/>
              <a:ext cx="4843184" cy="530080"/>
            </a:xfrm>
            <a:prstGeom prst="rect">
              <a:avLst/>
            </a:prstGeom>
            <a:noFill/>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zh-CN" altLang="en-US" sz="1200" dirty="0">
                  <a:solidFill>
                    <a:schemeClr val="bg1"/>
                  </a:solidFill>
                  <a:latin typeface="+mn-ea"/>
                </a:rPr>
                <a:t>财政部、证监会证券期货业务审计资格</a:t>
              </a:r>
              <a:endParaRPr lang="en-US" altLang="zh-CN" sz="1200" dirty="0">
                <a:solidFill>
                  <a:schemeClr val="bg1"/>
                </a:solidFill>
                <a:latin typeface="+mn-ea"/>
              </a:endParaRPr>
            </a:p>
            <a:p>
              <a:pPr fontAlgn="auto">
                <a:spcBef>
                  <a:spcPts val="0"/>
                </a:spcBef>
                <a:spcAft>
                  <a:spcPts val="0"/>
                </a:spcAft>
                <a:defRPr/>
              </a:pPr>
              <a:r>
                <a:rPr lang="zh-CN" altLang="en-US" sz="1200" dirty="0" smtClean="0">
                  <a:solidFill>
                    <a:schemeClr val="bg1"/>
                  </a:solidFill>
                  <a:latin typeface="+mn-ea"/>
                </a:rPr>
                <a:t>国务院国资委中央</a:t>
              </a:r>
              <a:r>
                <a:rPr lang="zh-CN" altLang="en-US" sz="1200" dirty="0">
                  <a:solidFill>
                    <a:schemeClr val="bg1"/>
                  </a:solidFill>
                  <a:latin typeface="+mn-ea"/>
                </a:rPr>
                <a:t>企业审计资格 </a:t>
              </a:r>
            </a:p>
          </p:txBody>
        </p:sp>
        <p:sp>
          <p:nvSpPr>
            <p:cNvPr id="64" name="矩形 1"/>
            <p:cNvSpPr/>
            <p:nvPr/>
          </p:nvSpPr>
          <p:spPr>
            <a:xfrm>
              <a:off x="1743860" y="2215187"/>
              <a:ext cx="6443866" cy="621158"/>
            </a:xfrm>
            <a:custGeom>
              <a:avLst/>
              <a:gdLst>
                <a:gd name="connsiteX0" fmla="*/ 0 w 6840760"/>
                <a:gd name="connsiteY0" fmla="*/ 0 h 888468"/>
                <a:gd name="connsiteX1" fmla="*/ 6840760 w 6840760"/>
                <a:gd name="connsiteY1" fmla="*/ 0 h 888468"/>
                <a:gd name="connsiteX2" fmla="*/ 6840760 w 6840760"/>
                <a:gd name="connsiteY2" fmla="*/ 888468 h 888468"/>
                <a:gd name="connsiteX3" fmla="*/ 0 w 6840760"/>
                <a:gd name="connsiteY3" fmla="*/ 888468 h 888468"/>
                <a:gd name="connsiteX4" fmla="*/ 0 w 6840760"/>
                <a:gd name="connsiteY4" fmla="*/ 0 h 888468"/>
                <a:gd name="connsiteX0" fmla="*/ 0 w 6840760"/>
                <a:gd name="connsiteY0" fmla="*/ 0 h 888468"/>
                <a:gd name="connsiteX1" fmla="*/ 6465622 w 6840760"/>
                <a:gd name="connsiteY1" fmla="*/ 35169 h 888468"/>
                <a:gd name="connsiteX2" fmla="*/ 6840760 w 6840760"/>
                <a:gd name="connsiteY2" fmla="*/ 888468 h 888468"/>
                <a:gd name="connsiteX3" fmla="*/ 0 w 6840760"/>
                <a:gd name="connsiteY3" fmla="*/ 888468 h 888468"/>
                <a:gd name="connsiteX4" fmla="*/ 0 w 6840760"/>
                <a:gd name="connsiteY4" fmla="*/ 0 h 888468"/>
                <a:gd name="connsiteX0" fmla="*/ 351693 w 6840760"/>
                <a:gd name="connsiteY0" fmla="*/ 0 h 888468"/>
                <a:gd name="connsiteX1" fmla="*/ 6465622 w 6840760"/>
                <a:gd name="connsiteY1" fmla="*/ 35169 h 888468"/>
                <a:gd name="connsiteX2" fmla="*/ 6840760 w 6840760"/>
                <a:gd name="connsiteY2" fmla="*/ 888468 h 888468"/>
                <a:gd name="connsiteX3" fmla="*/ 0 w 6840760"/>
                <a:gd name="connsiteY3" fmla="*/ 888468 h 888468"/>
                <a:gd name="connsiteX4" fmla="*/ 351693 w 6840760"/>
                <a:gd name="connsiteY4" fmla="*/ 0 h 888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40760" h="888468">
                  <a:moveTo>
                    <a:pt x="351693" y="0"/>
                  </a:moveTo>
                  <a:lnTo>
                    <a:pt x="6465622" y="35169"/>
                  </a:lnTo>
                  <a:lnTo>
                    <a:pt x="6840760" y="888468"/>
                  </a:lnTo>
                  <a:lnTo>
                    <a:pt x="0" y="888468"/>
                  </a:lnTo>
                  <a:lnTo>
                    <a:pt x="351693" y="0"/>
                  </a:lnTo>
                  <a:close/>
                </a:path>
              </a:pathLst>
            </a:custGeom>
            <a:solidFill>
              <a:schemeClr val="accent5">
                <a:lumMod val="75000"/>
              </a:schemeClr>
            </a:solidFill>
            <a:ln w="25400" cap="flat" cmpd="sng" algn="ctr">
              <a:noFill/>
              <a:prstDash val="solid"/>
            </a:ln>
            <a:effectLst/>
          </p:spPr>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fontAlgn="auto">
                <a:spcBef>
                  <a:spcPts val="0"/>
                </a:spcBef>
                <a:spcAft>
                  <a:spcPts val="0"/>
                </a:spcAft>
                <a:defRPr/>
              </a:pPr>
              <a:endParaRPr lang="zh-CN" altLang="en-US" sz="1200">
                <a:solidFill>
                  <a:sysClr val="window" lastClr="FFFFFF"/>
                </a:solidFill>
                <a:latin typeface="+mn-ea"/>
              </a:endParaRPr>
            </a:p>
          </p:txBody>
        </p:sp>
        <p:sp>
          <p:nvSpPr>
            <p:cNvPr id="65" name="等腰三角形 64"/>
            <p:cNvSpPr/>
            <p:nvPr/>
          </p:nvSpPr>
          <p:spPr>
            <a:xfrm flipV="1">
              <a:off x="2105131" y="2093140"/>
              <a:ext cx="856678" cy="530080"/>
            </a:xfrm>
            <a:prstGeom prst="triangle">
              <a:avLst/>
            </a:prstGeom>
            <a:solidFill>
              <a:schemeClr val="accent5">
                <a:lumMod val="75000"/>
              </a:schemeClr>
            </a:solidFill>
            <a:ln w="25400" cap="flat" cmpd="sng" algn="ctr">
              <a:solidFill>
                <a:sysClr val="window" lastClr="FFFFFF"/>
              </a:solidFill>
              <a:prstDash val="solid"/>
            </a:ln>
            <a:effectLst/>
          </p:spPr>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fontAlgn="auto">
                <a:spcBef>
                  <a:spcPts val="0"/>
                </a:spcBef>
                <a:spcAft>
                  <a:spcPts val="0"/>
                </a:spcAft>
                <a:defRPr/>
              </a:pPr>
              <a:endParaRPr lang="en-US" altLang="zh-CN" sz="1200" dirty="0">
                <a:solidFill>
                  <a:sysClr val="window" lastClr="FFFFFF"/>
                </a:solidFill>
                <a:latin typeface="+mn-ea"/>
              </a:endParaRPr>
            </a:p>
          </p:txBody>
        </p:sp>
        <p:sp>
          <p:nvSpPr>
            <p:cNvPr id="66" name="TextBox 11"/>
            <p:cNvSpPr txBox="1"/>
            <p:nvPr/>
          </p:nvSpPr>
          <p:spPr>
            <a:xfrm>
              <a:off x="2536153" y="2206078"/>
              <a:ext cx="5878710" cy="530080"/>
            </a:xfrm>
            <a:prstGeom prst="rect">
              <a:avLst/>
            </a:prstGeom>
            <a:noFill/>
          </p:spPr>
          <p:txBody>
            <a:bodyPr>
              <a:spAutoFit/>
            </a:bodyPr>
            <a:lstStyle>
              <a:defPPr>
                <a:defRPr lang="zh-CN"/>
              </a:defPPr>
              <a:lvl1pPr fontAlgn="auto">
                <a:spcBef>
                  <a:spcPts val="0"/>
                </a:spcBef>
                <a:spcAft>
                  <a:spcPts val="0"/>
                </a:spcAft>
                <a:defRPr sz="2000">
                  <a:solidFill>
                    <a:schemeClr val="bg1"/>
                  </a:solidFill>
                  <a:latin typeface="微软雅黑" panose="020B0503020204020204" pitchFamily="34" charset="-122"/>
                  <a:ea typeface="微软雅黑" panose="020B0503020204020204" pitchFamily="34" charset="-122"/>
                </a:defRPr>
              </a:lvl1pPr>
            </a:lstStyle>
            <a:p>
              <a:pPr>
                <a:defRPr/>
              </a:pPr>
              <a:r>
                <a:rPr lang="zh-CN" altLang="en-US" sz="1200" dirty="0" smtClean="0">
                  <a:latin typeface="+mn-ea"/>
                  <a:ea typeface="+mn-ea"/>
                  <a:cs typeface="+mn-cs"/>
                </a:rPr>
                <a:t>      中汇</a:t>
              </a:r>
              <a:r>
                <a:rPr lang="zh-CN" altLang="en-US" sz="1200" dirty="0">
                  <a:latin typeface="+mn-ea"/>
                  <a:ea typeface="+mn-ea"/>
                  <a:cs typeface="+mn-cs"/>
                </a:rPr>
                <a:t>（</a:t>
              </a:r>
              <a:r>
                <a:rPr lang="zh-CN" altLang="en-US" sz="1200" dirty="0" smtClean="0">
                  <a:latin typeface="+mn-ea"/>
                  <a:ea typeface="+mn-ea"/>
                  <a:cs typeface="+mn-cs"/>
                </a:rPr>
                <a:t>香港）事务所拥有港交所</a:t>
              </a:r>
              <a:r>
                <a:rPr lang="en-US" altLang="zh-CN" sz="1200" dirty="0" smtClean="0">
                  <a:latin typeface="+mn-ea"/>
                  <a:ea typeface="+mn-ea"/>
                  <a:cs typeface="+mn-cs"/>
                </a:rPr>
                <a:t>H</a:t>
              </a:r>
              <a:r>
                <a:rPr lang="zh-CN" altLang="en-US" sz="1200" dirty="0">
                  <a:latin typeface="+mn-ea"/>
                  <a:ea typeface="+mn-ea"/>
                  <a:cs typeface="+mn-cs"/>
                </a:rPr>
                <a:t>股上市</a:t>
              </a:r>
              <a:r>
                <a:rPr lang="zh-CN" altLang="en-US" sz="1200" dirty="0" smtClean="0">
                  <a:latin typeface="+mn-ea"/>
                  <a:ea typeface="+mn-ea"/>
                  <a:cs typeface="+mn-cs"/>
                </a:rPr>
                <a:t>资格</a:t>
              </a:r>
              <a:endParaRPr lang="en-US" altLang="zh-CN" sz="1200" dirty="0">
                <a:latin typeface="+mn-ea"/>
                <a:ea typeface="+mn-ea"/>
                <a:cs typeface="+mn-cs"/>
              </a:endParaRPr>
            </a:p>
            <a:p>
              <a:pPr>
                <a:defRPr/>
              </a:pPr>
              <a:r>
                <a:rPr lang="zh-CN" altLang="en-US" sz="1200" dirty="0" smtClean="0">
                  <a:latin typeface="+mn-ea"/>
                  <a:ea typeface="+mn-ea"/>
                  <a:cs typeface="+mn-cs"/>
                </a:rPr>
                <a:t>      中汇（洛杉矶）美国</a:t>
              </a:r>
              <a:r>
                <a:rPr lang="en-US" altLang="zh-CN" sz="1200" dirty="0" smtClean="0">
                  <a:latin typeface="+mn-ea"/>
                  <a:ea typeface="+mn-ea"/>
                  <a:cs typeface="+mn-cs"/>
                </a:rPr>
                <a:t>PCAOB</a:t>
              </a:r>
              <a:r>
                <a:rPr lang="zh-CN" altLang="en-US" sz="1200" dirty="0" smtClean="0">
                  <a:latin typeface="+mn-ea"/>
                  <a:ea typeface="+mn-ea"/>
                  <a:cs typeface="+mn-cs"/>
                </a:rPr>
                <a:t>和加拿大</a:t>
              </a:r>
              <a:r>
                <a:rPr lang="en-US" altLang="zh-CN" sz="1200" dirty="0" smtClean="0">
                  <a:latin typeface="+mn-ea"/>
                  <a:ea typeface="+mn-ea"/>
                  <a:cs typeface="+mn-cs"/>
                </a:rPr>
                <a:t>CPAB</a:t>
              </a:r>
              <a:r>
                <a:rPr lang="zh-CN" altLang="en-US" sz="1200" dirty="0" smtClean="0">
                  <a:latin typeface="+mn-ea"/>
                  <a:ea typeface="+mn-ea"/>
                  <a:cs typeface="+mn-cs"/>
                </a:rPr>
                <a:t>上市审计资格</a:t>
              </a:r>
              <a:endParaRPr lang="en-US" altLang="zh-CN" sz="1200" dirty="0">
                <a:latin typeface="+mn-ea"/>
                <a:ea typeface="+mn-ea"/>
                <a:cs typeface="+mn-cs"/>
              </a:endParaRPr>
            </a:p>
          </p:txBody>
        </p:sp>
        <p:sp>
          <p:nvSpPr>
            <p:cNvPr id="67" name="TextBox 19"/>
            <p:cNvSpPr txBox="1"/>
            <p:nvPr/>
          </p:nvSpPr>
          <p:spPr>
            <a:xfrm>
              <a:off x="2328690" y="2145967"/>
              <a:ext cx="316560" cy="316955"/>
            </a:xfrm>
            <a:prstGeom prst="rect">
              <a:avLst/>
            </a:prstGeom>
            <a:noFill/>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fontAlgn="auto">
                <a:spcBef>
                  <a:spcPts val="0"/>
                </a:spcBef>
                <a:spcAft>
                  <a:spcPts val="0"/>
                </a:spcAft>
                <a:defRPr/>
              </a:pPr>
              <a:r>
                <a:rPr lang="en-US" altLang="zh-CN" sz="1200" b="1" dirty="0">
                  <a:solidFill>
                    <a:sysClr val="window" lastClr="FFFFFF"/>
                  </a:solidFill>
                  <a:latin typeface="+mn-ea"/>
                  <a:cs typeface="Arial" pitchFamily="34" charset="0"/>
                </a:rPr>
                <a:t>2</a:t>
              </a:r>
              <a:endParaRPr lang="zh-CN" altLang="en-US" sz="1200" b="1" dirty="0">
                <a:solidFill>
                  <a:sysClr val="window" lastClr="FFFFFF"/>
                </a:solidFill>
                <a:latin typeface="+mn-ea"/>
                <a:cs typeface="Arial" pitchFamily="34" charset="0"/>
              </a:endParaRPr>
            </a:p>
          </p:txBody>
        </p:sp>
        <p:grpSp>
          <p:nvGrpSpPr>
            <p:cNvPr id="35862" name="组合 67"/>
            <p:cNvGrpSpPr>
              <a:grpSpLocks/>
            </p:cNvGrpSpPr>
            <p:nvPr/>
          </p:nvGrpSpPr>
          <p:grpSpPr bwMode="auto">
            <a:xfrm>
              <a:off x="824585" y="1595824"/>
              <a:ext cx="869865" cy="2650112"/>
              <a:chOff x="824584" y="2127765"/>
              <a:chExt cx="869865" cy="3533483"/>
            </a:xfrm>
          </p:grpSpPr>
          <p:cxnSp>
            <p:nvCxnSpPr>
              <p:cNvPr id="35863" name="直接连接符 68"/>
              <p:cNvCxnSpPr>
                <a:cxnSpLocks noChangeShapeType="1"/>
              </p:cNvCxnSpPr>
              <p:nvPr/>
            </p:nvCxnSpPr>
            <p:spPr bwMode="auto">
              <a:xfrm>
                <a:off x="824584" y="3284984"/>
                <a:ext cx="866865" cy="0"/>
              </a:xfrm>
              <a:prstGeom prst="line">
                <a:avLst/>
              </a:prstGeom>
              <a:noFill/>
              <a:ln w="31750" algn="ctr">
                <a:solidFill>
                  <a:srgbClr val="4F81BD"/>
                </a:solidFill>
                <a:round/>
                <a:headEnd/>
                <a:tailEnd/>
              </a:ln>
            </p:spPr>
          </p:cxnSp>
          <p:cxnSp>
            <p:nvCxnSpPr>
              <p:cNvPr id="35864" name="直接连接符 69"/>
              <p:cNvCxnSpPr>
                <a:cxnSpLocks noChangeShapeType="1"/>
              </p:cNvCxnSpPr>
              <p:nvPr/>
            </p:nvCxnSpPr>
            <p:spPr bwMode="auto">
              <a:xfrm>
                <a:off x="827584" y="4437112"/>
                <a:ext cx="866865" cy="0"/>
              </a:xfrm>
              <a:prstGeom prst="line">
                <a:avLst/>
              </a:prstGeom>
              <a:noFill/>
              <a:ln w="31750" algn="ctr">
                <a:solidFill>
                  <a:srgbClr val="4F81BD"/>
                </a:solidFill>
                <a:round/>
                <a:headEnd/>
                <a:tailEnd/>
              </a:ln>
            </p:spPr>
          </p:cxnSp>
          <p:cxnSp>
            <p:nvCxnSpPr>
              <p:cNvPr id="35865" name="直接连接符 70"/>
              <p:cNvCxnSpPr>
                <a:cxnSpLocks noChangeShapeType="1"/>
              </p:cNvCxnSpPr>
              <p:nvPr/>
            </p:nvCxnSpPr>
            <p:spPr bwMode="auto">
              <a:xfrm>
                <a:off x="827584" y="2132856"/>
                <a:ext cx="866865" cy="0"/>
              </a:xfrm>
              <a:prstGeom prst="line">
                <a:avLst/>
              </a:prstGeom>
              <a:noFill/>
              <a:ln w="31750" algn="ctr">
                <a:solidFill>
                  <a:srgbClr val="4F81BD"/>
                </a:solidFill>
                <a:round/>
                <a:headEnd/>
                <a:tailEnd/>
              </a:ln>
            </p:spPr>
          </p:cxnSp>
          <p:cxnSp>
            <p:nvCxnSpPr>
              <p:cNvPr id="35866" name="直接连接符 71"/>
              <p:cNvCxnSpPr>
                <a:cxnSpLocks noChangeShapeType="1"/>
              </p:cNvCxnSpPr>
              <p:nvPr/>
            </p:nvCxnSpPr>
            <p:spPr bwMode="auto">
              <a:xfrm>
                <a:off x="827584" y="5661248"/>
                <a:ext cx="866865" cy="0"/>
              </a:xfrm>
              <a:prstGeom prst="line">
                <a:avLst/>
              </a:prstGeom>
              <a:noFill/>
              <a:ln w="31750" algn="ctr">
                <a:solidFill>
                  <a:srgbClr val="4F81BD"/>
                </a:solidFill>
                <a:round/>
                <a:headEnd/>
                <a:tailEnd/>
              </a:ln>
            </p:spPr>
          </p:cxnSp>
          <p:cxnSp>
            <p:nvCxnSpPr>
              <p:cNvPr id="35867" name="直接连接符 72"/>
              <p:cNvCxnSpPr>
                <a:cxnSpLocks noChangeShapeType="1"/>
              </p:cNvCxnSpPr>
              <p:nvPr/>
            </p:nvCxnSpPr>
            <p:spPr bwMode="auto">
              <a:xfrm>
                <a:off x="824584" y="2127765"/>
                <a:ext cx="3000" cy="3533483"/>
              </a:xfrm>
              <a:prstGeom prst="line">
                <a:avLst/>
              </a:prstGeom>
              <a:noFill/>
              <a:ln w="31750" algn="ctr">
                <a:solidFill>
                  <a:srgbClr val="4F81BD"/>
                </a:solidFill>
                <a:round/>
                <a:headEnd/>
                <a:tailEnd/>
              </a:ln>
            </p:spPr>
          </p:cxnSp>
        </p:grpSp>
      </p:grpSp>
      <p:sp>
        <p:nvSpPr>
          <p:cNvPr id="74" name="TextBox 19"/>
          <p:cNvSpPr txBox="1"/>
          <p:nvPr/>
        </p:nvSpPr>
        <p:spPr>
          <a:xfrm>
            <a:off x="2581275" y="1239838"/>
            <a:ext cx="234950" cy="254000"/>
          </a:xfrm>
          <a:prstGeom prst="rect">
            <a:avLst/>
          </a:prstGeom>
          <a:noFill/>
        </p:spPr>
        <p:txBody>
          <a:bodyPr wrap="non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fontAlgn="auto">
              <a:spcBef>
                <a:spcPts val="0"/>
              </a:spcBef>
              <a:spcAft>
                <a:spcPts val="0"/>
              </a:spcAft>
              <a:defRPr/>
            </a:pPr>
            <a:r>
              <a:rPr lang="en-US" altLang="zh-CN" sz="1200" b="1" dirty="0">
                <a:solidFill>
                  <a:sysClr val="window" lastClr="FFFFFF"/>
                </a:solidFill>
                <a:latin typeface="+mn-ea"/>
                <a:cs typeface="Arial" pitchFamily="34" charset="0"/>
              </a:rPr>
              <a:t>1</a:t>
            </a:r>
            <a:endParaRPr lang="zh-CN" altLang="en-US" sz="1200" b="1" dirty="0">
              <a:solidFill>
                <a:sysClr val="window" lastClr="FFFFFF"/>
              </a:solidFill>
              <a:latin typeface="+mn-ea"/>
              <a:cs typeface="Arial" pitchFamily="34" charset="0"/>
            </a:endParaRPr>
          </a:p>
        </p:txBody>
      </p:sp>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Text Box 3"/>
          <p:cNvSpPr txBox="1">
            <a:spLocks noChangeArrowheads="1"/>
          </p:cNvSpPr>
          <p:nvPr/>
        </p:nvSpPr>
        <p:spPr bwMode="auto">
          <a:xfrm>
            <a:off x="250825" y="714375"/>
            <a:ext cx="1104900" cy="366713"/>
          </a:xfrm>
          <a:prstGeom prst="rect">
            <a:avLst/>
          </a:prstGeom>
          <a:noFill/>
          <a:ln w="9525">
            <a:noFill/>
            <a:miter lim="800000"/>
            <a:headEnd/>
            <a:tailEnd/>
          </a:ln>
          <a:effectLst/>
        </p:spPr>
        <p:txBody>
          <a:bodyPr wrap="none">
            <a:spAutoFit/>
          </a:bodyPr>
          <a:lstStyle/>
          <a:p>
            <a:r>
              <a:rPr lang="zh-CN" altLang="en-US" b="1">
                <a:latin typeface="微软雅黑"/>
                <a:ea typeface="黑体" pitchFamily="2" charset="-122"/>
              </a:rPr>
              <a:t>案例演示</a:t>
            </a:r>
          </a:p>
        </p:txBody>
      </p:sp>
      <p:sp>
        <p:nvSpPr>
          <p:cNvPr id="128004" name="Text Box 4"/>
          <p:cNvSpPr txBox="1">
            <a:spLocks noChangeArrowheads="1"/>
          </p:cNvSpPr>
          <p:nvPr/>
        </p:nvSpPr>
        <p:spPr bwMode="auto">
          <a:xfrm>
            <a:off x="592138" y="1209675"/>
            <a:ext cx="184150" cy="366713"/>
          </a:xfrm>
          <a:prstGeom prst="rect">
            <a:avLst/>
          </a:prstGeom>
          <a:noFill/>
          <a:ln w="9525">
            <a:noFill/>
            <a:miter lim="800000"/>
            <a:headEnd/>
            <a:tailEnd/>
          </a:ln>
          <a:effectLst/>
        </p:spPr>
        <p:txBody>
          <a:bodyPr wrap="none">
            <a:spAutoFit/>
          </a:bodyPr>
          <a:lstStyle/>
          <a:p>
            <a:endParaRPr lang="zh-CN" altLang="en-US"/>
          </a:p>
        </p:txBody>
      </p:sp>
      <p:sp>
        <p:nvSpPr>
          <p:cNvPr id="128005" name="Rectangle 5"/>
          <p:cNvSpPr>
            <a:spLocks noChangeArrowheads="1"/>
          </p:cNvSpPr>
          <p:nvPr/>
        </p:nvSpPr>
        <p:spPr bwMode="auto">
          <a:xfrm>
            <a:off x="179388" y="1276350"/>
            <a:ext cx="8785225" cy="2984500"/>
          </a:xfrm>
          <a:prstGeom prst="rect">
            <a:avLst/>
          </a:prstGeom>
          <a:noFill/>
          <a:ln w="9525">
            <a:noFill/>
            <a:miter lim="800000"/>
            <a:headEnd/>
            <a:tailEnd/>
          </a:ln>
          <a:effectLst/>
        </p:spPr>
        <p:txBody>
          <a:bodyPr>
            <a:spAutoFit/>
          </a:bodyPr>
          <a:lstStyle/>
          <a:p>
            <a:r>
              <a:rPr lang="zh-CN" altLang="en-US" sz="1600"/>
              <a:t>以一个示例进行计算演示 </a:t>
            </a:r>
            <a:endParaRPr lang="zh-CN" altLang="en-US" sz="1600">
              <a:solidFill>
                <a:schemeClr val="hlink"/>
              </a:solidFill>
            </a:endParaRPr>
          </a:p>
          <a:p>
            <a:r>
              <a:rPr lang="zh-CN" altLang="en-US" sz="1600">
                <a:solidFill>
                  <a:schemeClr val="hlink"/>
                </a:solidFill>
              </a:rPr>
              <a:t>例：</a:t>
            </a:r>
            <a:r>
              <a:rPr lang="zh-CN" altLang="en-US" sz="1600"/>
              <a:t>小王在</a:t>
            </a:r>
            <a:r>
              <a:rPr lang="en-US" altLang="zh-CN" sz="1600"/>
              <a:t>2013</a:t>
            </a:r>
            <a:r>
              <a:rPr lang="zh-CN" altLang="en-US" sz="1600"/>
              <a:t>年</a:t>
            </a:r>
            <a:r>
              <a:rPr lang="en-US" altLang="zh-CN" sz="1600"/>
              <a:t>12</a:t>
            </a:r>
            <a:r>
              <a:rPr lang="zh-CN" altLang="en-US" sz="1600"/>
              <a:t>月工资</a:t>
            </a:r>
            <a:r>
              <a:rPr lang="en-US" altLang="zh-CN" sz="1600"/>
              <a:t>6000</a:t>
            </a:r>
            <a:r>
              <a:rPr lang="zh-CN" altLang="en-US" sz="1600"/>
              <a:t>元，同时领到</a:t>
            </a:r>
            <a:r>
              <a:rPr lang="en-US" altLang="zh-CN" sz="1600"/>
              <a:t>2013</a:t>
            </a:r>
            <a:r>
              <a:rPr lang="zh-CN" altLang="en-US" sz="1600"/>
              <a:t>年的年终奖</a:t>
            </a:r>
            <a:r>
              <a:rPr lang="en-US" altLang="zh-CN" sz="1600"/>
              <a:t>20000</a:t>
            </a:r>
            <a:r>
              <a:rPr lang="zh-CN" altLang="en-US" sz="1600"/>
              <a:t>元，当月所需缴纳的个人所得税如下：</a:t>
            </a:r>
          </a:p>
          <a:p>
            <a:endParaRPr lang="zh-CN" altLang="en-US" sz="1600"/>
          </a:p>
          <a:p>
            <a:r>
              <a:rPr lang="zh-CN" altLang="en-US" sz="1400"/>
              <a:t>（</a:t>
            </a:r>
            <a:r>
              <a:rPr lang="en-US" altLang="zh-CN" sz="1400"/>
              <a:t>1</a:t>
            </a:r>
            <a:r>
              <a:rPr lang="zh-CN" altLang="en-US" sz="1400"/>
              <a:t>）当月工资个人所得税</a:t>
            </a:r>
            <a:r>
              <a:rPr lang="en-US" altLang="zh-CN" sz="1400"/>
              <a:t>=(6000-3500)*10%-105=145</a:t>
            </a:r>
            <a:r>
              <a:rPr lang="zh-CN" altLang="en-US" sz="1400"/>
              <a:t>元</a:t>
            </a:r>
          </a:p>
          <a:p>
            <a:endParaRPr lang="en-US" altLang="zh-CN" sz="1400"/>
          </a:p>
          <a:p>
            <a:r>
              <a:rPr lang="zh-CN" altLang="en-US" sz="1400"/>
              <a:t>（</a:t>
            </a:r>
            <a:r>
              <a:rPr lang="en-US" altLang="zh-CN" sz="1400"/>
              <a:t>2</a:t>
            </a:r>
            <a:r>
              <a:rPr lang="zh-CN" altLang="en-US" sz="1400"/>
              <a:t>）年终奖个人所得税</a:t>
            </a:r>
            <a:r>
              <a:rPr lang="en-US" altLang="zh-CN" sz="1400"/>
              <a:t>=20000*10%-105=1895</a:t>
            </a:r>
            <a:r>
              <a:rPr lang="zh-CN" altLang="en-US" sz="1400"/>
              <a:t>元</a:t>
            </a:r>
          </a:p>
          <a:p>
            <a:endParaRPr lang="zh-CN" altLang="en-US" sz="1400"/>
          </a:p>
          <a:p>
            <a:r>
              <a:rPr lang="zh-CN" altLang="en-US" sz="1400"/>
              <a:t>        </a:t>
            </a:r>
            <a:r>
              <a:rPr lang="zh-CN" altLang="en-US" sz="1400">
                <a:solidFill>
                  <a:schemeClr val="hlink"/>
                </a:solidFill>
              </a:rPr>
              <a:t>当月个人所得税总额</a:t>
            </a:r>
            <a:r>
              <a:rPr lang="en-US" altLang="zh-CN" sz="1400">
                <a:solidFill>
                  <a:schemeClr val="hlink"/>
                </a:solidFill>
              </a:rPr>
              <a:t>=145+1895=2040</a:t>
            </a:r>
            <a:r>
              <a:rPr lang="zh-CN" altLang="en-US" sz="1400">
                <a:solidFill>
                  <a:schemeClr val="hlink"/>
                </a:solidFill>
              </a:rPr>
              <a:t>元</a:t>
            </a:r>
          </a:p>
          <a:p>
            <a:endParaRPr lang="en-US" altLang="zh-CN" sz="1400">
              <a:solidFill>
                <a:schemeClr val="hlink"/>
              </a:solidFill>
            </a:endParaRPr>
          </a:p>
          <a:p>
            <a:pPr>
              <a:buFontTx/>
              <a:buChar char="•"/>
            </a:pPr>
            <a:r>
              <a:rPr lang="zh-CN" altLang="en-US" sz="1400" b="1"/>
              <a:t>  由于单位发放给员工的年终奖形式不同，个人所得税</a:t>
            </a:r>
          </a:p>
          <a:p>
            <a:r>
              <a:rPr lang="zh-CN" altLang="en-US" sz="1400" b="1"/>
              <a:t>计算方法也不尽相同。 </a:t>
            </a:r>
            <a:endParaRPr lang="en-US" altLang="zh-CN" sz="1400" b="1">
              <a:solidFill>
                <a:schemeClr val="hlink"/>
              </a:solidFill>
            </a:endParaRPr>
          </a:p>
          <a:p>
            <a:pPr>
              <a:buFont typeface="Wingdings" pitchFamily="2" charset="2"/>
              <a:buChar char="n"/>
            </a:pPr>
            <a:endParaRPr lang="en-US" altLang="zh-CN" sz="1400" b="1">
              <a:solidFill>
                <a:schemeClr val="hlink"/>
              </a:solidFill>
            </a:endParaRPr>
          </a:p>
        </p:txBody>
      </p:sp>
      <p:pic>
        <p:nvPicPr>
          <p:cNvPr id="128006" name="Picture 6" descr="@~3]@58VSIDCO58D}]~JP(B"/>
          <p:cNvPicPr>
            <a:picLocks noChangeAspect="1" noChangeArrowheads="1"/>
          </p:cNvPicPr>
          <p:nvPr/>
        </p:nvPicPr>
        <p:blipFill>
          <a:blip r:embed="rId2" cstate="print"/>
          <a:srcRect/>
          <a:stretch>
            <a:fillRect/>
          </a:stretch>
        </p:blipFill>
        <p:spPr bwMode="auto">
          <a:xfrm>
            <a:off x="4787900" y="1924050"/>
            <a:ext cx="4176713" cy="2952750"/>
          </a:xfrm>
          <a:prstGeom prst="rect">
            <a:avLst/>
          </a:prstGeom>
          <a:noFill/>
        </p:spPr>
      </p:pic>
      <p:sp>
        <p:nvSpPr>
          <p:cNvPr id="8" name="Text Box 3"/>
          <p:cNvSpPr txBox="1">
            <a:spLocks noChangeArrowheads="1"/>
          </p:cNvSpPr>
          <p:nvPr/>
        </p:nvSpPr>
        <p:spPr bwMode="auto">
          <a:xfrm>
            <a:off x="2483768" y="195486"/>
            <a:ext cx="4442242" cy="400110"/>
          </a:xfrm>
          <a:prstGeom prst="rect">
            <a:avLst/>
          </a:prstGeom>
          <a:noFill/>
          <a:ln w="9525">
            <a:noFill/>
            <a:miter lim="800000"/>
            <a:headEnd/>
            <a:tailEnd/>
          </a:ln>
          <a:effectLst/>
        </p:spPr>
        <p:txBody>
          <a:bodyPr wrap="none">
            <a:spAutoFit/>
          </a:bodyPr>
          <a:lstStyle/>
          <a:p>
            <a:r>
              <a:rPr lang="zh-CN" altLang="en-US" sz="2000" b="1" dirty="0">
                <a:solidFill>
                  <a:schemeClr val="hlink"/>
                </a:solidFill>
                <a:latin typeface="黑体" pitchFamily="49" charset="-122"/>
                <a:ea typeface="黑体" pitchFamily="49" charset="-122"/>
              </a:rPr>
              <a:t>问</a:t>
            </a:r>
            <a:r>
              <a:rPr lang="zh-CN" altLang="en-US" sz="2000" b="1" dirty="0" smtClean="0">
                <a:solidFill>
                  <a:schemeClr val="hlink"/>
                </a:solidFill>
                <a:latin typeface="黑体" pitchFamily="49" charset="-122"/>
                <a:ea typeface="黑体" pitchFamily="49" charset="-122"/>
              </a:rPr>
              <a:t>题七：</a:t>
            </a:r>
            <a:r>
              <a:rPr lang="zh-CN" altLang="en-US" sz="2000" b="1" dirty="0">
                <a:latin typeface="黑体" pitchFamily="49" charset="-122"/>
                <a:ea typeface="黑体" pitchFamily="49" charset="-122"/>
              </a:rPr>
              <a:t>年终奖个人所得税计算方法</a:t>
            </a:r>
            <a:r>
              <a:rPr lang="zh-CN" altLang="en-US" sz="2000" dirty="0">
                <a:latin typeface="黑体" pitchFamily="49" charset="-122"/>
                <a:ea typeface="黑体" pitchFamily="49" charset="-122"/>
              </a:rPr>
              <a:t>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Text Box 3"/>
          <p:cNvSpPr txBox="1">
            <a:spLocks noChangeArrowheads="1"/>
          </p:cNvSpPr>
          <p:nvPr/>
        </p:nvSpPr>
        <p:spPr bwMode="auto">
          <a:xfrm>
            <a:off x="250825" y="714375"/>
            <a:ext cx="1104900" cy="366713"/>
          </a:xfrm>
          <a:prstGeom prst="rect">
            <a:avLst/>
          </a:prstGeom>
          <a:noFill/>
          <a:ln w="9525">
            <a:noFill/>
            <a:miter lim="800000"/>
            <a:headEnd/>
            <a:tailEnd/>
          </a:ln>
          <a:effectLst/>
        </p:spPr>
        <p:txBody>
          <a:bodyPr wrap="none">
            <a:spAutoFit/>
          </a:bodyPr>
          <a:lstStyle/>
          <a:p>
            <a:r>
              <a:rPr lang="zh-CN" altLang="en-US" b="1">
                <a:latin typeface="微软雅黑"/>
                <a:ea typeface="黑体" pitchFamily="2" charset="-122"/>
              </a:rPr>
              <a:t>案例演示</a:t>
            </a:r>
          </a:p>
        </p:txBody>
      </p:sp>
      <p:sp>
        <p:nvSpPr>
          <p:cNvPr id="129028" name="Rectangle 4"/>
          <p:cNvSpPr>
            <a:spLocks noChangeArrowheads="1"/>
          </p:cNvSpPr>
          <p:nvPr/>
        </p:nvSpPr>
        <p:spPr bwMode="auto">
          <a:xfrm>
            <a:off x="179388" y="1276350"/>
            <a:ext cx="8785225" cy="3078163"/>
          </a:xfrm>
          <a:prstGeom prst="rect">
            <a:avLst/>
          </a:prstGeom>
          <a:noFill/>
          <a:ln w="9525">
            <a:noFill/>
            <a:miter lim="800000"/>
            <a:headEnd/>
            <a:tailEnd/>
          </a:ln>
          <a:effectLst/>
        </p:spPr>
        <p:txBody>
          <a:bodyPr>
            <a:spAutoFit/>
          </a:bodyPr>
          <a:lstStyle/>
          <a:p>
            <a:r>
              <a:rPr lang="zh-CN" altLang="en-US" sz="1600"/>
              <a:t>一、员工当月的工资薪金超过「</a:t>
            </a:r>
            <a:r>
              <a:rPr lang="en-US" altLang="zh-CN" sz="1600"/>
              <a:t>3500</a:t>
            </a:r>
            <a:r>
              <a:rPr lang="zh-CN" altLang="en-US" sz="1600"/>
              <a:t>」元，再发放的年终奖单独作为一个月的工资计算缴纳个人所得税。</a:t>
            </a:r>
          </a:p>
          <a:p>
            <a:r>
              <a:rPr lang="zh-CN" altLang="en-US" sz="1600"/>
              <a:t>　　全年一次性奖金，单独作为一个月计算时，除以</a:t>
            </a:r>
            <a:r>
              <a:rPr lang="en-US" altLang="zh-CN" sz="1600"/>
              <a:t>12</a:t>
            </a:r>
            <a:r>
              <a:rPr lang="zh-CN" altLang="en-US" sz="1600"/>
              <a:t>找税率，但计算税额时，速算扣除数只允许扣除一次。</a:t>
            </a:r>
          </a:p>
          <a:p>
            <a:endParaRPr lang="zh-CN" altLang="en-US" sz="1600"/>
          </a:p>
          <a:p>
            <a:r>
              <a:rPr lang="zh-CN" altLang="en-US" sz="1400">
                <a:solidFill>
                  <a:schemeClr val="hlink"/>
                </a:solidFill>
              </a:rPr>
              <a:t>例</a:t>
            </a:r>
            <a:r>
              <a:rPr lang="en-US" altLang="zh-CN" sz="1400">
                <a:solidFill>
                  <a:schemeClr val="hlink"/>
                </a:solidFill>
              </a:rPr>
              <a:t>1</a:t>
            </a:r>
            <a:r>
              <a:rPr lang="zh-CN" altLang="en-US" sz="1400">
                <a:solidFill>
                  <a:schemeClr val="hlink"/>
                </a:solidFill>
              </a:rPr>
              <a:t>：</a:t>
            </a:r>
            <a:r>
              <a:rPr lang="zh-CN" altLang="en-US" sz="1400"/>
              <a:t>赵某</a:t>
            </a:r>
            <a:r>
              <a:rPr lang="en-US" altLang="zh-CN" sz="1400"/>
              <a:t>2013</a:t>
            </a:r>
            <a:r>
              <a:rPr lang="zh-CN" altLang="en-US" sz="1400"/>
              <a:t>年</a:t>
            </a:r>
            <a:r>
              <a:rPr lang="en-US" altLang="zh-CN" sz="1400"/>
              <a:t>1</a:t>
            </a:r>
            <a:r>
              <a:rPr lang="zh-CN" altLang="en-US" sz="1400"/>
              <a:t>月工资</a:t>
            </a:r>
            <a:r>
              <a:rPr lang="en-US" altLang="zh-CN" sz="1400"/>
              <a:t>5000</a:t>
            </a:r>
            <a:r>
              <a:rPr lang="zh-CN" altLang="en-US" sz="1400"/>
              <a:t>，年终奖</a:t>
            </a:r>
            <a:r>
              <a:rPr lang="en-US" altLang="zh-CN" sz="1400"/>
              <a:t>24000</a:t>
            </a:r>
            <a:r>
              <a:rPr lang="zh-CN" altLang="en-US" sz="1400"/>
              <a:t>，无其它收入。</a:t>
            </a:r>
            <a:r>
              <a:rPr lang="zh-CN" altLang="en-US"/>
              <a:t> </a:t>
            </a:r>
            <a:endParaRPr lang="zh-CN" altLang="en-US" sz="1600">
              <a:solidFill>
                <a:schemeClr val="hlink"/>
              </a:solidFill>
            </a:endParaRPr>
          </a:p>
          <a:p>
            <a:r>
              <a:rPr lang="zh-CN" altLang="en-US" sz="1400"/>
              <a:t>       </a:t>
            </a:r>
          </a:p>
          <a:p>
            <a:r>
              <a:rPr lang="zh-CN" altLang="en-US" sz="1400"/>
              <a:t>       赵某工资部分应缴纳个人所得税：</a:t>
            </a:r>
            <a:r>
              <a:rPr lang="en-US" altLang="zh-CN" sz="1400"/>
              <a:t>(5000-3500)*3%=45</a:t>
            </a:r>
            <a:r>
              <a:rPr lang="zh-CN" altLang="en-US" sz="1400"/>
              <a:t>元</a:t>
            </a:r>
          </a:p>
          <a:p>
            <a:r>
              <a:rPr lang="zh-CN" altLang="en-US" sz="1400"/>
              <a:t>       赵某年终奖</a:t>
            </a:r>
            <a:r>
              <a:rPr lang="en-US" altLang="zh-CN" sz="1400"/>
              <a:t>(24000)</a:t>
            </a:r>
            <a:r>
              <a:rPr lang="zh-CN" altLang="en-US" sz="1400"/>
              <a:t>部分应缴纳个人所得税计算：先将雇员当月内取得的全年一次性奖金，除以</a:t>
            </a:r>
            <a:r>
              <a:rPr lang="en-US" altLang="zh-CN" sz="1400"/>
              <a:t>12</a:t>
            </a:r>
            <a:r>
              <a:rPr lang="zh-CN" altLang="en-US" sz="1400"/>
              <a:t>个月，即：</a:t>
            </a:r>
            <a:r>
              <a:rPr lang="en-US" altLang="zh-CN" sz="1400"/>
              <a:t>24000/12=2000</a:t>
            </a:r>
            <a:r>
              <a:rPr lang="zh-CN" altLang="en-US" sz="1400"/>
              <a:t>元，</a:t>
            </a:r>
          </a:p>
          <a:p>
            <a:r>
              <a:rPr lang="zh-CN" altLang="en-US" sz="1400"/>
              <a:t>       再按其商数确定适用税率为</a:t>
            </a:r>
            <a:r>
              <a:rPr lang="en-US" altLang="zh-CN" sz="1400"/>
              <a:t>10%</a:t>
            </a:r>
            <a:r>
              <a:rPr lang="zh-CN" altLang="en-US" sz="1400"/>
              <a:t>，速算扣除数为</a:t>
            </a:r>
            <a:r>
              <a:rPr lang="en-US" altLang="zh-CN" sz="1400"/>
              <a:t>105.</a:t>
            </a:r>
            <a:endParaRPr lang="zh-CN" altLang="en-US" sz="1400"/>
          </a:p>
          <a:p>
            <a:r>
              <a:rPr lang="zh-CN" altLang="en-US" sz="1400"/>
              <a:t>       赵某年终奖</a:t>
            </a:r>
            <a:r>
              <a:rPr lang="en-US" altLang="zh-CN" sz="1400"/>
              <a:t>24000</a:t>
            </a:r>
            <a:r>
              <a:rPr lang="zh-CN" altLang="en-US" sz="1400"/>
              <a:t>应缴纳个人所得税：</a:t>
            </a:r>
            <a:r>
              <a:rPr lang="en-US" altLang="zh-CN" sz="1400"/>
              <a:t>24000*10%-105=2295</a:t>
            </a:r>
            <a:r>
              <a:rPr lang="zh-CN" altLang="en-US" sz="1400"/>
              <a:t>元。</a:t>
            </a:r>
          </a:p>
          <a:p>
            <a:r>
              <a:rPr lang="zh-CN" altLang="en-US" sz="1400"/>
              <a:t>       赵某</a:t>
            </a:r>
            <a:r>
              <a:rPr lang="en-US" altLang="zh-CN" sz="1400"/>
              <a:t>2013</a:t>
            </a:r>
            <a:r>
              <a:rPr lang="zh-CN" altLang="en-US" sz="1400"/>
              <a:t>年</a:t>
            </a:r>
            <a:r>
              <a:rPr lang="en-US" altLang="zh-CN" sz="1400"/>
              <a:t>1</a:t>
            </a:r>
            <a:r>
              <a:rPr lang="zh-CN" altLang="en-US" sz="1400"/>
              <a:t>月份应缴纳个人所得税</a:t>
            </a:r>
            <a:r>
              <a:rPr lang="en-US" altLang="zh-CN" sz="1400"/>
              <a:t>2340</a:t>
            </a:r>
            <a:r>
              <a:rPr lang="zh-CN" altLang="en-US" sz="1400"/>
              <a:t>元。</a:t>
            </a:r>
            <a:endParaRPr lang="en-US" altLang="zh-CN" sz="1400"/>
          </a:p>
        </p:txBody>
      </p:sp>
      <p:sp>
        <p:nvSpPr>
          <p:cNvPr id="6" name="Text Box 3"/>
          <p:cNvSpPr txBox="1">
            <a:spLocks noChangeArrowheads="1"/>
          </p:cNvSpPr>
          <p:nvPr/>
        </p:nvSpPr>
        <p:spPr bwMode="auto">
          <a:xfrm>
            <a:off x="2483768" y="195486"/>
            <a:ext cx="4442242" cy="400110"/>
          </a:xfrm>
          <a:prstGeom prst="rect">
            <a:avLst/>
          </a:prstGeom>
          <a:noFill/>
          <a:ln w="9525">
            <a:noFill/>
            <a:miter lim="800000"/>
            <a:headEnd/>
            <a:tailEnd/>
          </a:ln>
          <a:effectLst/>
        </p:spPr>
        <p:txBody>
          <a:bodyPr wrap="none">
            <a:spAutoFit/>
          </a:bodyPr>
          <a:lstStyle/>
          <a:p>
            <a:r>
              <a:rPr lang="zh-CN" altLang="en-US" sz="2000" b="1" dirty="0">
                <a:solidFill>
                  <a:schemeClr val="hlink"/>
                </a:solidFill>
                <a:latin typeface="黑体" pitchFamily="49" charset="-122"/>
                <a:ea typeface="黑体" pitchFamily="49" charset="-122"/>
              </a:rPr>
              <a:t>问</a:t>
            </a:r>
            <a:r>
              <a:rPr lang="zh-CN" altLang="en-US" sz="2000" b="1" dirty="0" smtClean="0">
                <a:solidFill>
                  <a:schemeClr val="hlink"/>
                </a:solidFill>
                <a:latin typeface="黑体" pitchFamily="49" charset="-122"/>
                <a:ea typeface="黑体" pitchFamily="49" charset="-122"/>
              </a:rPr>
              <a:t>题七：</a:t>
            </a:r>
            <a:r>
              <a:rPr lang="zh-CN" altLang="en-US" sz="2000" b="1" dirty="0">
                <a:latin typeface="黑体" pitchFamily="49" charset="-122"/>
                <a:ea typeface="黑体" pitchFamily="49" charset="-122"/>
              </a:rPr>
              <a:t>年终奖个人所得税计算方法</a:t>
            </a:r>
            <a:r>
              <a:rPr lang="zh-CN" altLang="en-US" sz="2000" dirty="0">
                <a:latin typeface="黑体" pitchFamily="49" charset="-122"/>
                <a:ea typeface="黑体" pitchFamily="49" charset="-122"/>
              </a:rPr>
              <a:t>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Text Box 3"/>
          <p:cNvSpPr txBox="1">
            <a:spLocks noChangeArrowheads="1"/>
          </p:cNvSpPr>
          <p:nvPr/>
        </p:nvSpPr>
        <p:spPr bwMode="auto">
          <a:xfrm>
            <a:off x="250825" y="714375"/>
            <a:ext cx="1104900" cy="366713"/>
          </a:xfrm>
          <a:prstGeom prst="rect">
            <a:avLst/>
          </a:prstGeom>
          <a:noFill/>
          <a:ln w="9525">
            <a:noFill/>
            <a:miter lim="800000"/>
            <a:headEnd/>
            <a:tailEnd/>
          </a:ln>
          <a:effectLst/>
        </p:spPr>
        <p:txBody>
          <a:bodyPr wrap="none">
            <a:spAutoFit/>
          </a:bodyPr>
          <a:lstStyle/>
          <a:p>
            <a:r>
              <a:rPr lang="zh-CN" altLang="en-US" b="1">
                <a:latin typeface="微软雅黑"/>
                <a:ea typeface="黑体" pitchFamily="2" charset="-122"/>
              </a:rPr>
              <a:t>案例演示</a:t>
            </a:r>
          </a:p>
        </p:txBody>
      </p:sp>
      <p:sp>
        <p:nvSpPr>
          <p:cNvPr id="130052" name="Rectangle 4"/>
          <p:cNvSpPr>
            <a:spLocks noChangeArrowheads="1"/>
          </p:cNvSpPr>
          <p:nvPr/>
        </p:nvSpPr>
        <p:spPr bwMode="auto">
          <a:xfrm>
            <a:off x="179388" y="1276350"/>
            <a:ext cx="8785225" cy="3687763"/>
          </a:xfrm>
          <a:prstGeom prst="rect">
            <a:avLst/>
          </a:prstGeom>
          <a:noFill/>
          <a:ln w="9525">
            <a:noFill/>
            <a:miter lim="800000"/>
            <a:headEnd/>
            <a:tailEnd/>
          </a:ln>
          <a:effectLst/>
        </p:spPr>
        <p:txBody>
          <a:bodyPr>
            <a:spAutoFit/>
          </a:bodyPr>
          <a:lstStyle/>
          <a:p>
            <a:r>
              <a:rPr lang="zh-CN" altLang="en-US" sz="1600"/>
              <a:t>二、员工当月的工资薪金不超过</a:t>
            </a:r>
            <a:r>
              <a:rPr lang="en-US" altLang="zh-CN" sz="1600"/>
              <a:t>3500</a:t>
            </a:r>
            <a:r>
              <a:rPr lang="zh-CN" altLang="en-US" sz="1600"/>
              <a:t>元，再发放的年终奖单独作为一个月的工资计算缴纳个人所得税。</a:t>
            </a:r>
            <a:r>
              <a:rPr lang="zh-CN" altLang="en-US"/>
              <a:t> </a:t>
            </a:r>
          </a:p>
          <a:p>
            <a:r>
              <a:rPr lang="zh-CN" altLang="en-US"/>
              <a:t>       </a:t>
            </a:r>
            <a:r>
              <a:rPr lang="zh-CN" altLang="en-US" sz="1600"/>
              <a:t>但可以将全年一次性奖金减除“雇员当月工资薪金所得与费用扣除额的差额”后的余额，作为应纳税所得额。其中“雇员当月工资薪金所得”以收入额扣除规定标准的免税所得</a:t>
            </a:r>
            <a:r>
              <a:rPr lang="en-US" altLang="zh-CN" sz="1600"/>
              <a:t>(</a:t>
            </a:r>
            <a:r>
              <a:rPr lang="zh-CN" altLang="en-US" sz="1600"/>
              <a:t>如按规定缴纳的社会保险和住房公积金等</a:t>
            </a:r>
            <a:r>
              <a:rPr lang="en-US" altLang="zh-CN" sz="1600"/>
              <a:t>)</a:t>
            </a:r>
            <a:r>
              <a:rPr lang="zh-CN" altLang="en-US" sz="1600"/>
              <a:t>后的数额。</a:t>
            </a:r>
            <a:r>
              <a:rPr lang="zh-CN" altLang="en-US"/>
              <a:t> </a:t>
            </a:r>
            <a:endParaRPr lang="zh-CN" altLang="en-US" sz="1600"/>
          </a:p>
          <a:p>
            <a:endParaRPr lang="zh-CN" altLang="en-US" sz="1600"/>
          </a:p>
          <a:p>
            <a:r>
              <a:rPr lang="zh-CN" altLang="en-US" sz="1400">
                <a:solidFill>
                  <a:schemeClr val="hlink"/>
                </a:solidFill>
              </a:rPr>
              <a:t>例</a:t>
            </a:r>
            <a:r>
              <a:rPr lang="en-US" altLang="zh-CN" sz="1400">
                <a:solidFill>
                  <a:schemeClr val="hlink"/>
                </a:solidFill>
              </a:rPr>
              <a:t>2</a:t>
            </a:r>
            <a:r>
              <a:rPr lang="zh-CN" altLang="en-US" sz="1400">
                <a:solidFill>
                  <a:schemeClr val="hlink"/>
                </a:solidFill>
              </a:rPr>
              <a:t>：</a:t>
            </a:r>
            <a:r>
              <a:rPr lang="zh-CN" altLang="en-US" sz="1400"/>
              <a:t>钱某</a:t>
            </a:r>
            <a:r>
              <a:rPr lang="en-US" altLang="zh-CN" sz="1400"/>
              <a:t>2013</a:t>
            </a:r>
            <a:r>
              <a:rPr lang="zh-CN" altLang="en-US" sz="1400"/>
              <a:t>年</a:t>
            </a:r>
            <a:r>
              <a:rPr lang="en-US" altLang="zh-CN" sz="1400"/>
              <a:t>1</a:t>
            </a:r>
            <a:r>
              <a:rPr lang="zh-CN" altLang="en-US" sz="1400"/>
              <a:t>月工资</a:t>
            </a:r>
            <a:r>
              <a:rPr lang="en-US" altLang="zh-CN" sz="1400"/>
              <a:t>2000</a:t>
            </a:r>
            <a:r>
              <a:rPr lang="zh-CN" altLang="en-US" sz="1400"/>
              <a:t>，年终奖</a:t>
            </a:r>
            <a:r>
              <a:rPr lang="en-US" altLang="zh-CN" sz="1400"/>
              <a:t>24000</a:t>
            </a:r>
            <a:r>
              <a:rPr lang="zh-CN" altLang="en-US" sz="1400"/>
              <a:t>，无其它收入。</a:t>
            </a:r>
            <a:r>
              <a:rPr lang="zh-CN" altLang="en-US"/>
              <a:t> </a:t>
            </a:r>
            <a:endParaRPr lang="zh-CN" altLang="en-US" sz="1600">
              <a:solidFill>
                <a:schemeClr val="hlink"/>
              </a:solidFill>
            </a:endParaRPr>
          </a:p>
          <a:p>
            <a:r>
              <a:rPr lang="zh-CN" altLang="en-US" sz="1400"/>
              <a:t>       </a:t>
            </a:r>
          </a:p>
          <a:p>
            <a:r>
              <a:rPr lang="zh-CN" altLang="en-US" sz="1400"/>
              <a:t>       钱某当月工资</a:t>
            </a:r>
            <a:r>
              <a:rPr lang="en-US" altLang="zh-CN" sz="1400"/>
              <a:t>2000</a:t>
            </a:r>
            <a:r>
              <a:rPr lang="zh-CN" altLang="en-US" sz="1400"/>
              <a:t>元，未超过费用扣除标准</a:t>
            </a:r>
            <a:r>
              <a:rPr lang="en-US" altLang="zh-CN" sz="1400"/>
              <a:t>3500</a:t>
            </a:r>
            <a:r>
              <a:rPr lang="zh-CN" altLang="en-US" sz="1400"/>
              <a:t>元，不需要缴纳个人所得税。</a:t>
            </a:r>
          </a:p>
          <a:p>
            <a:r>
              <a:rPr lang="zh-CN" altLang="en-US" sz="1400"/>
              <a:t>　　钱某</a:t>
            </a:r>
            <a:r>
              <a:rPr lang="en-US" altLang="zh-CN" sz="1400"/>
              <a:t>2013</a:t>
            </a:r>
            <a:r>
              <a:rPr lang="zh-CN" altLang="en-US" sz="1400"/>
              <a:t>年</a:t>
            </a:r>
            <a:r>
              <a:rPr lang="en-US" altLang="zh-CN" sz="1400"/>
              <a:t>1</a:t>
            </a:r>
            <a:r>
              <a:rPr lang="zh-CN" altLang="en-US" sz="1400"/>
              <a:t>月当月工资薪金所得与费用扣除额的差额为</a:t>
            </a:r>
            <a:r>
              <a:rPr lang="en-US" altLang="zh-CN" sz="1400"/>
              <a:t>3500-2000=1500</a:t>
            </a:r>
            <a:r>
              <a:rPr lang="zh-CN" altLang="en-US" sz="1400"/>
              <a:t>元。</a:t>
            </a:r>
          </a:p>
          <a:p>
            <a:r>
              <a:rPr lang="zh-CN" altLang="en-US" sz="1400"/>
              <a:t>       钱某年终奖</a:t>
            </a:r>
            <a:r>
              <a:rPr lang="en-US" altLang="zh-CN" sz="1400"/>
              <a:t>24000</a:t>
            </a:r>
            <a:r>
              <a:rPr lang="zh-CN" altLang="en-US" sz="1400"/>
              <a:t>元，先减除“当月工资薪金所得与费用扣除额的差额</a:t>
            </a:r>
            <a:r>
              <a:rPr lang="en-US" altLang="zh-CN" sz="1400"/>
              <a:t>(1500</a:t>
            </a:r>
            <a:r>
              <a:rPr lang="zh-CN" altLang="en-US" sz="1400"/>
              <a:t>元</a:t>
            </a:r>
            <a:r>
              <a:rPr lang="en-US" altLang="zh-CN" sz="1400"/>
              <a:t>)”</a:t>
            </a:r>
            <a:r>
              <a:rPr lang="zh-CN" altLang="en-US" sz="1400"/>
              <a:t>，</a:t>
            </a:r>
            <a:r>
              <a:rPr lang="en-US" altLang="zh-CN" sz="1400"/>
              <a:t>22500</a:t>
            </a:r>
            <a:r>
              <a:rPr lang="zh-CN" altLang="en-US" sz="1400"/>
              <a:t>元为应纳税所得额。</a:t>
            </a:r>
          </a:p>
          <a:p>
            <a:r>
              <a:rPr lang="zh-CN" altLang="en-US" sz="1400"/>
              <a:t>　　</a:t>
            </a:r>
            <a:r>
              <a:rPr lang="en-US" altLang="zh-CN" sz="1400"/>
              <a:t>22500</a:t>
            </a:r>
            <a:r>
              <a:rPr lang="zh-CN" altLang="en-US" sz="1400"/>
              <a:t>除以</a:t>
            </a:r>
            <a:r>
              <a:rPr lang="en-US" altLang="zh-CN" sz="1400"/>
              <a:t>12</a:t>
            </a:r>
            <a:r>
              <a:rPr lang="zh-CN" altLang="en-US" sz="1400"/>
              <a:t>个月，即：</a:t>
            </a:r>
            <a:r>
              <a:rPr lang="en-US" altLang="zh-CN" sz="1400"/>
              <a:t>22500/12=1875</a:t>
            </a:r>
            <a:r>
              <a:rPr lang="zh-CN" altLang="en-US" sz="1400"/>
              <a:t>元，</a:t>
            </a:r>
          </a:p>
          <a:p>
            <a:r>
              <a:rPr lang="zh-CN" altLang="en-US" sz="1400"/>
              <a:t>　　再按其商数确定适用税率为</a:t>
            </a:r>
            <a:r>
              <a:rPr lang="en-US" altLang="zh-CN" sz="1400"/>
              <a:t>10%</a:t>
            </a:r>
            <a:r>
              <a:rPr lang="zh-CN" altLang="en-US" sz="1400"/>
              <a:t>，速算扣除数为</a:t>
            </a:r>
            <a:r>
              <a:rPr lang="en-US" altLang="zh-CN" sz="1400"/>
              <a:t>105.</a:t>
            </a:r>
          </a:p>
          <a:p>
            <a:r>
              <a:rPr lang="zh-CN" altLang="en-US" sz="1400"/>
              <a:t>　　钱某年终奖</a:t>
            </a:r>
            <a:r>
              <a:rPr lang="en-US" altLang="zh-CN" sz="1400"/>
              <a:t>24000</a:t>
            </a:r>
            <a:r>
              <a:rPr lang="zh-CN" altLang="en-US" sz="1400"/>
              <a:t>应缴纳个人所得税：</a:t>
            </a:r>
            <a:r>
              <a:rPr lang="en-US" altLang="zh-CN" sz="1400"/>
              <a:t>(24000-1500)*10%-105=2145</a:t>
            </a:r>
            <a:r>
              <a:rPr lang="zh-CN" altLang="en-US" sz="1400"/>
              <a:t>元。</a:t>
            </a:r>
          </a:p>
          <a:p>
            <a:r>
              <a:rPr lang="zh-CN" altLang="en-US" sz="1400"/>
              <a:t>　　钱某</a:t>
            </a:r>
            <a:r>
              <a:rPr lang="en-US" altLang="zh-CN" sz="1400"/>
              <a:t>2013</a:t>
            </a:r>
            <a:r>
              <a:rPr lang="zh-CN" altLang="en-US" sz="1400"/>
              <a:t>年</a:t>
            </a:r>
            <a:r>
              <a:rPr lang="en-US" altLang="zh-CN" sz="1400"/>
              <a:t>1</a:t>
            </a:r>
            <a:r>
              <a:rPr lang="zh-CN" altLang="en-US" sz="1400"/>
              <a:t>月份应缴纳个人所得税</a:t>
            </a:r>
            <a:r>
              <a:rPr lang="en-US" altLang="zh-CN" sz="1400"/>
              <a:t>2145</a:t>
            </a:r>
            <a:r>
              <a:rPr lang="zh-CN" altLang="en-US" sz="1400"/>
              <a:t>元。</a:t>
            </a:r>
            <a:r>
              <a:rPr lang="zh-CN" altLang="en-US"/>
              <a:t> </a:t>
            </a:r>
            <a:endParaRPr lang="en-US" altLang="zh-CN"/>
          </a:p>
        </p:txBody>
      </p:sp>
      <p:sp>
        <p:nvSpPr>
          <p:cNvPr id="6" name="Text Box 3"/>
          <p:cNvSpPr txBox="1">
            <a:spLocks noChangeArrowheads="1"/>
          </p:cNvSpPr>
          <p:nvPr/>
        </p:nvSpPr>
        <p:spPr bwMode="auto">
          <a:xfrm>
            <a:off x="2483768" y="195486"/>
            <a:ext cx="4442242" cy="400110"/>
          </a:xfrm>
          <a:prstGeom prst="rect">
            <a:avLst/>
          </a:prstGeom>
          <a:noFill/>
          <a:ln w="9525">
            <a:noFill/>
            <a:miter lim="800000"/>
            <a:headEnd/>
            <a:tailEnd/>
          </a:ln>
          <a:effectLst/>
        </p:spPr>
        <p:txBody>
          <a:bodyPr wrap="none">
            <a:spAutoFit/>
          </a:bodyPr>
          <a:lstStyle/>
          <a:p>
            <a:r>
              <a:rPr lang="zh-CN" altLang="en-US" sz="2000" b="1" dirty="0">
                <a:solidFill>
                  <a:schemeClr val="hlink"/>
                </a:solidFill>
                <a:latin typeface="黑体" pitchFamily="49" charset="-122"/>
                <a:ea typeface="黑体" pitchFamily="49" charset="-122"/>
              </a:rPr>
              <a:t>问</a:t>
            </a:r>
            <a:r>
              <a:rPr lang="zh-CN" altLang="en-US" sz="2000" b="1" dirty="0" smtClean="0">
                <a:solidFill>
                  <a:schemeClr val="hlink"/>
                </a:solidFill>
                <a:latin typeface="黑体" pitchFamily="49" charset="-122"/>
                <a:ea typeface="黑体" pitchFamily="49" charset="-122"/>
              </a:rPr>
              <a:t>题七：</a:t>
            </a:r>
            <a:r>
              <a:rPr lang="zh-CN" altLang="en-US" sz="2000" b="1" dirty="0">
                <a:latin typeface="黑体" pitchFamily="49" charset="-122"/>
                <a:ea typeface="黑体" pitchFamily="49" charset="-122"/>
              </a:rPr>
              <a:t>年终奖个人所得税计算方法</a:t>
            </a:r>
            <a:r>
              <a:rPr lang="zh-CN" altLang="en-US" sz="2000" dirty="0">
                <a:latin typeface="黑体" pitchFamily="49" charset="-122"/>
                <a:ea typeface="黑体" pitchFamily="49" charset="-122"/>
              </a:rPr>
              <a:t>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5" name="Text Box 3"/>
          <p:cNvSpPr txBox="1">
            <a:spLocks noChangeArrowheads="1"/>
          </p:cNvSpPr>
          <p:nvPr/>
        </p:nvSpPr>
        <p:spPr bwMode="auto">
          <a:xfrm>
            <a:off x="250825" y="714375"/>
            <a:ext cx="1104900" cy="366713"/>
          </a:xfrm>
          <a:prstGeom prst="rect">
            <a:avLst/>
          </a:prstGeom>
          <a:noFill/>
          <a:ln w="9525">
            <a:noFill/>
            <a:miter lim="800000"/>
            <a:headEnd/>
            <a:tailEnd/>
          </a:ln>
          <a:effectLst/>
        </p:spPr>
        <p:txBody>
          <a:bodyPr wrap="none">
            <a:spAutoFit/>
          </a:bodyPr>
          <a:lstStyle/>
          <a:p>
            <a:r>
              <a:rPr lang="zh-CN" altLang="en-US" b="1">
                <a:latin typeface="微软雅黑"/>
                <a:ea typeface="黑体" pitchFamily="2" charset="-122"/>
              </a:rPr>
              <a:t>案例演示</a:t>
            </a:r>
          </a:p>
        </p:txBody>
      </p:sp>
      <p:sp>
        <p:nvSpPr>
          <p:cNvPr id="131076" name="Rectangle 4"/>
          <p:cNvSpPr>
            <a:spLocks noChangeArrowheads="1"/>
          </p:cNvSpPr>
          <p:nvPr/>
        </p:nvSpPr>
        <p:spPr bwMode="auto">
          <a:xfrm>
            <a:off x="179388" y="1276350"/>
            <a:ext cx="8785225" cy="3811588"/>
          </a:xfrm>
          <a:prstGeom prst="rect">
            <a:avLst/>
          </a:prstGeom>
          <a:noFill/>
          <a:ln w="9525">
            <a:noFill/>
            <a:miter lim="800000"/>
            <a:headEnd/>
            <a:tailEnd/>
          </a:ln>
          <a:effectLst/>
        </p:spPr>
        <p:txBody>
          <a:bodyPr>
            <a:spAutoFit/>
          </a:bodyPr>
          <a:lstStyle/>
          <a:p>
            <a:r>
              <a:rPr lang="zh-CN" altLang="en-US" sz="1600"/>
              <a:t>三、员工一个年度在两个以上单位工作过，只能按照</a:t>
            </a:r>
            <a:r>
              <a:rPr lang="zh-CN" altLang="en-US" sz="1600">
                <a:solidFill>
                  <a:srgbClr val="FF0000"/>
                </a:solidFill>
              </a:rPr>
              <a:t>国税发</a:t>
            </a:r>
            <a:r>
              <a:rPr lang="en-US" altLang="zh-CN" sz="1600">
                <a:solidFill>
                  <a:srgbClr val="FF0000"/>
                </a:solidFill>
              </a:rPr>
              <a:t>[2005]9</a:t>
            </a:r>
            <a:r>
              <a:rPr lang="zh-CN" altLang="en-US" sz="1600">
                <a:solidFill>
                  <a:srgbClr val="FF0000"/>
                </a:solidFill>
              </a:rPr>
              <a:t>号文件规定</a:t>
            </a:r>
            <a:r>
              <a:rPr lang="zh-CN" altLang="en-US" sz="1600"/>
              <a:t>，在一个纳税年度内，对每一个纳税人年终奖计税办法只允许采用一次，纳税人可以自由选择采用该计税办法的时间和发放单位计算。 </a:t>
            </a:r>
            <a:endParaRPr lang="zh-CN" altLang="en-US"/>
          </a:p>
          <a:p>
            <a:r>
              <a:rPr lang="zh-CN" altLang="en-US" sz="1600" b="1"/>
              <a:t>该条款的要点是：</a:t>
            </a:r>
          </a:p>
          <a:p>
            <a:r>
              <a:rPr lang="zh-CN" altLang="en-US" sz="1600"/>
              <a:t>　　</a:t>
            </a:r>
            <a:r>
              <a:rPr lang="en-US" altLang="zh-CN" sz="1600"/>
              <a:t>1</a:t>
            </a:r>
            <a:r>
              <a:rPr lang="zh-CN" altLang="en-US" sz="1600"/>
              <a:t>，一个员工</a:t>
            </a:r>
            <a:r>
              <a:rPr lang="en-US" altLang="zh-CN" sz="1600"/>
              <a:t>2013</a:t>
            </a:r>
            <a:r>
              <a:rPr lang="zh-CN" altLang="en-US" sz="1600"/>
              <a:t>年</a:t>
            </a:r>
            <a:r>
              <a:rPr lang="en-US" altLang="zh-CN" sz="1600"/>
              <a:t>1</a:t>
            </a:r>
            <a:r>
              <a:rPr lang="zh-CN" altLang="en-US" sz="1600"/>
              <a:t>月发放的年终奖适用了除以</a:t>
            </a:r>
            <a:r>
              <a:rPr lang="en-US" altLang="zh-CN" sz="1600"/>
              <a:t>12</a:t>
            </a:r>
            <a:r>
              <a:rPr lang="zh-CN" altLang="en-US" sz="1600"/>
              <a:t>找税率的优惠计算政策，</a:t>
            </a:r>
            <a:r>
              <a:rPr lang="en-US" altLang="zh-CN" sz="1600"/>
              <a:t>2013</a:t>
            </a:r>
            <a:r>
              <a:rPr lang="zh-CN" altLang="en-US" sz="1600"/>
              <a:t>年其它月份就不能再适用了。</a:t>
            </a:r>
          </a:p>
          <a:p>
            <a:r>
              <a:rPr lang="zh-CN" altLang="en-US" sz="1600"/>
              <a:t>　　</a:t>
            </a:r>
            <a:r>
              <a:rPr lang="en-US" altLang="zh-CN" sz="1600"/>
              <a:t>2</a:t>
            </a:r>
            <a:r>
              <a:rPr lang="zh-CN" altLang="en-US" sz="1600"/>
              <a:t>，一个员工一年一次，在两处以上取得年终奖，也只能适用一次。</a:t>
            </a:r>
          </a:p>
          <a:p>
            <a:r>
              <a:rPr lang="zh-CN" altLang="en-US" sz="1600"/>
              <a:t>　　</a:t>
            </a:r>
            <a:r>
              <a:rPr lang="en-US" altLang="zh-CN" sz="1600"/>
              <a:t>3</a:t>
            </a:r>
            <a:r>
              <a:rPr lang="zh-CN" altLang="en-US" sz="1600"/>
              <a:t>，员工即使工作时间不足</a:t>
            </a:r>
            <a:r>
              <a:rPr lang="en-US" altLang="zh-CN" sz="1600"/>
              <a:t>12</a:t>
            </a:r>
            <a:r>
              <a:rPr lang="zh-CN" altLang="en-US" sz="1600"/>
              <a:t>个月，也可以适用一次。</a:t>
            </a:r>
          </a:p>
          <a:p>
            <a:endParaRPr lang="zh-CN" altLang="en-US" sz="1400">
              <a:solidFill>
                <a:schemeClr val="hlink"/>
              </a:solidFill>
            </a:endParaRPr>
          </a:p>
          <a:p>
            <a:r>
              <a:rPr lang="zh-CN" altLang="en-US" sz="1400">
                <a:solidFill>
                  <a:schemeClr val="hlink"/>
                </a:solidFill>
              </a:rPr>
              <a:t>例</a:t>
            </a:r>
            <a:r>
              <a:rPr lang="en-US" altLang="zh-CN" sz="1400">
                <a:solidFill>
                  <a:schemeClr val="hlink"/>
                </a:solidFill>
              </a:rPr>
              <a:t>3</a:t>
            </a:r>
            <a:r>
              <a:rPr lang="zh-CN" altLang="en-US" sz="1400">
                <a:solidFill>
                  <a:schemeClr val="hlink"/>
                </a:solidFill>
              </a:rPr>
              <a:t>：</a:t>
            </a:r>
            <a:r>
              <a:rPr lang="zh-CN" altLang="en-US" sz="1400"/>
              <a:t>孙某</a:t>
            </a:r>
            <a:r>
              <a:rPr lang="en-US" altLang="zh-CN" sz="1400"/>
              <a:t>2012</a:t>
            </a:r>
            <a:r>
              <a:rPr lang="zh-CN" altLang="en-US" sz="1400"/>
              <a:t>年</a:t>
            </a:r>
            <a:r>
              <a:rPr lang="en-US" altLang="zh-CN" sz="1400"/>
              <a:t>1-3</a:t>
            </a:r>
            <a:r>
              <a:rPr lang="zh-CN" altLang="en-US" sz="1400"/>
              <a:t>月在石油企业工作，</a:t>
            </a:r>
            <a:r>
              <a:rPr lang="en-US" altLang="zh-CN" sz="1400"/>
              <a:t>2012</a:t>
            </a:r>
            <a:r>
              <a:rPr lang="zh-CN" altLang="en-US" sz="1400"/>
              <a:t>年</a:t>
            </a:r>
            <a:r>
              <a:rPr lang="en-US" altLang="zh-CN" sz="1400"/>
              <a:t>4-8</a:t>
            </a:r>
            <a:r>
              <a:rPr lang="zh-CN" altLang="en-US" sz="1400"/>
              <a:t>月跳槽到电信企业，</a:t>
            </a:r>
            <a:r>
              <a:rPr lang="en-US" altLang="zh-CN" sz="1400"/>
              <a:t>2012</a:t>
            </a:r>
            <a:r>
              <a:rPr lang="zh-CN" altLang="en-US" sz="1400"/>
              <a:t>年</a:t>
            </a:r>
            <a:r>
              <a:rPr lang="en-US" altLang="zh-CN" sz="1400"/>
              <a:t>9</a:t>
            </a:r>
            <a:r>
              <a:rPr lang="zh-CN" altLang="en-US" sz="1400"/>
              <a:t>月至今跳槽到房地产企业工作。</a:t>
            </a:r>
            <a:r>
              <a:rPr lang="zh-CN" altLang="en-US"/>
              <a:t> </a:t>
            </a:r>
            <a:endParaRPr lang="zh-CN" altLang="en-US" sz="1600">
              <a:solidFill>
                <a:schemeClr val="hlink"/>
              </a:solidFill>
            </a:endParaRPr>
          </a:p>
          <a:p>
            <a:r>
              <a:rPr lang="zh-CN" altLang="en-US" sz="1400"/>
              <a:t>       </a:t>
            </a:r>
          </a:p>
          <a:p>
            <a:r>
              <a:rPr lang="zh-CN" altLang="en-US" sz="1400"/>
              <a:t>       如果孙某</a:t>
            </a:r>
            <a:r>
              <a:rPr lang="en-US" altLang="zh-CN" sz="1400"/>
              <a:t>2012</a:t>
            </a:r>
            <a:r>
              <a:rPr lang="zh-CN" altLang="en-US" sz="1400"/>
              <a:t>年</a:t>
            </a:r>
            <a:r>
              <a:rPr lang="en-US" altLang="zh-CN" sz="1400"/>
              <a:t>12</a:t>
            </a:r>
            <a:r>
              <a:rPr lang="zh-CN" altLang="en-US" sz="1400"/>
              <a:t>月在房地产企业取得工资</a:t>
            </a:r>
            <a:r>
              <a:rPr lang="en-US" altLang="zh-CN" sz="1400"/>
              <a:t>5000</a:t>
            </a:r>
            <a:r>
              <a:rPr lang="zh-CN" altLang="en-US" sz="1400"/>
              <a:t>，年终奖</a:t>
            </a:r>
            <a:r>
              <a:rPr lang="en-US" altLang="zh-CN" sz="1400"/>
              <a:t>24000</a:t>
            </a:r>
            <a:r>
              <a:rPr lang="zh-CN" altLang="en-US" sz="1400"/>
              <a:t>，其它无收入，虽然钱某只</a:t>
            </a:r>
            <a:r>
              <a:rPr lang="en-US" altLang="zh-CN" sz="1400"/>
              <a:t>2012</a:t>
            </a:r>
            <a:r>
              <a:rPr lang="zh-CN" altLang="en-US" sz="1400"/>
              <a:t>年在房地产企业工作</a:t>
            </a:r>
            <a:r>
              <a:rPr lang="en-US" altLang="zh-CN" sz="1400"/>
              <a:t>4</a:t>
            </a:r>
            <a:r>
              <a:rPr lang="zh-CN" altLang="en-US" sz="1400"/>
              <a:t>个月，但其应缴纳个人所得税与例一赵某相同，即当月工资部分应缴纳个人所得税</a:t>
            </a:r>
            <a:r>
              <a:rPr lang="en-US" altLang="zh-CN" sz="1400"/>
              <a:t>45</a:t>
            </a:r>
            <a:r>
              <a:rPr lang="zh-CN" altLang="en-US" sz="1400"/>
              <a:t>，年终奖部分也是除</a:t>
            </a:r>
            <a:r>
              <a:rPr lang="en-US" altLang="zh-CN" sz="1400"/>
              <a:t>12</a:t>
            </a:r>
            <a:r>
              <a:rPr lang="zh-CN" altLang="en-US" sz="1400"/>
              <a:t>找税率，应缴纳个税</a:t>
            </a:r>
            <a:r>
              <a:rPr lang="en-US" altLang="zh-CN" sz="1400"/>
              <a:t>2295</a:t>
            </a:r>
            <a:r>
              <a:rPr lang="zh-CN" altLang="en-US" sz="1400"/>
              <a:t>元。</a:t>
            </a:r>
          </a:p>
          <a:p>
            <a:r>
              <a:rPr lang="zh-CN" altLang="en-US" sz="1400"/>
              <a:t>　　房地产企业计提年终奖时，计提、发放会计处理同例一。</a:t>
            </a:r>
            <a:endParaRPr lang="en-US" altLang="zh-CN" sz="1400"/>
          </a:p>
        </p:txBody>
      </p:sp>
      <p:sp>
        <p:nvSpPr>
          <p:cNvPr id="6" name="Text Box 3"/>
          <p:cNvSpPr txBox="1">
            <a:spLocks noChangeArrowheads="1"/>
          </p:cNvSpPr>
          <p:nvPr/>
        </p:nvSpPr>
        <p:spPr bwMode="auto">
          <a:xfrm>
            <a:off x="2483768" y="195486"/>
            <a:ext cx="4442242" cy="400110"/>
          </a:xfrm>
          <a:prstGeom prst="rect">
            <a:avLst/>
          </a:prstGeom>
          <a:noFill/>
          <a:ln w="9525">
            <a:noFill/>
            <a:miter lim="800000"/>
            <a:headEnd/>
            <a:tailEnd/>
          </a:ln>
          <a:effectLst/>
        </p:spPr>
        <p:txBody>
          <a:bodyPr wrap="none">
            <a:spAutoFit/>
          </a:bodyPr>
          <a:lstStyle/>
          <a:p>
            <a:r>
              <a:rPr lang="zh-CN" altLang="en-US" sz="2000" b="1" dirty="0">
                <a:solidFill>
                  <a:schemeClr val="hlink"/>
                </a:solidFill>
                <a:latin typeface="黑体" pitchFamily="49" charset="-122"/>
                <a:ea typeface="黑体" pitchFamily="49" charset="-122"/>
              </a:rPr>
              <a:t>问</a:t>
            </a:r>
            <a:r>
              <a:rPr lang="zh-CN" altLang="en-US" sz="2000" b="1" dirty="0" smtClean="0">
                <a:solidFill>
                  <a:schemeClr val="hlink"/>
                </a:solidFill>
                <a:latin typeface="黑体" pitchFamily="49" charset="-122"/>
                <a:ea typeface="黑体" pitchFamily="49" charset="-122"/>
              </a:rPr>
              <a:t>题七：</a:t>
            </a:r>
            <a:r>
              <a:rPr lang="zh-CN" altLang="en-US" sz="2000" b="1" dirty="0">
                <a:latin typeface="黑体" pitchFamily="49" charset="-122"/>
                <a:ea typeface="黑体" pitchFamily="49" charset="-122"/>
              </a:rPr>
              <a:t>年终奖个人所得税计算方法</a:t>
            </a:r>
            <a:r>
              <a:rPr lang="zh-CN" altLang="en-US" sz="2000" dirty="0">
                <a:latin typeface="黑体" pitchFamily="49" charset="-122"/>
                <a:ea typeface="黑体" pitchFamily="49" charset="-122"/>
              </a:rPr>
              <a:t>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Text Box 3"/>
          <p:cNvSpPr txBox="1">
            <a:spLocks noChangeArrowheads="1"/>
          </p:cNvSpPr>
          <p:nvPr/>
        </p:nvSpPr>
        <p:spPr bwMode="auto">
          <a:xfrm>
            <a:off x="250825" y="714375"/>
            <a:ext cx="1104900" cy="366713"/>
          </a:xfrm>
          <a:prstGeom prst="rect">
            <a:avLst/>
          </a:prstGeom>
          <a:noFill/>
          <a:ln w="9525">
            <a:noFill/>
            <a:miter lim="800000"/>
            <a:headEnd/>
            <a:tailEnd/>
          </a:ln>
          <a:effectLst/>
        </p:spPr>
        <p:txBody>
          <a:bodyPr wrap="none">
            <a:spAutoFit/>
          </a:bodyPr>
          <a:lstStyle/>
          <a:p>
            <a:r>
              <a:rPr lang="zh-CN" altLang="en-US" b="1">
                <a:latin typeface="微软雅黑"/>
                <a:ea typeface="黑体" pitchFamily="2" charset="-122"/>
              </a:rPr>
              <a:t>案例演示</a:t>
            </a:r>
          </a:p>
        </p:txBody>
      </p:sp>
      <p:sp>
        <p:nvSpPr>
          <p:cNvPr id="132100" name="Rectangle 4"/>
          <p:cNvSpPr>
            <a:spLocks noChangeArrowheads="1"/>
          </p:cNvSpPr>
          <p:nvPr/>
        </p:nvSpPr>
        <p:spPr bwMode="auto">
          <a:xfrm>
            <a:off x="179388" y="1276350"/>
            <a:ext cx="8785225" cy="3811588"/>
          </a:xfrm>
          <a:prstGeom prst="rect">
            <a:avLst/>
          </a:prstGeom>
          <a:noFill/>
          <a:ln w="9525">
            <a:noFill/>
            <a:miter lim="800000"/>
            <a:headEnd/>
            <a:tailEnd/>
          </a:ln>
          <a:effectLst/>
        </p:spPr>
        <p:txBody>
          <a:bodyPr>
            <a:spAutoFit/>
          </a:bodyPr>
          <a:lstStyle/>
          <a:p>
            <a:r>
              <a:rPr lang="zh-CN" altLang="en-US" sz="1600" dirty="0"/>
              <a:t>三、员工一个年度在两个以上单位工作过，只能按照</a:t>
            </a:r>
            <a:r>
              <a:rPr lang="zh-CN" altLang="en-US" sz="1600" dirty="0">
                <a:solidFill>
                  <a:srgbClr val="FF0000"/>
                </a:solidFill>
              </a:rPr>
              <a:t>国税发</a:t>
            </a:r>
            <a:r>
              <a:rPr lang="en-US" altLang="zh-CN" sz="1600" dirty="0">
                <a:solidFill>
                  <a:srgbClr val="FF0000"/>
                </a:solidFill>
              </a:rPr>
              <a:t>[2005]9</a:t>
            </a:r>
            <a:r>
              <a:rPr lang="zh-CN" altLang="en-US" sz="1600" dirty="0">
                <a:solidFill>
                  <a:srgbClr val="FF0000"/>
                </a:solidFill>
              </a:rPr>
              <a:t>号文件规定</a:t>
            </a:r>
            <a:r>
              <a:rPr lang="zh-CN" altLang="en-US" sz="1600" dirty="0"/>
              <a:t>，在一个纳税年度内，对每一个纳税人年终奖计税办法只允许采用一次，纳税人可以自由选择采用该计税办法的时间和发放单位计算。 </a:t>
            </a:r>
            <a:endParaRPr lang="zh-CN" altLang="en-US" dirty="0"/>
          </a:p>
          <a:p>
            <a:r>
              <a:rPr lang="zh-CN" altLang="en-US" sz="1600" b="1" dirty="0"/>
              <a:t>该条款的要点是：</a:t>
            </a:r>
          </a:p>
          <a:p>
            <a:r>
              <a:rPr lang="zh-CN" altLang="en-US" sz="1600" dirty="0"/>
              <a:t>　　</a:t>
            </a:r>
            <a:r>
              <a:rPr lang="en-US" altLang="zh-CN" sz="1600" dirty="0"/>
              <a:t>1</a:t>
            </a:r>
            <a:r>
              <a:rPr lang="zh-CN" altLang="en-US" sz="1600" dirty="0"/>
              <a:t>，一个员工</a:t>
            </a:r>
            <a:r>
              <a:rPr lang="en-US" altLang="zh-CN" sz="1600" dirty="0"/>
              <a:t>2013</a:t>
            </a:r>
            <a:r>
              <a:rPr lang="zh-CN" altLang="en-US" sz="1600" dirty="0"/>
              <a:t>年</a:t>
            </a:r>
            <a:r>
              <a:rPr lang="en-US" altLang="zh-CN" sz="1600" dirty="0"/>
              <a:t>1</a:t>
            </a:r>
            <a:r>
              <a:rPr lang="zh-CN" altLang="en-US" sz="1600" dirty="0"/>
              <a:t>月发放的年终奖适用了除以</a:t>
            </a:r>
            <a:r>
              <a:rPr lang="en-US" altLang="zh-CN" sz="1600" dirty="0"/>
              <a:t>12</a:t>
            </a:r>
            <a:r>
              <a:rPr lang="zh-CN" altLang="en-US" sz="1600" dirty="0"/>
              <a:t>找税率的优惠计算政策，</a:t>
            </a:r>
            <a:r>
              <a:rPr lang="en-US" altLang="zh-CN" sz="1600" dirty="0"/>
              <a:t>2013</a:t>
            </a:r>
            <a:r>
              <a:rPr lang="zh-CN" altLang="en-US" sz="1600" dirty="0"/>
              <a:t>年其它月份就不能再适用了。</a:t>
            </a:r>
          </a:p>
          <a:p>
            <a:r>
              <a:rPr lang="zh-CN" altLang="en-US" sz="1600" dirty="0"/>
              <a:t>　　</a:t>
            </a:r>
            <a:r>
              <a:rPr lang="en-US" altLang="zh-CN" sz="1600" dirty="0"/>
              <a:t>2</a:t>
            </a:r>
            <a:r>
              <a:rPr lang="zh-CN" altLang="en-US" sz="1600" dirty="0"/>
              <a:t>，一个员工一年一次，在两处以上取得年终奖，也只能适用一次。</a:t>
            </a:r>
          </a:p>
          <a:p>
            <a:r>
              <a:rPr lang="zh-CN" altLang="en-US" sz="1600" dirty="0"/>
              <a:t>　　</a:t>
            </a:r>
            <a:r>
              <a:rPr lang="en-US" altLang="zh-CN" sz="1600" dirty="0"/>
              <a:t>3</a:t>
            </a:r>
            <a:r>
              <a:rPr lang="zh-CN" altLang="en-US" sz="1600" dirty="0"/>
              <a:t>，员工即使工作时间不足</a:t>
            </a:r>
            <a:r>
              <a:rPr lang="en-US" altLang="zh-CN" sz="1600" dirty="0"/>
              <a:t>12</a:t>
            </a:r>
            <a:r>
              <a:rPr lang="zh-CN" altLang="en-US" sz="1600" dirty="0"/>
              <a:t>个月，也可以适用一次。</a:t>
            </a:r>
          </a:p>
          <a:p>
            <a:endParaRPr lang="zh-CN" altLang="en-US" sz="1400" dirty="0">
              <a:solidFill>
                <a:schemeClr val="hlink"/>
              </a:solidFill>
            </a:endParaRPr>
          </a:p>
          <a:p>
            <a:r>
              <a:rPr lang="zh-CN" altLang="en-US" sz="1400" dirty="0">
                <a:solidFill>
                  <a:schemeClr val="hlink"/>
                </a:solidFill>
              </a:rPr>
              <a:t>例</a:t>
            </a:r>
            <a:r>
              <a:rPr lang="en-US" altLang="zh-CN" sz="1400" dirty="0">
                <a:solidFill>
                  <a:schemeClr val="hlink"/>
                </a:solidFill>
              </a:rPr>
              <a:t>3</a:t>
            </a:r>
            <a:r>
              <a:rPr lang="zh-CN" altLang="en-US" sz="1400" dirty="0">
                <a:solidFill>
                  <a:schemeClr val="hlink"/>
                </a:solidFill>
              </a:rPr>
              <a:t>：</a:t>
            </a:r>
            <a:r>
              <a:rPr lang="zh-CN" altLang="en-US" sz="1400" dirty="0"/>
              <a:t>孙某</a:t>
            </a:r>
            <a:r>
              <a:rPr lang="en-US" altLang="zh-CN" sz="1400" dirty="0"/>
              <a:t>2012</a:t>
            </a:r>
            <a:r>
              <a:rPr lang="zh-CN" altLang="en-US" sz="1400" dirty="0"/>
              <a:t>年</a:t>
            </a:r>
            <a:r>
              <a:rPr lang="en-US" altLang="zh-CN" sz="1400" dirty="0"/>
              <a:t>1-3</a:t>
            </a:r>
            <a:r>
              <a:rPr lang="zh-CN" altLang="en-US" sz="1400" dirty="0"/>
              <a:t>月在石油企业工作，</a:t>
            </a:r>
            <a:r>
              <a:rPr lang="en-US" altLang="zh-CN" sz="1400" dirty="0"/>
              <a:t>2012</a:t>
            </a:r>
            <a:r>
              <a:rPr lang="zh-CN" altLang="en-US" sz="1400" dirty="0"/>
              <a:t>年</a:t>
            </a:r>
            <a:r>
              <a:rPr lang="en-US" altLang="zh-CN" sz="1400" dirty="0"/>
              <a:t>4-8</a:t>
            </a:r>
            <a:r>
              <a:rPr lang="zh-CN" altLang="en-US" sz="1400" dirty="0"/>
              <a:t>月跳槽到电信企业，</a:t>
            </a:r>
            <a:r>
              <a:rPr lang="en-US" altLang="zh-CN" sz="1400" dirty="0"/>
              <a:t>2012</a:t>
            </a:r>
            <a:r>
              <a:rPr lang="zh-CN" altLang="en-US" sz="1400" dirty="0"/>
              <a:t>年</a:t>
            </a:r>
            <a:r>
              <a:rPr lang="en-US" altLang="zh-CN" sz="1400" dirty="0"/>
              <a:t>9</a:t>
            </a:r>
            <a:r>
              <a:rPr lang="zh-CN" altLang="en-US" sz="1400" dirty="0"/>
              <a:t>月至今跳槽到房地产企业工作。</a:t>
            </a:r>
            <a:r>
              <a:rPr lang="zh-CN" altLang="en-US" dirty="0"/>
              <a:t> </a:t>
            </a:r>
            <a:endParaRPr lang="zh-CN" altLang="en-US" sz="1600" dirty="0">
              <a:solidFill>
                <a:schemeClr val="hlink"/>
              </a:solidFill>
            </a:endParaRPr>
          </a:p>
          <a:p>
            <a:r>
              <a:rPr lang="zh-CN" altLang="en-US" sz="1400" dirty="0"/>
              <a:t>       </a:t>
            </a:r>
          </a:p>
          <a:p>
            <a:r>
              <a:rPr lang="zh-CN" altLang="en-US" sz="1400" dirty="0"/>
              <a:t>       如果孙某</a:t>
            </a:r>
            <a:r>
              <a:rPr lang="en-US" altLang="zh-CN" sz="1400" dirty="0"/>
              <a:t>2012</a:t>
            </a:r>
            <a:r>
              <a:rPr lang="zh-CN" altLang="en-US" sz="1400" dirty="0"/>
              <a:t>年</a:t>
            </a:r>
            <a:r>
              <a:rPr lang="en-US" altLang="zh-CN" sz="1400" dirty="0"/>
              <a:t>12</a:t>
            </a:r>
            <a:r>
              <a:rPr lang="zh-CN" altLang="en-US" sz="1400" dirty="0"/>
              <a:t>月在房地产企业取得工资</a:t>
            </a:r>
            <a:r>
              <a:rPr lang="en-US" altLang="zh-CN" sz="1400" dirty="0"/>
              <a:t>5000</a:t>
            </a:r>
            <a:r>
              <a:rPr lang="zh-CN" altLang="en-US" sz="1400" dirty="0"/>
              <a:t>，年终奖</a:t>
            </a:r>
            <a:r>
              <a:rPr lang="en-US" altLang="zh-CN" sz="1400" dirty="0"/>
              <a:t>24000</a:t>
            </a:r>
            <a:r>
              <a:rPr lang="zh-CN" altLang="en-US" sz="1400" dirty="0"/>
              <a:t>，其它无收入，虽然钱某只</a:t>
            </a:r>
            <a:r>
              <a:rPr lang="en-US" altLang="zh-CN" sz="1400" dirty="0"/>
              <a:t>2012</a:t>
            </a:r>
            <a:r>
              <a:rPr lang="zh-CN" altLang="en-US" sz="1400" dirty="0"/>
              <a:t>年在房地产企业工作</a:t>
            </a:r>
            <a:r>
              <a:rPr lang="en-US" altLang="zh-CN" sz="1400" dirty="0"/>
              <a:t>4</a:t>
            </a:r>
            <a:r>
              <a:rPr lang="zh-CN" altLang="en-US" sz="1400" dirty="0"/>
              <a:t>个月，但其应缴纳个人所得税与例一赵某相同，即当月工资部分应缴纳个人所得税</a:t>
            </a:r>
            <a:r>
              <a:rPr lang="en-US" altLang="zh-CN" sz="1400" dirty="0"/>
              <a:t>45</a:t>
            </a:r>
            <a:r>
              <a:rPr lang="zh-CN" altLang="en-US" sz="1400" dirty="0"/>
              <a:t>，年终奖部分也是除</a:t>
            </a:r>
            <a:r>
              <a:rPr lang="en-US" altLang="zh-CN" sz="1400" dirty="0"/>
              <a:t>12</a:t>
            </a:r>
            <a:r>
              <a:rPr lang="zh-CN" altLang="en-US" sz="1400" dirty="0"/>
              <a:t>找税率，应缴纳个税</a:t>
            </a:r>
            <a:r>
              <a:rPr lang="en-US" altLang="zh-CN" sz="1400" dirty="0"/>
              <a:t>2295</a:t>
            </a:r>
            <a:r>
              <a:rPr lang="zh-CN" altLang="en-US" sz="1400" dirty="0"/>
              <a:t>元。</a:t>
            </a:r>
          </a:p>
          <a:p>
            <a:r>
              <a:rPr lang="zh-CN" altLang="en-US" sz="1400" dirty="0"/>
              <a:t>　　房地产企业计提年终奖时，计提、发放会计处理同例一。</a:t>
            </a:r>
            <a:endParaRPr lang="en-US" altLang="zh-CN" sz="1400" dirty="0"/>
          </a:p>
        </p:txBody>
      </p:sp>
      <p:sp>
        <p:nvSpPr>
          <p:cNvPr id="6" name="Text Box 3"/>
          <p:cNvSpPr txBox="1">
            <a:spLocks noChangeArrowheads="1"/>
          </p:cNvSpPr>
          <p:nvPr/>
        </p:nvSpPr>
        <p:spPr bwMode="auto">
          <a:xfrm>
            <a:off x="2483768" y="195486"/>
            <a:ext cx="4442242" cy="400110"/>
          </a:xfrm>
          <a:prstGeom prst="rect">
            <a:avLst/>
          </a:prstGeom>
          <a:noFill/>
          <a:ln w="9525">
            <a:noFill/>
            <a:miter lim="800000"/>
            <a:headEnd/>
            <a:tailEnd/>
          </a:ln>
          <a:effectLst/>
        </p:spPr>
        <p:txBody>
          <a:bodyPr wrap="none">
            <a:spAutoFit/>
          </a:bodyPr>
          <a:lstStyle/>
          <a:p>
            <a:r>
              <a:rPr lang="zh-CN" altLang="en-US" sz="2000" b="1" dirty="0">
                <a:solidFill>
                  <a:schemeClr val="hlink"/>
                </a:solidFill>
                <a:latin typeface="黑体" pitchFamily="49" charset="-122"/>
                <a:ea typeface="黑体" pitchFamily="49" charset="-122"/>
              </a:rPr>
              <a:t>问</a:t>
            </a:r>
            <a:r>
              <a:rPr lang="zh-CN" altLang="en-US" sz="2000" b="1" dirty="0" smtClean="0">
                <a:solidFill>
                  <a:schemeClr val="hlink"/>
                </a:solidFill>
                <a:latin typeface="黑体" pitchFamily="49" charset="-122"/>
                <a:ea typeface="黑体" pitchFamily="49" charset="-122"/>
              </a:rPr>
              <a:t>题七：</a:t>
            </a:r>
            <a:r>
              <a:rPr lang="zh-CN" altLang="en-US" sz="2000" b="1" dirty="0">
                <a:latin typeface="黑体" pitchFamily="49" charset="-122"/>
                <a:ea typeface="黑体" pitchFamily="49" charset="-122"/>
              </a:rPr>
              <a:t>年终奖个人所得税计算方法</a:t>
            </a:r>
            <a:r>
              <a:rPr lang="zh-CN" altLang="en-US" sz="2000" dirty="0">
                <a:latin typeface="黑体" pitchFamily="49" charset="-122"/>
                <a:ea typeface="黑体" pitchFamily="49" charset="-122"/>
              </a:rPr>
              <a:t>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Text Box 3"/>
          <p:cNvSpPr txBox="1">
            <a:spLocks noChangeArrowheads="1"/>
          </p:cNvSpPr>
          <p:nvPr/>
        </p:nvSpPr>
        <p:spPr bwMode="auto">
          <a:xfrm>
            <a:off x="250825" y="714375"/>
            <a:ext cx="1104900" cy="366713"/>
          </a:xfrm>
          <a:prstGeom prst="rect">
            <a:avLst/>
          </a:prstGeom>
          <a:noFill/>
          <a:ln w="9525">
            <a:noFill/>
            <a:miter lim="800000"/>
            <a:headEnd/>
            <a:tailEnd/>
          </a:ln>
          <a:effectLst/>
        </p:spPr>
        <p:txBody>
          <a:bodyPr wrap="none">
            <a:spAutoFit/>
          </a:bodyPr>
          <a:lstStyle/>
          <a:p>
            <a:r>
              <a:rPr lang="zh-CN" altLang="en-US" b="1">
                <a:latin typeface="微软雅黑"/>
                <a:ea typeface="黑体" pitchFamily="2" charset="-122"/>
              </a:rPr>
              <a:t>案例演示</a:t>
            </a:r>
          </a:p>
        </p:txBody>
      </p:sp>
      <p:sp>
        <p:nvSpPr>
          <p:cNvPr id="133124" name="Rectangle 4"/>
          <p:cNvSpPr>
            <a:spLocks noChangeArrowheads="1"/>
          </p:cNvSpPr>
          <p:nvPr/>
        </p:nvSpPr>
        <p:spPr bwMode="auto">
          <a:xfrm>
            <a:off x="250825" y="1181100"/>
            <a:ext cx="8713788" cy="3962400"/>
          </a:xfrm>
          <a:prstGeom prst="rect">
            <a:avLst/>
          </a:prstGeom>
          <a:noFill/>
          <a:ln w="9525">
            <a:noFill/>
            <a:miter lim="800000"/>
            <a:headEnd/>
            <a:tailEnd/>
          </a:ln>
          <a:effectLst/>
        </p:spPr>
        <p:txBody>
          <a:bodyPr>
            <a:spAutoFit/>
          </a:bodyPr>
          <a:lstStyle/>
          <a:p>
            <a:r>
              <a:rPr lang="zh-CN" altLang="en-US" sz="1600"/>
              <a:t>四、员工同一月份在两个以上单位取得年终奖，可以选择一个单位的一次性奖金按照国税发</a:t>
            </a:r>
            <a:r>
              <a:rPr lang="en-US" altLang="zh-CN" sz="1600"/>
              <a:t>[2005]9</a:t>
            </a:r>
            <a:r>
              <a:rPr lang="zh-CN" altLang="en-US" sz="1600"/>
              <a:t>号文件优惠办法计算，从另一单位取得的年终奖合并到当月工资薪金项目缴税。 </a:t>
            </a:r>
          </a:p>
          <a:p>
            <a:endParaRPr lang="zh-CN" altLang="en-US" sz="1600"/>
          </a:p>
          <a:p>
            <a:pPr>
              <a:buFont typeface="Wingdings" pitchFamily="2" charset="2"/>
              <a:buChar char="Ø"/>
            </a:pPr>
            <a:r>
              <a:rPr lang="zh-CN" altLang="en-US" sz="1600">
                <a:solidFill>
                  <a:srgbClr val="FF0000"/>
                </a:solidFill>
              </a:rPr>
              <a:t>  国税发</a:t>
            </a:r>
            <a:r>
              <a:rPr lang="en-US" altLang="zh-CN" sz="1600">
                <a:solidFill>
                  <a:srgbClr val="FF0000"/>
                </a:solidFill>
              </a:rPr>
              <a:t>[2005]9</a:t>
            </a:r>
            <a:r>
              <a:rPr lang="zh-CN" altLang="en-US" sz="1600">
                <a:solidFill>
                  <a:srgbClr val="FF0000"/>
                </a:solidFill>
              </a:rPr>
              <a:t>号文件规定</a:t>
            </a:r>
            <a:r>
              <a:rPr lang="zh-CN" altLang="en-US" sz="1600"/>
              <a:t>：“在一个纳税年度内，对每一个纳税人，该计税办法只允许采用一次”。如果同一个人同月在两个企业都取得了年终一次性奖金，纳税人在自行申报时，不可以将这两项奖金合并计算缴纳个人所得税，享受一次性奖金的政策</a:t>
            </a:r>
            <a:r>
              <a:rPr lang="en-US" altLang="zh-CN" sz="1600"/>
              <a:t>;</a:t>
            </a:r>
            <a:r>
              <a:rPr lang="zh-CN" altLang="en-US" sz="1600"/>
              <a:t>对该个人按规定只能享受一次全年一次性奖金的优惠算法。</a:t>
            </a:r>
          </a:p>
          <a:p>
            <a:pPr>
              <a:buFont typeface="Wingdings" pitchFamily="2" charset="2"/>
              <a:buNone/>
            </a:pPr>
            <a:r>
              <a:rPr lang="zh-CN" altLang="en-US" sz="1600"/>
              <a:t> 　　</a:t>
            </a:r>
          </a:p>
          <a:p>
            <a:r>
              <a:rPr lang="zh-CN" altLang="en-US" sz="1400">
                <a:solidFill>
                  <a:schemeClr val="hlink"/>
                </a:solidFill>
              </a:rPr>
              <a:t>例</a:t>
            </a:r>
            <a:r>
              <a:rPr lang="en-US" altLang="zh-CN" sz="1400">
                <a:solidFill>
                  <a:schemeClr val="hlink"/>
                </a:solidFill>
              </a:rPr>
              <a:t>4</a:t>
            </a:r>
            <a:r>
              <a:rPr lang="zh-CN" altLang="en-US" sz="1400">
                <a:solidFill>
                  <a:schemeClr val="hlink"/>
                </a:solidFill>
              </a:rPr>
              <a:t>：</a:t>
            </a:r>
            <a:r>
              <a:rPr lang="zh-CN" altLang="en-US" sz="1400"/>
              <a:t>李某</a:t>
            </a:r>
            <a:r>
              <a:rPr lang="en-US" altLang="zh-CN" sz="1400"/>
              <a:t>2013</a:t>
            </a:r>
            <a:r>
              <a:rPr lang="zh-CN" altLang="en-US" sz="1400"/>
              <a:t>年</a:t>
            </a:r>
            <a:r>
              <a:rPr lang="en-US" altLang="zh-CN" sz="1400"/>
              <a:t>1</a:t>
            </a:r>
            <a:r>
              <a:rPr lang="zh-CN" altLang="en-US" sz="1400"/>
              <a:t>月工资</a:t>
            </a:r>
            <a:r>
              <a:rPr lang="en-US" altLang="zh-CN" sz="1400"/>
              <a:t>5000</a:t>
            </a:r>
            <a:r>
              <a:rPr lang="zh-CN" altLang="en-US" sz="1400"/>
              <a:t>，取得本企业发放的年终奖</a:t>
            </a:r>
            <a:r>
              <a:rPr lang="en-US" altLang="zh-CN" sz="1400"/>
              <a:t>24000</a:t>
            </a:r>
            <a:r>
              <a:rPr lang="zh-CN" altLang="en-US" sz="1400"/>
              <a:t>元，另取得兼职单位发放的年终奖</a:t>
            </a:r>
            <a:r>
              <a:rPr lang="en-US" altLang="zh-CN" sz="1400"/>
              <a:t>6000</a:t>
            </a:r>
            <a:r>
              <a:rPr lang="zh-CN" altLang="en-US" sz="1400"/>
              <a:t>元，无其它收入。</a:t>
            </a:r>
          </a:p>
          <a:p>
            <a:r>
              <a:rPr lang="zh-CN" altLang="en-US" sz="1400"/>
              <a:t>　　李某本企业年终奖</a:t>
            </a:r>
            <a:r>
              <a:rPr lang="en-US" altLang="zh-CN" sz="1400"/>
              <a:t>(24000)</a:t>
            </a:r>
            <a:r>
              <a:rPr lang="zh-CN" altLang="en-US" sz="1400"/>
              <a:t>部分应缴纳个人所得税计算：先将雇员当月内取得的全年一次性奖金，除以</a:t>
            </a:r>
            <a:r>
              <a:rPr lang="en-US" altLang="zh-CN" sz="1400"/>
              <a:t>12</a:t>
            </a:r>
            <a:r>
              <a:rPr lang="zh-CN" altLang="en-US" sz="1400"/>
              <a:t>个月，即：</a:t>
            </a:r>
            <a:r>
              <a:rPr lang="en-US" altLang="zh-CN" sz="1400"/>
              <a:t>24000/12=2000</a:t>
            </a:r>
            <a:r>
              <a:rPr lang="zh-CN" altLang="en-US" sz="1400"/>
              <a:t>元，再按其商数确定适用税率为</a:t>
            </a:r>
            <a:r>
              <a:rPr lang="en-US" altLang="zh-CN" sz="1400"/>
              <a:t>10%</a:t>
            </a:r>
            <a:r>
              <a:rPr lang="zh-CN" altLang="en-US" sz="1400"/>
              <a:t>，速算扣除数为</a:t>
            </a:r>
            <a:r>
              <a:rPr lang="en-US" altLang="zh-CN" sz="1400"/>
              <a:t>105.</a:t>
            </a:r>
          </a:p>
          <a:p>
            <a:r>
              <a:rPr lang="zh-CN" altLang="en-US" sz="1400"/>
              <a:t>　　李某本企业年终奖</a:t>
            </a:r>
            <a:r>
              <a:rPr lang="en-US" altLang="zh-CN" sz="1400"/>
              <a:t>24000</a:t>
            </a:r>
            <a:r>
              <a:rPr lang="zh-CN" altLang="en-US" sz="1400"/>
              <a:t>应缴纳个人所得税：</a:t>
            </a:r>
            <a:r>
              <a:rPr lang="en-US" altLang="zh-CN" sz="1400"/>
              <a:t>24000*10%-105=2295</a:t>
            </a:r>
            <a:r>
              <a:rPr lang="zh-CN" altLang="en-US" sz="1400"/>
              <a:t>元。</a:t>
            </a:r>
          </a:p>
          <a:p>
            <a:r>
              <a:rPr lang="zh-CN" altLang="en-US" sz="1400"/>
              <a:t>　　李某取得的兼职单位发放</a:t>
            </a:r>
            <a:r>
              <a:rPr lang="en-US" altLang="zh-CN" sz="1400"/>
              <a:t>6000</a:t>
            </a:r>
            <a:r>
              <a:rPr lang="zh-CN" altLang="en-US" sz="1400"/>
              <a:t>元年终奖应合并到李某当月工资薪金中计算缴纳。如果兼职单位按发放年终奖计算个人所得税，代扣代缴了个人所得税</a:t>
            </a:r>
            <a:r>
              <a:rPr lang="en-US" altLang="zh-CN" sz="1400"/>
              <a:t>6000*3%=180</a:t>
            </a:r>
            <a:r>
              <a:rPr lang="zh-CN" altLang="en-US" sz="1400"/>
              <a:t>元。</a:t>
            </a:r>
          </a:p>
          <a:p>
            <a:r>
              <a:rPr lang="zh-CN" altLang="en-US" sz="1400"/>
              <a:t>　　李某在本企业取得工资</a:t>
            </a:r>
            <a:r>
              <a:rPr lang="en-US" altLang="zh-CN" sz="1400"/>
              <a:t>5000</a:t>
            </a:r>
            <a:r>
              <a:rPr lang="zh-CN" altLang="en-US" sz="1400"/>
              <a:t>元，本企业代扣代缴</a:t>
            </a:r>
            <a:r>
              <a:rPr lang="en-US" altLang="zh-CN" sz="1400"/>
              <a:t>(5000-3500)*3%-=45</a:t>
            </a:r>
            <a:r>
              <a:rPr lang="zh-CN" altLang="en-US" sz="1400"/>
              <a:t>元个人所得税。</a:t>
            </a:r>
          </a:p>
          <a:p>
            <a:r>
              <a:rPr lang="zh-CN" altLang="en-US" sz="1400"/>
              <a:t>       年终汇算清缴，李某工资部分应缴纳个人所得税：</a:t>
            </a:r>
            <a:r>
              <a:rPr lang="en-US" altLang="zh-CN" sz="1400"/>
              <a:t>(5000 +6000-3500)*20%-555=945</a:t>
            </a:r>
            <a:r>
              <a:rPr lang="zh-CN" altLang="en-US" sz="1400"/>
              <a:t>元。 </a:t>
            </a:r>
            <a:endParaRPr lang="en-US" altLang="zh-CN" sz="1400"/>
          </a:p>
        </p:txBody>
      </p:sp>
      <p:sp>
        <p:nvSpPr>
          <p:cNvPr id="6" name="Text Box 3"/>
          <p:cNvSpPr txBox="1">
            <a:spLocks noChangeArrowheads="1"/>
          </p:cNvSpPr>
          <p:nvPr/>
        </p:nvSpPr>
        <p:spPr bwMode="auto">
          <a:xfrm>
            <a:off x="2483768" y="195486"/>
            <a:ext cx="4442242" cy="400110"/>
          </a:xfrm>
          <a:prstGeom prst="rect">
            <a:avLst/>
          </a:prstGeom>
          <a:noFill/>
          <a:ln w="9525">
            <a:noFill/>
            <a:miter lim="800000"/>
            <a:headEnd/>
            <a:tailEnd/>
          </a:ln>
          <a:effectLst/>
        </p:spPr>
        <p:txBody>
          <a:bodyPr wrap="none">
            <a:spAutoFit/>
          </a:bodyPr>
          <a:lstStyle/>
          <a:p>
            <a:r>
              <a:rPr lang="zh-CN" altLang="en-US" sz="2000" b="1" dirty="0">
                <a:solidFill>
                  <a:schemeClr val="hlink"/>
                </a:solidFill>
                <a:latin typeface="黑体" pitchFamily="49" charset="-122"/>
                <a:ea typeface="黑体" pitchFamily="49" charset="-122"/>
              </a:rPr>
              <a:t>问</a:t>
            </a:r>
            <a:r>
              <a:rPr lang="zh-CN" altLang="en-US" sz="2000" b="1" dirty="0" smtClean="0">
                <a:solidFill>
                  <a:schemeClr val="hlink"/>
                </a:solidFill>
                <a:latin typeface="黑体" pitchFamily="49" charset="-122"/>
                <a:ea typeface="黑体" pitchFamily="49" charset="-122"/>
              </a:rPr>
              <a:t>题七：</a:t>
            </a:r>
            <a:r>
              <a:rPr lang="zh-CN" altLang="en-US" sz="2000" b="1" dirty="0">
                <a:latin typeface="黑体" pitchFamily="49" charset="-122"/>
                <a:ea typeface="黑体" pitchFamily="49" charset="-122"/>
              </a:rPr>
              <a:t>年终奖个人所得税计算方法</a:t>
            </a:r>
            <a:r>
              <a:rPr lang="zh-CN" altLang="en-US" sz="2000" dirty="0">
                <a:latin typeface="黑体" pitchFamily="49" charset="-122"/>
                <a:ea typeface="黑体" pitchFamily="49" charset="-122"/>
              </a:rPr>
              <a:t>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9" name="Text Box 5"/>
          <p:cNvSpPr txBox="1">
            <a:spLocks noChangeArrowheads="1"/>
          </p:cNvSpPr>
          <p:nvPr/>
        </p:nvSpPr>
        <p:spPr bwMode="auto">
          <a:xfrm>
            <a:off x="2987675" y="195263"/>
            <a:ext cx="3926075" cy="400110"/>
          </a:xfrm>
          <a:prstGeom prst="rect">
            <a:avLst/>
          </a:prstGeom>
          <a:noFill/>
          <a:ln w="9525">
            <a:noFill/>
            <a:miter lim="800000"/>
            <a:headEnd/>
            <a:tailEnd/>
          </a:ln>
          <a:effectLst/>
        </p:spPr>
        <p:txBody>
          <a:bodyPr wrap="none">
            <a:spAutoFit/>
          </a:bodyPr>
          <a:lstStyle/>
          <a:p>
            <a:r>
              <a:rPr lang="zh-CN" altLang="en-US" sz="2000" b="1" dirty="0">
                <a:solidFill>
                  <a:schemeClr val="hlink"/>
                </a:solidFill>
                <a:latin typeface="黑体" pitchFamily="49" charset="-122"/>
                <a:ea typeface="黑体" pitchFamily="49" charset="-122"/>
              </a:rPr>
              <a:t>问</a:t>
            </a:r>
            <a:r>
              <a:rPr lang="zh-CN" altLang="en-US" sz="2000" b="1" dirty="0" smtClean="0">
                <a:solidFill>
                  <a:schemeClr val="hlink"/>
                </a:solidFill>
                <a:latin typeface="黑体" pitchFamily="49" charset="-122"/>
                <a:ea typeface="黑体" pitchFamily="49" charset="-122"/>
              </a:rPr>
              <a:t>题八：</a:t>
            </a:r>
            <a:r>
              <a:rPr lang="zh-CN" altLang="en-US" sz="2000" b="1" dirty="0">
                <a:latin typeface="黑体" pitchFamily="49" charset="-122"/>
                <a:ea typeface="黑体" pitchFamily="49" charset="-122"/>
              </a:rPr>
              <a:t>增值税抵扣的三大原则</a:t>
            </a:r>
            <a:r>
              <a:rPr lang="zh-CN" altLang="en-US" sz="2000" dirty="0">
                <a:latin typeface="黑体" pitchFamily="49" charset="-122"/>
                <a:ea typeface="黑体" pitchFamily="49" charset="-122"/>
              </a:rPr>
              <a:t> </a:t>
            </a:r>
          </a:p>
        </p:txBody>
      </p:sp>
      <p:sp>
        <p:nvSpPr>
          <p:cNvPr id="134150" name="Text Box 6"/>
          <p:cNvSpPr txBox="1">
            <a:spLocks noChangeArrowheads="1"/>
          </p:cNvSpPr>
          <p:nvPr/>
        </p:nvSpPr>
        <p:spPr bwMode="auto">
          <a:xfrm>
            <a:off x="250825" y="714375"/>
            <a:ext cx="1104900" cy="366713"/>
          </a:xfrm>
          <a:prstGeom prst="rect">
            <a:avLst/>
          </a:prstGeom>
          <a:noFill/>
          <a:ln w="9525">
            <a:noFill/>
            <a:miter lim="800000"/>
            <a:headEnd/>
            <a:tailEnd/>
          </a:ln>
          <a:effectLst/>
        </p:spPr>
        <p:txBody>
          <a:bodyPr wrap="none">
            <a:spAutoFit/>
          </a:bodyPr>
          <a:lstStyle/>
          <a:p>
            <a:r>
              <a:rPr lang="zh-CN" altLang="en-US" b="1">
                <a:latin typeface="微软雅黑"/>
                <a:ea typeface="黑体" pitchFamily="2" charset="-122"/>
              </a:rPr>
              <a:t>三大原则</a:t>
            </a:r>
          </a:p>
        </p:txBody>
      </p:sp>
      <p:sp>
        <p:nvSpPr>
          <p:cNvPr id="15" name="等腰三角形 14"/>
          <p:cNvSpPr>
            <a:spLocks noChangeArrowheads="1"/>
          </p:cNvSpPr>
          <p:nvPr/>
        </p:nvSpPr>
        <p:spPr bwMode="auto">
          <a:xfrm rot="10800000">
            <a:off x="814388" y="2333625"/>
            <a:ext cx="1300162" cy="1119188"/>
          </a:xfrm>
          <a:prstGeom prst="triangle">
            <a:avLst>
              <a:gd name="adj" fmla="val 50000"/>
            </a:avLst>
          </a:prstGeom>
          <a:noFill/>
          <a:ln w="12700" algn="ctr">
            <a:solidFill>
              <a:srgbClr val="363737"/>
            </a:solidFill>
            <a:miter lim="800000"/>
            <a:headEnd/>
            <a:tailEnd/>
          </a:ln>
        </p:spPr>
        <p:txBody>
          <a:bodyPr rot="10800000" anchor="ctr"/>
          <a:lstStyle/>
          <a:p>
            <a:pPr algn="ctr"/>
            <a:endParaRPr lang="zh-CN" altLang="en-US" sz="1600">
              <a:solidFill>
                <a:srgbClr val="FFFFFF"/>
              </a:solidFill>
              <a:latin typeface="微软雅黑 Light"/>
              <a:ea typeface="微软雅黑 Light"/>
              <a:cs typeface="微软雅黑 Light"/>
            </a:endParaRPr>
          </a:p>
        </p:txBody>
      </p:sp>
      <p:sp>
        <p:nvSpPr>
          <p:cNvPr id="16" name="等腰三角形 15"/>
          <p:cNvSpPr>
            <a:spLocks noChangeArrowheads="1"/>
          </p:cNvSpPr>
          <p:nvPr/>
        </p:nvSpPr>
        <p:spPr bwMode="auto">
          <a:xfrm>
            <a:off x="546100" y="1635125"/>
            <a:ext cx="1836738" cy="1582738"/>
          </a:xfrm>
          <a:prstGeom prst="triangle">
            <a:avLst>
              <a:gd name="adj" fmla="val 50000"/>
            </a:avLst>
          </a:prstGeom>
          <a:solidFill>
            <a:schemeClr val="hlink"/>
          </a:solidFill>
          <a:ln w="12700" algn="ctr">
            <a:noFill/>
            <a:miter lim="800000"/>
            <a:headEnd/>
            <a:tailEnd/>
          </a:ln>
        </p:spPr>
        <p:txBody>
          <a:bodyPr anchor="ctr"/>
          <a:lstStyle/>
          <a:p>
            <a:pPr algn="ctr">
              <a:defRPr/>
            </a:pPr>
            <a:r>
              <a:rPr lang="en-US" altLang="zh-CN" sz="2400">
                <a:solidFill>
                  <a:srgbClr val="FFFFFF"/>
                </a:solidFill>
                <a:latin typeface="微软雅黑 Light"/>
                <a:ea typeface="微软雅黑 Light"/>
                <a:cs typeface="微软雅黑 Light"/>
              </a:rPr>
              <a:t>1</a:t>
            </a:r>
            <a:endParaRPr lang="zh-CN" altLang="en-US" sz="2400">
              <a:solidFill>
                <a:srgbClr val="FFFFFF"/>
              </a:solidFill>
              <a:latin typeface="微软雅黑 Light"/>
              <a:ea typeface="微软雅黑 Light"/>
              <a:cs typeface="微软雅黑 Light"/>
            </a:endParaRPr>
          </a:p>
        </p:txBody>
      </p:sp>
      <p:sp>
        <p:nvSpPr>
          <p:cNvPr id="18" name="等腰三角形 17"/>
          <p:cNvSpPr>
            <a:spLocks noChangeArrowheads="1"/>
          </p:cNvSpPr>
          <p:nvPr/>
        </p:nvSpPr>
        <p:spPr bwMode="auto">
          <a:xfrm rot="10800000">
            <a:off x="3976688" y="2333625"/>
            <a:ext cx="1300162" cy="1119188"/>
          </a:xfrm>
          <a:prstGeom prst="triangle">
            <a:avLst>
              <a:gd name="adj" fmla="val 50000"/>
            </a:avLst>
          </a:prstGeom>
          <a:noFill/>
          <a:ln w="12700" algn="ctr">
            <a:solidFill>
              <a:srgbClr val="363737"/>
            </a:solidFill>
            <a:miter lim="800000"/>
            <a:headEnd/>
            <a:tailEnd/>
          </a:ln>
        </p:spPr>
        <p:txBody>
          <a:bodyPr rot="10800000" anchor="ctr"/>
          <a:lstStyle/>
          <a:p>
            <a:pPr algn="ctr"/>
            <a:endParaRPr lang="zh-CN" altLang="en-US" sz="1600">
              <a:solidFill>
                <a:srgbClr val="FFFFFF"/>
              </a:solidFill>
              <a:latin typeface="微软雅黑 Light"/>
              <a:ea typeface="微软雅黑 Light"/>
              <a:cs typeface="微软雅黑 Light"/>
            </a:endParaRPr>
          </a:p>
        </p:txBody>
      </p:sp>
      <p:sp>
        <p:nvSpPr>
          <p:cNvPr id="19" name="等腰三角形 18"/>
          <p:cNvSpPr>
            <a:spLocks noChangeArrowheads="1"/>
          </p:cNvSpPr>
          <p:nvPr/>
        </p:nvSpPr>
        <p:spPr bwMode="auto">
          <a:xfrm>
            <a:off x="3708400" y="1635125"/>
            <a:ext cx="1836738" cy="1582738"/>
          </a:xfrm>
          <a:prstGeom prst="triangle">
            <a:avLst>
              <a:gd name="adj" fmla="val 50000"/>
            </a:avLst>
          </a:prstGeom>
          <a:solidFill>
            <a:schemeClr val="hlink"/>
          </a:solidFill>
          <a:ln w="12700" algn="ctr">
            <a:noFill/>
            <a:miter lim="800000"/>
            <a:headEnd/>
            <a:tailEnd/>
          </a:ln>
        </p:spPr>
        <p:txBody>
          <a:bodyPr anchor="ctr"/>
          <a:lstStyle/>
          <a:p>
            <a:pPr algn="ctr">
              <a:defRPr/>
            </a:pPr>
            <a:r>
              <a:rPr lang="en-US" altLang="zh-CN" sz="2400">
                <a:solidFill>
                  <a:srgbClr val="FFFFFF"/>
                </a:solidFill>
                <a:latin typeface="微软雅黑 Light"/>
                <a:ea typeface="微软雅黑 Light"/>
                <a:cs typeface="微软雅黑 Light"/>
              </a:rPr>
              <a:t>2</a:t>
            </a:r>
            <a:endParaRPr lang="zh-CN" altLang="en-US" sz="2400">
              <a:solidFill>
                <a:srgbClr val="FFFFFF"/>
              </a:solidFill>
              <a:latin typeface="微软雅黑 Light"/>
              <a:ea typeface="微软雅黑 Light"/>
              <a:cs typeface="微软雅黑 Light"/>
            </a:endParaRPr>
          </a:p>
        </p:txBody>
      </p:sp>
      <p:sp>
        <p:nvSpPr>
          <p:cNvPr id="20" name="文本框 19"/>
          <p:cNvSpPr txBox="1">
            <a:spLocks noChangeArrowheads="1"/>
          </p:cNvSpPr>
          <p:nvPr/>
        </p:nvSpPr>
        <p:spPr bwMode="auto">
          <a:xfrm>
            <a:off x="3367088" y="3589338"/>
            <a:ext cx="2517775" cy="336550"/>
          </a:xfrm>
          <a:prstGeom prst="rect">
            <a:avLst/>
          </a:prstGeom>
          <a:noFill/>
          <a:ln w="9525">
            <a:noFill/>
            <a:miter lim="800000"/>
            <a:headEnd/>
            <a:tailEnd/>
          </a:ln>
        </p:spPr>
        <p:txBody>
          <a:bodyPr>
            <a:spAutoFit/>
          </a:bodyPr>
          <a:lstStyle/>
          <a:p>
            <a:pPr algn="ctr">
              <a:spcBef>
                <a:spcPts val="600"/>
              </a:spcBef>
            </a:pPr>
            <a:r>
              <a:rPr lang="zh-CN" altLang="en-US" sz="1600" b="1"/>
              <a:t>业务必须真实发生</a:t>
            </a:r>
            <a:endParaRPr lang="zh-CN" altLang="en-US" sz="1600">
              <a:latin typeface="微软雅黑"/>
              <a:ea typeface="微软雅黑"/>
              <a:cs typeface="微软雅黑 Light"/>
            </a:endParaRPr>
          </a:p>
        </p:txBody>
      </p:sp>
      <p:sp>
        <p:nvSpPr>
          <p:cNvPr id="21" name="等腰三角形 20"/>
          <p:cNvSpPr>
            <a:spLocks noChangeArrowheads="1"/>
          </p:cNvSpPr>
          <p:nvPr/>
        </p:nvSpPr>
        <p:spPr bwMode="auto">
          <a:xfrm rot="10800000">
            <a:off x="7072313" y="2333625"/>
            <a:ext cx="1300162" cy="1119188"/>
          </a:xfrm>
          <a:prstGeom prst="triangle">
            <a:avLst>
              <a:gd name="adj" fmla="val 50000"/>
            </a:avLst>
          </a:prstGeom>
          <a:noFill/>
          <a:ln w="12700" algn="ctr">
            <a:solidFill>
              <a:srgbClr val="363737"/>
            </a:solidFill>
            <a:miter lim="800000"/>
            <a:headEnd/>
            <a:tailEnd/>
          </a:ln>
        </p:spPr>
        <p:txBody>
          <a:bodyPr rot="10800000" anchor="ctr"/>
          <a:lstStyle/>
          <a:p>
            <a:pPr algn="ctr"/>
            <a:endParaRPr lang="zh-CN" altLang="en-US" sz="1600">
              <a:solidFill>
                <a:srgbClr val="FFFFFF"/>
              </a:solidFill>
              <a:latin typeface="微软雅黑 Light"/>
              <a:ea typeface="微软雅黑 Light"/>
              <a:cs typeface="微软雅黑 Light"/>
            </a:endParaRPr>
          </a:p>
        </p:txBody>
      </p:sp>
      <p:sp>
        <p:nvSpPr>
          <p:cNvPr id="22" name="等腰三角形 21"/>
          <p:cNvSpPr>
            <a:spLocks noChangeArrowheads="1"/>
          </p:cNvSpPr>
          <p:nvPr/>
        </p:nvSpPr>
        <p:spPr bwMode="auto">
          <a:xfrm>
            <a:off x="6804025" y="1635125"/>
            <a:ext cx="1836738" cy="1582738"/>
          </a:xfrm>
          <a:prstGeom prst="triangle">
            <a:avLst>
              <a:gd name="adj" fmla="val 50000"/>
            </a:avLst>
          </a:prstGeom>
          <a:solidFill>
            <a:schemeClr val="hlink"/>
          </a:solidFill>
          <a:ln w="12700" algn="ctr">
            <a:noFill/>
            <a:miter lim="800000"/>
            <a:headEnd/>
            <a:tailEnd/>
          </a:ln>
        </p:spPr>
        <p:txBody>
          <a:bodyPr anchor="ctr"/>
          <a:lstStyle/>
          <a:p>
            <a:pPr algn="ctr">
              <a:defRPr/>
            </a:pPr>
            <a:r>
              <a:rPr lang="en-US" altLang="zh-CN" sz="2400">
                <a:solidFill>
                  <a:srgbClr val="FFFFFF"/>
                </a:solidFill>
                <a:latin typeface="微软雅黑 Light"/>
                <a:ea typeface="微软雅黑 Light"/>
                <a:cs typeface="微软雅黑 Light"/>
              </a:rPr>
              <a:t>3</a:t>
            </a:r>
          </a:p>
        </p:txBody>
      </p:sp>
      <p:sp>
        <p:nvSpPr>
          <p:cNvPr id="23" name="文本框 22"/>
          <p:cNvSpPr txBox="1">
            <a:spLocks noChangeArrowheads="1"/>
          </p:cNvSpPr>
          <p:nvPr/>
        </p:nvSpPr>
        <p:spPr bwMode="auto">
          <a:xfrm>
            <a:off x="6659563" y="3579813"/>
            <a:ext cx="2203450" cy="581025"/>
          </a:xfrm>
          <a:prstGeom prst="rect">
            <a:avLst/>
          </a:prstGeom>
          <a:noFill/>
          <a:ln w="9525">
            <a:noFill/>
            <a:miter lim="800000"/>
            <a:headEnd/>
            <a:tailEnd/>
          </a:ln>
        </p:spPr>
        <p:txBody>
          <a:bodyPr>
            <a:spAutoFit/>
          </a:bodyPr>
          <a:lstStyle/>
          <a:p>
            <a:pPr algn="ctr">
              <a:spcBef>
                <a:spcPts val="600"/>
              </a:spcBef>
            </a:pPr>
            <a:r>
              <a:rPr lang="zh-CN" altLang="en-US" sz="1600" b="1"/>
              <a:t>必须在规定的时间内认证和申报抵扣</a:t>
            </a:r>
            <a:endParaRPr lang="en-US" altLang="zh-CN" sz="1600" b="1">
              <a:latin typeface="微软雅黑"/>
              <a:ea typeface="微软雅黑"/>
              <a:cs typeface="微软雅黑"/>
            </a:endParaRPr>
          </a:p>
        </p:txBody>
      </p:sp>
      <p:sp>
        <p:nvSpPr>
          <p:cNvPr id="2" name="文本框 19"/>
          <p:cNvSpPr txBox="1">
            <a:spLocks noChangeArrowheads="1"/>
          </p:cNvSpPr>
          <p:nvPr/>
        </p:nvSpPr>
        <p:spPr bwMode="auto">
          <a:xfrm>
            <a:off x="107950" y="3651250"/>
            <a:ext cx="2733675" cy="336550"/>
          </a:xfrm>
          <a:prstGeom prst="rect">
            <a:avLst/>
          </a:prstGeom>
          <a:noFill/>
          <a:ln w="9525">
            <a:noFill/>
            <a:miter lim="800000"/>
            <a:headEnd/>
            <a:tailEnd/>
          </a:ln>
        </p:spPr>
        <p:txBody>
          <a:bodyPr>
            <a:spAutoFit/>
          </a:bodyPr>
          <a:lstStyle/>
          <a:p>
            <a:pPr algn="ctr">
              <a:spcBef>
                <a:spcPts val="600"/>
              </a:spcBef>
            </a:pPr>
            <a:r>
              <a:rPr lang="zh-CN" altLang="en-US" sz="1600" b="1"/>
              <a:t>必须取得合法的扣税凭证</a:t>
            </a:r>
            <a:endParaRPr lang="zh-CN" altLang="en-US" sz="1600">
              <a:latin typeface="微软雅黑"/>
              <a:ea typeface="微软雅黑"/>
              <a:cs typeface="微软雅黑 Light"/>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ext Box 2"/>
          <p:cNvSpPr txBox="1">
            <a:spLocks noChangeArrowheads="1"/>
          </p:cNvSpPr>
          <p:nvPr/>
        </p:nvSpPr>
        <p:spPr bwMode="auto">
          <a:xfrm>
            <a:off x="2051720" y="195486"/>
            <a:ext cx="5346335" cy="400110"/>
          </a:xfrm>
          <a:prstGeom prst="rect">
            <a:avLst/>
          </a:prstGeom>
          <a:noFill/>
          <a:ln w="9525">
            <a:noFill/>
            <a:miter lim="800000"/>
            <a:headEnd/>
            <a:tailEnd/>
          </a:ln>
          <a:effectLst/>
        </p:spPr>
        <p:txBody>
          <a:bodyPr wrap="none">
            <a:spAutoFit/>
          </a:bodyPr>
          <a:lstStyle/>
          <a:p>
            <a:r>
              <a:rPr lang="zh-CN" altLang="en-US" sz="2000" b="1" dirty="0">
                <a:solidFill>
                  <a:schemeClr val="hlink"/>
                </a:solidFill>
                <a:latin typeface="黑体" pitchFamily="49" charset="-122"/>
                <a:ea typeface="黑体" pitchFamily="49" charset="-122"/>
              </a:rPr>
              <a:t>问</a:t>
            </a:r>
            <a:r>
              <a:rPr lang="zh-CN" altLang="en-US" sz="2000" b="1" dirty="0" smtClean="0">
                <a:solidFill>
                  <a:schemeClr val="hlink"/>
                </a:solidFill>
                <a:latin typeface="黑体" pitchFamily="49" charset="-122"/>
                <a:ea typeface="黑体" pitchFamily="49" charset="-122"/>
              </a:rPr>
              <a:t>题九：</a:t>
            </a:r>
            <a:r>
              <a:rPr lang="zh-CN" altLang="en-US" sz="2000" b="1" dirty="0">
                <a:latin typeface="黑体" pitchFamily="49" charset="-122"/>
                <a:ea typeface="黑体" pitchFamily="49" charset="-122"/>
              </a:rPr>
              <a:t>哪些会计科目的进项税额不允许抵扣</a:t>
            </a:r>
            <a:endParaRPr lang="zh-CN" altLang="en-US" sz="2000" dirty="0">
              <a:latin typeface="黑体" pitchFamily="49" charset="-122"/>
              <a:ea typeface="黑体" pitchFamily="49" charset="-122"/>
            </a:endParaRPr>
          </a:p>
        </p:txBody>
      </p:sp>
      <p:sp>
        <p:nvSpPr>
          <p:cNvPr id="144387" name="Text Box 3"/>
          <p:cNvSpPr txBox="1">
            <a:spLocks noChangeArrowheads="1"/>
          </p:cNvSpPr>
          <p:nvPr/>
        </p:nvSpPr>
        <p:spPr bwMode="auto">
          <a:xfrm>
            <a:off x="250825" y="714375"/>
            <a:ext cx="1104900" cy="366713"/>
          </a:xfrm>
          <a:prstGeom prst="rect">
            <a:avLst/>
          </a:prstGeom>
          <a:noFill/>
          <a:ln w="9525">
            <a:noFill/>
            <a:miter lim="800000"/>
            <a:headEnd/>
            <a:tailEnd/>
          </a:ln>
          <a:effectLst/>
        </p:spPr>
        <p:txBody>
          <a:bodyPr wrap="none">
            <a:spAutoFit/>
          </a:bodyPr>
          <a:lstStyle/>
          <a:p>
            <a:r>
              <a:rPr lang="zh-CN" altLang="en-US" b="1">
                <a:latin typeface="微软雅黑"/>
                <a:ea typeface="黑体" pitchFamily="2" charset="-122"/>
              </a:rPr>
              <a:t>政策依据</a:t>
            </a:r>
          </a:p>
        </p:txBody>
      </p:sp>
      <p:sp>
        <p:nvSpPr>
          <p:cNvPr id="144388" name="Rectangle 4"/>
          <p:cNvSpPr>
            <a:spLocks noChangeArrowheads="1"/>
          </p:cNvSpPr>
          <p:nvPr/>
        </p:nvSpPr>
        <p:spPr bwMode="auto">
          <a:xfrm>
            <a:off x="250825" y="1181100"/>
            <a:ext cx="8713788" cy="3575050"/>
          </a:xfrm>
          <a:prstGeom prst="rect">
            <a:avLst/>
          </a:prstGeom>
          <a:noFill/>
          <a:ln w="9525">
            <a:noFill/>
            <a:miter lim="800000"/>
            <a:headEnd/>
            <a:tailEnd/>
          </a:ln>
          <a:effectLst/>
        </p:spPr>
        <p:txBody>
          <a:bodyPr>
            <a:spAutoFit/>
          </a:bodyPr>
          <a:lstStyle/>
          <a:p>
            <a:r>
              <a:rPr lang="zh-CN" altLang="en-US"/>
              <a:t>一、</a:t>
            </a:r>
            <a:r>
              <a:rPr lang="zh-CN" altLang="en-US" sz="1600"/>
              <a:t>应付职工薪酬</a:t>
            </a:r>
            <a:r>
              <a:rPr lang="en-US" altLang="zh-CN" sz="1600"/>
              <a:t>——</a:t>
            </a:r>
            <a:r>
              <a:rPr lang="zh-CN" altLang="en-US" sz="1600"/>
              <a:t>应付福利费</a:t>
            </a:r>
          </a:p>
          <a:p>
            <a:pPr>
              <a:buFont typeface="Wingdings" pitchFamily="2" charset="2"/>
              <a:buChar char="Ø"/>
            </a:pPr>
            <a:r>
              <a:rPr lang="en-US" altLang="zh-CN" sz="1600">
                <a:solidFill>
                  <a:srgbClr val="FF0000"/>
                </a:solidFill>
              </a:rPr>
              <a:t>《</a:t>
            </a:r>
            <a:r>
              <a:rPr lang="zh-CN" altLang="en-US" sz="1600">
                <a:solidFill>
                  <a:srgbClr val="FF0000"/>
                </a:solidFill>
              </a:rPr>
              <a:t>中华人民共和国增值税暂行条例</a:t>
            </a:r>
            <a:r>
              <a:rPr lang="en-US" altLang="zh-CN" sz="1600">
                <a:solidFill>
                  <a:srgbClr val="FF0000"/>
                </a:solidFill>
              </a:rPr>
              <a:t>》</a:t>
            </a:r>
            <a:r>
              <a:rPr lang="zh-CN" altLang="en-US" sz="1600">
                <a:solidFill>
                  <a:srgbClr val="FF0000"/>
                </a:solidFill>
              </a:rPr>
              <a:t>第十条明确</a:t>
            </a:r>
            <a:r>
              <a:rPr lang="zh-CN" altLang="en-US" sz="1600"/>
              <a:t>，用于非增值税应税项目、免征增值税项目、集体福利或者个人消费的购进货物或者应税劳务，进项税额不得从销项税额中抵扣。</a:t>
            </a:r>
          </a:p>
          <a:p>
            <a:r>
              <a:rPr lang="zh-CN" altLang="en-US" sz="1600"/>
              <a:t>       因此，为本单位职工福利所支付的餐饮费、旅游费等所开具的增值税专用发票，不可以作进项抵扣，企业应在认证的当月转入“增值税</a:t>
            </a:r>
            <a:r>
              <a:rPr lang="en-US" altLang="zh-CN" sz="1600"/>
              <a:t>——</a:t>
            </a:r>
            <a:r>
              <a:rPr lang="zh-CN" altLang="en-US" sz="1600"/>
              <a:t>应交增值税</a:t>
            </a:r>
            <a:r>
              <a:rPr lang="en-US" altLang="zh-CN" sz="1600"/>
              <a:t>——</a:t>
            </a:r>
            <a:r>
              <a:rPr lang="zh-CN" altLang="en-US" sz="1600"/>
              <a:t>进项税转出。” 　</a:t>
            </a:r>
          </a:p>
          <a:p>
            <a:endParaRPr lang="zh-CN" altLang="en-US" sz="1600"/>
          </a:p>
          <a:p>
            <a:r>
              <a:rPr lang="zh-CN" altLang="en-US" sz="1600"/>
              <a:t>二、管理费用</a:t>
            </a:r>
            <a:r>
              <a:rPr lang="en-US" altLang="zh-CN" sz="1600"/>
              <a:t>——</a:t>
            </a:r>
            <a:r>
              <a:rPr lang="zh-CN" altLang="en-US" sz="1600"/>
              <a:t>业务招待费</a:t>
            </a:r>
          </a:p>
          <a:p>
            <a:pPr>
              <a:buFont typeface="Wingdings" pitchFamily="2" charset="2"/>
              <a:buChar char="Ø"/>
            </a:pPr>
            <a:r>
              <a:rPr lang="zh-CN" altLang="en-US" sz="1600">
                <a:solidFill>
                  <a:srgbClr val="FF0000"/>
                </a:solidFill>
              </a:rPr>
              <a:t>  根据</a:t>
            </a:r>
            <a:r>
              <a:rPr lang="en-US" altLang="zh-CN" sz="1600">
                <a:solidFill>
                  <a:srgbClr val="FF0000"/>
                </a:solidFill>
              </a:rPr>
              <a:t>《</a:t>
            </a:r>
            <a:r>
              <a:rPr lang="zh-CN" altLang="en-US" sz="1600">
                <a:solidFill>
                  <a:srgbClr val="FF0000"/>
                </a:solidFill>
              </a:rPr>
              <a:t>财政部 国家税务总局 关于全面推开营业税改征增值税试点的通知</a:t>
            </a:r>
            <a:r>
              <a:rPr lang="en-US" altLang="zh-CN" sz="1600">
                <a:solidFill>
                  <a:srgbClr val="FF0000"/>
                </a:solidFill>
              </a:rPr>
              <a:t>》</a:t>
            </a:r>
            <a:r>
              <a:rPr lang="zh-CN" altLang="en-US" sz="1600">
                <a:solidFill>
                  <a:srgbClr val="FF0000"/>
                </a:solidFill>
              </a:rPr>
              <a:t>（财税</a:t>
            </a:r>
            <a:r>
              <a:rPr lang="en-US" altLang="zh-CN" sz="1600">
                <a:solidFill>
                  <a:srgbClr val="FF0000"/>
                </a:solidFill>
              </a:rPr>
              <a:t>【2016】36</a:t>
            </a:r>
            <a:r>
              <a:rPr lang="zh-CN" altLang="en-US" sz="1600">
                <a:solidFill>
                  <a:srgbClr val="FF0000"/>
                </a:solidFill>
              </a:rPr>
              <a:t>号，以下简称财税</a:t>
            </a:r>
            <a:r>
              <a:rPr lang="en-US" altLang="zh-CN" sz="1600">
                <a:solidFill>
                  <a:srgbClr val="FF0000"/>
                </a:solidFill>
              </a:rPr>
              <a:t>【2016】36</a:t>
            </a:r>
            <a:r>
              <a:rPr lang="zh-CN" altLang="en-US" sz="1600">
                <a:solidFill>
                  <a:srgbClr val="FF0000"/>
                </a:solidFill>
              </a:rPr>
              <a:t>号文），</a:t>
            </a:r>
            <a:r>
              <a:rPr lang="zh-CN" altLang="en-US" sz="1600"/>
              <a:t>原增值税一般纳税人购进服务、无形资产或者不动产，下列项目的进项税额不得从销项税额中抵扣：（</a:t>
            </a:r>
            <a:r>
              <a:rPr lang="en-US" altLang="zh-CN" sz="1600"/>
              <a:t>1</a:t>
            </a:r>
            <a:r>
              <a:rPr lang="zh-CN" altLang="en-US" sz="1600"/>
              <a:t>）用于简易计税方法计税项目、免征增值税项目、集体福利或者个人消费。其中涉及的无形资产、不动产，仅指专用于上述项目的无形资产（不包括其他权益性无形资产）、不动产。纳税人的交际应酬消费属于个人消费。</a:t>
            </a:r>
          </a:p>
          <a:p>
            <a:r>
              <a:rPr lang="zh-CN" altLang="en-US" sz="1600"/>
              <a:t>   　因此，企业入业务招待费的餐饮、旅游等开具的增值税专用发票应在认证的当月转入“增值税</a:t>
            </a:r>
            <a:r>
              <a:rPr lang="en-US" altLang="zh-CN" sz="1600"/>
              <a:t>——</a:t>
            </a:r>
            <a:r>
              <a:rPr lang="zh-CN" altLang="en-US" sz="1600"/>
              <a:t>应交增值税</a:t>
            </a:r>
            <a:r>
              <a:rPr lang="en-US" altLang="zh-CN" sz="1600"/>
              <a:t>——</a:t>
            </a:r>
            <a:r>
              <a:rPr lang="zh-CN" altLang="en-US" sz="1600"/>
              <a:t>进项税转出。</a:t>
            </a:r>
            <a:r>
              <a:rPr lang="zh-CN" altLang="en-US"/>
              <a:t> </a:t>
            </a:r>
            <a:r>
              <a:rPr lang="zh-CN" altLang="en-US" sz="1600"/>
              <a:t>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Text Box 3"/>
          <p:cNvSpPr txBox="1">
            <a:spLocks noChangeArrowheads="1"/>
          </p:cNvSpPr>
          <p:nvPr/>
        </p:nvSpPr>
        <p:spPr bwMode="auto">
          <a:xfrm>
            <a:off x="250825" y="714375"/>
            <a:ext cx="1104900" cy="366713"/>
          </a:xfrm>
          <a:prstGeom prst="rect">
            <a:avLst/>
          </a:prstGeom>
          <a:noFill/>
          <a:ln w="9525">
            <a:noFill/>
            <a:miter lim="800000"/>
            <a:headEnd/>
            <a:tailEnd/>
          </a:ln>
          <a:effectLst/>
        </p:spPr>
        <p:txBody>
          <a:bodyPr wrap="none">
            <a:spAutoFit/>
          </a:bodyPr>
          <a:lstStyle/>
          <a:p>
            <a:r>
              <a:rPr lang="zh-CN" altLang="en-US" b="1">
                <a:latin typeface="微软雅黑"/>
                <a:ea typeface="黑体" pitchFamily="2" charset="-122"/>
              </a:rPr>
              <a:t>政策依据</a:t>
            </a:r>
          </a:p>
        </p:txBody>
      </p:sp>
      <p:sp>
        <p:nvSpPr>
          <p:cNvPr id="145412" name="Rectangle 4"/>
          <p:cNvSpPr>
            <a:spLocks noChangeArrowheads="1"/>
          </p:cNvSpPr>
          <p:nvPr/>
        </p:nvSpPr>
        <p:spPr bwMode="auto">
          <a:xfrm>
            <a:off x="250825" y="1347788"/>
            <a:ext cx="8713788" cy="3330575"/>
          </a:xfrm>
          <a:prstGeom prst="rect">
            <a:avLst/>
          </a:prstGeom>
          <a:noFill/>
          <a:ln w="9525">
            <a:noFill/>
            <a:miter lim="800000"/>
            <a:headEnd/>
            <a:tailEnd/>
          </a:ln>
          <a:effectLst/>
        </p:spPr>
        <p:txBody>
          <a:bodyPr>
            <a:spAutoFit/>
          </a:bodyPr>
          <a:lstStyle/>
          <a:p>
            <a:pPr marL="457200" indent="-457200"/>
            <a:r>
              <a:rPr lang="zh-CN" altLang="en-US" sz="1600"/>
              <a:t>三、营业外支出</a:t>
            </a:r>
            <a:r>
              <a:rPr lang="en-US" altLang="zh-CN" sz="1600"/>
              <a:t>—</a:t>
            </a:r>
            <a:r>
              <a:rPr lang="zh-CN" altLang="en-US" sz="1600"/>
              <a:t>非正常损失</a:t>
            </a:r>
            <a:r>
              <a:rPr lang="zh-CN" altLang="en-US"/>
              <a:t> </a:t>
            </a:r>
          </a:p>
          <a:p>
            <a:pPr marL="457200" indent="-457200"/>
            <a:endParaRPr lang="zh-CN" altLang="en-US" sz="1600"/>
          </a:p>
          <a:p>
            <a:pPr marL="457200" indent="-457200">
              <a:buFont typeface="Wingdings" pitchFamily="2" charset="2"/>
              <a:buChar char="Ø"/>
            </a:pPr>
            <a:r>
              <a:rPr lang="zh-CN" altLang="en-US" sz="1600">
                <a:solidFill>
                  <a:srgbClr val="FF0000"/>
                </a:solidFill>
              </a:rPr>
              <a:t>  财税</a:t>
            </a:r>
            <a:r>
              <a:rPr lang="en-US" altLang="zh-CN" sz="1600">
                <a:solidFill>
                  <a:srgbClr val="FF0000"/>
                </a:solidFill>
              </a:rPr>
              <a:t>[2016]36</a:t>
            </a:r>
            <a:r>
              <a:rPr lang="zh-CN" altLang="en-US" sz="1600">
                <a:solidFill>
                  <a:srgbClr val="FF0000"/>
                </a:solidFill>
              </a:rPr>
              <a:t>号文规定</a:t>
            </a:r>
            <a:r>
              <a:rPr lang="zh-CN" altLang="en-US" sz="1600"/>
              <a:t>，原增值税一般纳税人购进服务、无形资产或者不动产，下列项目的进项税额不得从销项税额中抵扣：</a:t>
            </a:r>
            <a:r>
              <a:rPr lang="en-US" altLang="zh-CN" sz="1600"/>
              <a:t>……</a:t>
            </a:r>
            <a:r>
              <a:rPr lang="zh-CN" altLang="en-US" sz="1600"/>
              <a:t>（</a:t>
            </a:r>
            <a:r>
              <a:rPr lang="en-US" altLang="zh-CN" sz="1600"/>
              <a:t>2</a:t>
            </a:r>
            <a:r>
              <a:rPr lang="zh-CN" altLang="en-US" sz="1600"/>
              <a:t>）非正常损失的购进货物，以及相关的加工修理修配劳务和交通运输服务。（</a:t>
            </a:r>
            <a:r>
              <a:rPr lang="en-US" altLang="zh-CN" sz="1600"/>
              <a:t>3</a:t>
            </a:r>
            <a:r>
              <a:rPr lang="zh-CN" altLang="en-US" sz="1600"/>
              <a:t>）非正常损失的在产品、产成品所耗用的购进货物（不包括固定资产）、加工修理修配劳务和交通运输服务。（</a:t>
            </a:r>
            <a:r>
              <a:rPr lang="en-US" altLang="zh-CN" sz="1600"/>
              <a:t>4</a:t>
            </a:r>
            <a:r>
              <a:rPr lang="zh-CN" altLang="en-US" sz="1600"/>
              <a:t>）非正常损失的不动产，以及该不动产所耗用的购进货物、设计服务和建筑服务。（</a:t>
            </a:r>
            <a:r>
              <a:rPr lang="en-US" altLang="zh-CN" sz="1600"/>
              <a:t>5</a:t>
            </a:r>
            <a:r>
              <a:rPr lang="zh-CN" altLang="en-US" sz="1600"/>
              <a:t>）非正常损失的不动产在建工程所耗用的购进货物、设计服务和建筑服务。</a:t>
            </a:r>
          </a:p>
          <a:p>
            <a:pPr marL="457200" indent="-457200"/>
            <a:r>
              <a:rPr lang="zh-CN" altLang="en-US" sz="1600"/>
              <a:t>       </a:t>
            </a:r>
          </a:p>
          <a:p>
            <a:pPr marL="457200" indent="-457200"/>
            <a:r>
              <a:rPr lang="zh-CN" altLang="en-US" sz="1600"/>
              <a:t>       因此，企业已将“待处理财产损益”认定为“营业外支出</a:t>
            </a:r>
            <a:r>
              <a:rPr lang="en-US" altLang="zh-CN" sz="1600"/>
              <a:t>—</a:t>
            </a:r>
            <a:r>
              <a:rPr lang="zh-CN" altLang="en-US" sz="1600"/>
              <a:t>非正常损失”时，所开具的增值税专用发票不可以抵扣，应作进项税转出处理。</a:t>
            </a:r>
            <a:endParaRPr lang="zh-CN" altLang="en-US" sz="1600">
              <a:latin typeface="宋体" charset="-122"/>
            </a:endParaRPr>
          </a:p>
          <a:p>
            <a:pPr marL="457200" indent="-457200"/>
            <a:endParaRPr lang="zh-CN" altLang="en-US" sz="1600">
              <a:latin typeface="宋体" charset="-122"/>
            </a:endParaRPr>
          </a:p>
          <a:p>
            <a:pPr marL="457200" indent="-457200"/>
            <a:endParaRPr lang="zh-CN" altLang="en-US"/>
          </a:p>
        </p:txBody>
      </p:sp>
      <p:sp>
        <p:nvSpPr>
          <p:cNvPr id="6" name="Text Box 2"/>
          <p:cNvSpPr txBox="1">
            <a:spLocks noChangeArrowheads="1"/>
          </p:cNvSpPr>
          <p:nvPr/>
        </p:nvSpPr>
        <p:spPr bwMode="auto">
          <a:xfrm>
            <a:off x="2051720" y="195486"/>
            <a:ext cx="5346335" cy="400110"/>
          </a:xfrm>
          <a:prstGeom prst="rect">
            <a:avLst/>
          </a:prstGeom>
          <a:noFill/>
          <a:ln w="9525">
            <a:noFill/>
            <a:miter lim="800000"/>
            <a:headEnd/>
            <a:tailEnd/>
          </a:ln>
          <a:effectLst/>
        </p:spPr>
        <p:txBody>
          <a:bodyPr wrap="none">
            <a:spAutoFit/>
          </a:bodyPr>
          <a:lstStyle/>
          <a:p>
            <a:r>
              <a:rPr lang="zh-CN" altLang="en-US" sz="2000" b="1" dirty="0">
                <a:solidFill>
                  <a:schemeClr val="hlink"/>
                </a:solidFill>
                <a:latin typeface="黑体" pitchFamily="49" charset="-122"/>
                <a:ea typeface="黑体" pitchFamily="49" charset="-122"/>
              </a:rPr>
              <a:t>问</a:t>
            </a:r>
            <a:r>
              <a:rPr lang="zh-CN" altLang="en-US" sz="2000" b="1" dirty="0" smtClean="0">
                <a:solidFill>
                  <a:schemeClr val="hlink"/>
                </a:solidFill>
                <a:latin typeface="黑体" pitchFamily="49" charset="-122"/>
                <a:ea typeface="黑体" pitchFamily="49" charset="-122"/>
              </a:rPr>
              <a:t>题九：</a:t>
            </a:r>
            <a:r>
              <a:rPr lang="zh-CN" altLang="en-US" sz="2000" b="1" dirty="0">
                <a:latin typeface="黑体" pitchFamily="49" charset="-122"/>
                <a:ea typeface="黑体" pitchFamily="49" charset="-122"/>
              </a:rPr>
              <a:t>哪些会计科目的进项税额不允许抵扣</a:t>
            </a:r>
            <a:endParaRPr lang="zh-CN" altLang="en-US" sz="2000" dirty="0">
              <a:latin typeface="黑体" pitchFamily="49" charset="-122"/>
              <a:ea typeface="黑体" pitchFamily="49" charset="-122"/>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40" name="Text Box 8"/>
          <p:cNvSpPr txBox="1">
            <a:spLocks noChangeArrowheads="1"/>
          </p:cNvSpPr>
          <p:nvPr/>
        </p:nvSpPr>
        <p:spPr bwMode="auto">
          <a:xfrm>
            <a:off x="250825" y="714375"/>
            <a:ext cx="1104900" cy="366713"/>
          </a:xfrm>
          <a:prstGeom prst="rect">
            <a:avLst/>
          </a:prstGeom>
          <a:noFill/>
          <a:ln w="9525">
            <a:noFill/>
            <a:miter lim="800000"/>
            <a:headEnd/>
            <a:tailEnd/>
          </a:ln>
          <a:effectLst/>
        </p:spPr>
        <p:txBody>
          <a:bodyPr wrap="none">
            <a:spAutoFit/>
          </a:bodyPr>
          <a:lstStyle/>
          <a:p>
            <a:r>
              <a:rPr lang="zh-CN" altLang="en-US" b="1">
                <a:latin typeface="微软雅黑"/>
                <a:ea typeface="黑体" pitchFamily="2" charset="-122"/>
              </a:rPr>
              <a:t>政策依据</a:t>
            </a:r>
          </a:p>
        </p:txBody>
      </p:sp>
      <p:sp>
        <p:nvSpPr>
          <p:cNvPr id="146441" name="Rectangle 9"/>
          <p:cNvSpPr>
            <a:spLocks noChangeArrowheads="1"/>
          </p:cNvSpPr>
          <p:nvPr/>
        </p:nvSpPr>
        <p:spPr bwMode="auto">
          <a:xfrm>
            <a:off x="250825" y="1203325"/>
            <a:ext cx="8713788" cy="3789363"/>
          </a:xfrm>
          <a:prstGeom prst="rect">
            <a:avLst/>
          </a:prstGeom>
          <a:noFill/>
          <a:ln w="9525">
            <a:noFill/>
            <a:miter lim="800000"/>
            <a:headEnd/>
            <a:tailEnd/>
          </a:ln>
          <a:effectLst/>
        </p:spPr>
        <p:txBody>
          <a:bodyPr>
            <a:spAutoFit/>
          </a:bodyPr>
          <a:lstStyle/>
          <a:p>
            <a:pPr marL="457200" indent="-457200"/>
            <a:r>
              <a:rPr lang="zh-CN" altLang="en-US" sz="1600"/>
              <a:t>四、管理费用（销售费用）</a:t>
            </a:r>
            <a:r>
              <a:rPr lang="en-US" altLang="zh-CN" sz="1600"/>
              <a:t>---</a:t>
            </a:r>
            <a:r>
              <a:rPr lang="zh-CN" altLang="en-US" sz="1600"/>
              <a:t>差旅费</a:t>
            </a:r>
            <a:r>
              <a:rPr lang="zh-CN" altLang="en-US"/>
              <a:t> </a:t>
            </a:r>
          </a:p>
          <a:p>
            <a:pPr marL="457200" indent="-457200"/>
            <a:endParaRPr lang="zh-CN" altLang="en-US" sz="1600"/>
          </a:p>
          <a:p>
            <a:pPr marL="457200" indent="-457200">
              <a:buFont typeface="Wingdings" pitchFamily="2" charset="2"/>
              <a:buChar char="Ø"/>
            </a:pPr>
            <a:r>
              <a:rPr lang="zh-CN" altLang="en-US" sz="1600"/>
              <a:t>  </a:t>
            </a:r>
            <a:r>
              <a:rPr lang="zh-CN" altLang="en-US" sz="1600">
                <a:solidFill>
                  <a:srgbClr val="FF0000"/>
                </a:solidFill>
              </a:rPr>
              <a:t>财税</a:t>
            </a:r>
            <a:r>
              <a:rPr lang="en-US" altLang="zh-CN" sz="1600">
                <a:solidFill>
                  <a:srgbClr val="FF0000"/>
                </a:solidFill>
              </a:rPr>
              <a:t>【2016】36</a:t>
            </a:r>
            <a:r>
              <a:rPr lang="zh-CN" altLang="en-US" sz="1600">
                <a:solidFill>
                  <a:srgbClr val="FF0000"/>
                </a:solidFill>
              </a:rPr>
              <a:t>号：</a:t>
            </a:r>
            <a:r>
              <a:rPr lang="zh-CN" altLang="en-US" sz="1600"/>
              <a:t>增值税一般纳税人购进服务、无形资产或者不动产，下列项目的进项税额不得从销项税额中抵扣：</a:t>
            </a:r>
            <a:r>
              <a:rPr lang="en-US" altLang="zh-CN" sz="1600"/>
              <a:t>……</a:t>
            </a:r>
            <a:r>
              <a:rPr lang="zh-CN" altLang="en-US" sz="1600"/>
              <a:t>（</a:t>
            </a:r>
            <a:r>
              <a:rPr lang="en-US" altLang="zh-CN" sz="1600"/>
              <a:t>6</a:t>
            </a:r>
            <a:r>
              <a:rPr lang="zh-CN" altLang="en-US" sz="1600"/>
              <a:t>）购进的旅客运输服务、贷款服务、餐饮服务、居民日常服务和娱乐服务。</a:t>
            </a:r>
          </a:p>
          <a:p>
            <a:pPr marL="457200" indent="-457200"/>
            <a:r>
              <a:rPr lang="zh-CN" altLang="en-US" sz="1600"/>
              <a:t>       因为差旅费中交通费（飞机票、火车票、汽车票、船票等旅客运输服务）不能抵扣。 </a:t>
            </a:r>
          </a:p>
          <a:p>
            <a:pPr marL="457200" indent="-457200"/>
            <a:r>
              <a:rPr lang="zh-CN" altLang="en-US" sz="1600"/>
              <a:t>       </a:t>
            </a:r>
          </a:p>
          <a:p>
            <a:pPr marL="457200" indent="-457200"/>
            <a:r>
              <a:rPr lang="zh-CN" altLang="en-US" sz="1600"/>
              <a:t>五、财务费用</a:t>
            </a:r>
            <a:r>
              <a:rPr lang="en-US" altLang="zh-CN" sz="1600"/>
              <a:t>---</a:t>
            </a:r>
            <a:r>
              <a:rPr lang="zh-CN" altLang="en-US" sz="1600"/>
              <a:t>利息支出</a:t>
            </a:r>
            <a:r>
              <a:rPr lang="en-US" altLang="zh-CN" sz="1600"/>
              <a:t>(</a:t>
            </a:r>
            <a:r>
              <a:rPr lang="zh-CN" altLang="en-US" sz="1600"/>
              <a:t>投融资顾问费、手续费、咨询费</a:t>
            </a:r>
            <a:r>
              <a:rPr lang="en-US" altLang="zh-CN" sz="1600"/>
              <a:t>)</a:t>
            </a:r>
            <a:endParaRPr lang="zh-CN" altLang="en-US" sz="1600"/>
          </a:p>
          <a:p>
            <a:pPr marL="457200" indent="-457200"/>
            <a:endParaRPr lang="zh-CN" altLang="en-US" sz="1600"/>
          </a:p>
          <a:p>
            <a:pPr marL="457200" indent="-457200">
              <a:buFont typeface="Wingdings" pitchFamily="2" charset="2"/>
              <a:buChar char="Ø"/>
            </a:pPr>
            <a:r>
              <a:rPr lang="zh-CN" altLang="en-US" sz="1600">
                <a:solidFill>
                  <a:srgbClr val="FF0000"/>
                </a:solidFill>
              </a:rPr>
              <a:t>  财税</a:t>
            </a:r>
            <a:r>
              <a:rPr lang="en-US" altLang="zh-CN" sz="1600">
                <a:solidFill>
                  <a:srgbClr val="FF0000"/>
                </a:solidFill>
              </a:rPr>
              <a:t>【2016】36</a:t>
            </a:r>
            <a:r>
              <a:rPr lang="zh-CN" altLang="en-US" sz="1600">
                <a:solidFill>
                  <a:srgbClr val="FF0000"/>
                </a:solidFill>
              </a:rPr>
              <a:t>号：</a:t>
            </a:r>
            <a:r>
              <a:rPr lang="zh-CN" altLang="en-US" sz="1600"/>
              <a:t>增值税一般纳税人购进服务、无形资产或者不动产，下列项目的进项税额不得从销项税额中抵扣：</a:t>
            </a:r>
            <a:r>
              <a:rPr lang="en-US" altLang="zh-CN" sz="1600"/>
              <a:t>……</a:t>
            </a:r>
            <a:r>
              <a:rPr lang="zh-CN" altLang="en-US" sz="1600"/>
              <a:t>（</a:t>
            </a:r>
            <a:r>
              <a:rPr lang="en-US" altLang="zh-CN" sz="1600"/>
              <a:t>6</a:t>
            </a:r>
            <a:r>
              <a:rPr lang="zh-CN" altLang="en-US" sz="1600"/>
              <a:t>）购进的旅客运输服务、贷款服务、餐饮服务、居民日常服务和娱乐服务。</a:t>
            </a:r>
          </a:p>
          <a:p>
            <a:pPr marL="457200" indent="-457200"/>
            <a:r>
              <a:rPr lang="zh-CN" altLang="en-US" sz="1600"/>
              <a:t>       贷款服务主要是利息和随贷款发生的投融资顾问费、手续费、咨询费。</a:t>
            </a:r>
          </a:p>
          <a:p>
            <a:pPr marL="457200" indent="-457200"/>
            <a:r>
              <a:rPr lang="zh-CN" altLang="en-US" sz="1600"/>
              <a:t>       因此财务费用中的利息支出以及与随贷款发生的投融资顾问费、手续费、咨询费等均不能抵扣进项税。</a:t>
            </a:r>
          </a:p>
        </p:txBody>
      </p:sp>
      <p:sp>
        <p:nvSpPr>
          <p:cNvPr id="5" name="Text Box 2"/>
          <p:cNvSpPr txBox="1">
            <a:spLocks noChangeArrowheads="1"/>
          </p:cNvSpPr>
          <p:nvPr/>
        </p:nvSpPr>
        <p:spPr bwMode="auto">
          <a:xfrm>
            <a:off x="2051720" y="195486"/>
            <a:ext cx="5346335" cy="400110"/>
          </a:xfrm>
          <a:prstGeom prst="rect">
            <a:avLst/>
          </a:prstGeom>
          <a:noFill/>
          <a:ln w="9525">
            <a:noFill/>
            <a:miter lim="800000"/>
            <a:headEnd/>
            <a:tailEnd/>
          </a:ln>
          <a:effectLst/>
        </p:spPr>
        <p:txBody>
          <a:bodyPr wrap="none">
            <a:spAutoFit/>
          </a:bodyPr>
          <a:lstStyle/>
          <a:p>
            <a:r>
              <a:rPr lang="zh-CN" altLang="en-US" sz="2000" b="1" dirty="0">
                <a:solidFill>
                  <a:schemeClr val="hlink"/>
                </a:solidFill>
                <a:latin typeface="黑体" pitchFamily="49" charset="-122"/>
                <a:ea typeface="黑体" pitchFamily="49" charset="-122"/>
              </a:rPr>
              <a:t>问</a:t>
            </a:r>
            <a:r>
              <a:rPr lang="zh-CN" altLang="en-US" sz="2000" b="1" dirty="0" smtClean="0">
                <a:solidFill>
                  <a:schemeClr val="hlink"/>
                </a:solidFill>
                <a:latin typeface="黑体" pitchFamily="49" charset="-122"/>
                <a:ea typeface="黑体" pitchFamily="49" charset="-122"/>
              </a:rPr>
              <a:t>题九：</a:t>
            </a:r>
            <a:r>
              <a:rPr lang="zh-CN" altLang="en-US" sz="2000" b="1" dirty="0">
                <a:latin typeface="黑体" pitchFamily="49" charset="-122"/>
                <a:ea typeface="黑体" pitchFamily="49" charset="-122"/>
              </a:rPr>
              <a:t>哪些会计科目的进项税额不允许抵扣</a:t>
            </a:r>
            <a:endParaRPr lang="zh-CN" altLang="en-US" sz="2000" dirty="0">
              <a:latin typeface="黑体" pitchFamily="49" charset="-122"/>
              <a:ea typeface="黑体" pitchFamily="49"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文本框 41"/>
          <p:cNvSpPr txBox="1">
            <a:spLocks noChangeArrowheads="1"/>
          </p:cNvSpPr>
          <p:nvPr/>
        </p:nvSpPr>
        <p:spPr bwMode="auto">
          <a:xfrm>
            <a:off x="293688" y="404813"/>
            <a:ext cx="3079750" cy="438150"/>
          </a:xfrm>
          <a:prstGeom prst="rect">
            <a:avLst/>
          </a:prstGeom>
          <a:noFill/>
          <a:ln w="9525">
            <a:noFill/>
            <a:miter lim="800000"/>
            <a:headEnd/>
            <a:tailEnd/>
          </a:ln>
        </p:spPr>
        <p:txBody>
          <a:bodyPr wrap="none" lIns="68580" tIns="34290" rIns="68580" bIns="34290">
            <a:spAutoFit/>
          </a:bodyPr>
          <a:lstStyle/>
          <a:p>
            <a:r>
              <a:rPr lang="zh-CN" altLang="en-US" sz="2400" b="1">
                <a:solidFill>
                  <a:srgbClr val="00AEEF"/>
                </a:solidFill>
                <a:latin typeface="微软雅黑"/>
                <a:ea typeface="微软雅黑"/>
                <a:cs typeface="微软雅黑"/>
              </a:rPr>
              <a:t>中汇概况 </a:t>
            </a:r>
            <a:r>
              <a:rPr lang="en-US" altLang="zh-CN" sz="2400" b="1">
                <a:solidFill>
                  <a:srgbClr val="00AEEF"/>
                </a:solidFill>
                <a:latin typeface="微软雅黑"/>
                <a:ea typeface="微软雅黑"/>
                <a:cs typeface="微软雅黑"/>
              </a:rPr>
              <a:t>–</a:t>
            </a:r>
            <a:r>
              <a:rPr lang="zh-CN" altLang="en-US" b="1">
                <a:solidFill>
                  <a:srgbClr val="00AEEF"/>
                </a:solidFill>
                <a:latin typeface="微软雅黑"/>
                <a:ea typeface="微软雅黑"/>
                <a:cs typeface="微软雅黑"/>
              </a:rPr>
              <a:t> 专业咨询团队</a:t>
            </a:r>
          </a:p>
        </p:txBody>
      </p:sp>
      <p:pic>
        <p:nvPicPr>
          <p:cNvPr id="36866" name="Picture 88" descr="中汇标志"/>
          <p:cNvPicPr>
            <a:picLocks noChangeAspect="1" noChangeArrowheads="1"/>
          </p:cNvPicPr>
          <p:nvPr/>
        </p:nvPicPr>
        <p:blipFill>
          <a:blip r:embed="rId2" cstate="print"/>
          <a:srcRect/>
          <a:stretch>
            <a:fillRect/>
          </a:stretch>
        </p:blipFill>
        <p:spPr bwMode="auto">
          <a:xfrm>
            <a:off x="7272338" y="303213"/>
            <a:ext cx="1377950" cy="438150"/>
          </a:xfrm>
          <a:prstGeom prst="rect">
            <a:avLst/>
          </a:prstGeom>
          <a:noFill/>
          <a:ln w="9525">
            <a:noFill/>
            <a:miter lim="800000"/>
            <a:headEnd/>
            <a:tailEnd/>
          </a:ln>
        </p:spPr>
      </p:pic>
      <p:sp>
        <p:nvSpPr>
          <p:cNvPr id="4" name="矩形 3"/>
          <p:cNvSpPr/>
          <p:nvPr/>
        </p:nvSpPr>
        <p:spPr>
          <a:xfrm>
            <a:off x="538163" y="1222375"/>
            <a:ext cx="2592387" cy="2765425"/>
          </a:xfrm>
          <a:prstGeom prst="rect">
            <a:avLst/>
          </a:prstGeom>
          <a:solidFill>
            <a:schemeClr val="bg1"/>
          </a:solidFill>
          <a:ln w="3175">
            <a:solidFill>
              <a:schemeClr val="bg1">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r>
              <a:rPr lang="zh-CN" altLang="en-US" b="1" dirty="0"/>
              <a:t>省级政协委员</a:t>
            </a:r>
            <a:r>
              <a:rPr lang="en-US" altLang="zh-CN" b="1" dirty="0"/>
              <a:t>3</a:t>
            </a:r>
            <a:r>
              <a:rPr lang="zh-CN" altLang="en-US" b="1" dirty="0"/>
              <a:t>名</a:t>
            </a:r>
          </a:p>
        </p:txBody>
      </p:sp>
      <p:sp>
        <p:nvSpPr>
          <p:cNvPr id="5" name="矩形 80"/>
          <p:cNvSpPr>
            <a:spLocks noChangeArrowheads="1"/>
          </p:cNvSpPr>
          <p:nvPr/>
        </p:nvSpPr>
        <p:spPr bwMode="auto">
          <a:xfrm>
            <a:off x="3589338" y="1058863"/>
            <a:ext cx="5249862" cy="3763962"/>
          </a:xfrm>
          <a:prstGeom prst="rect">
            <a:avLst/>
          </a:prstGeom>
          <a:noFill/>
          <a:ln w="9525">
            <a:noFill/>
            <a:miter lim="800000"/>
            <a:headEnd/>
            <a:tailEnd/>
          </a:ln>
        </p:spPr>
        <p:txBody>
          <a:bodyPr lIns="68580" tIns="34290" rIns="68580" bIns="34290">
            <a:spAutoFit/>
          </a:bodyPr>
          <a:lstStyle/>
          <a:p>
            <a:pPr marL="404813" lvl="1" indent="-214313" fontAlgn="auto">
              <a:lnSpc>
                <a:spcPts val="2400"/>
              </a:lnSpc>
              <a:spcBef>
                <a:spcPts val="0"/>
              </a:spcBef>
              <a:spcAft>
                <a:spcPts val="0"/>
              </a:spcAft>
              <a:buClr>
                <a:schemeClr val="tx2"/>
              </a:buClr>
              <a:buFont typeface="Wingdings" pitchFamily="2" charset="2"/>
              <a:buChar char="l"/>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mn-cs"/>
              </a:rPr>
              <a:t>中国注册会计师</a:t>
            </a:r>
            <a:r>
              <a:rPr lang="en-US" altLang="zh-CN" b="1" dirty="0">
                <a:solidFill>
                  <a:srgbClr val="FF0000"/>
                </a:solidFill>
                <a:latin typeface="微软雅黑" panose="020B0503020204020204" pitchFamily="34" charset="-122"/>
                <a:ea typeface="微软雅黑" panose="020B0503020204020204" pitchFamily="34" charset="-122"/>
                <a:cs typeface="+mn-cs"/>
              </a:rPr>
              <a:t>450</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mn-cs"/>
              </a:rPr>
              <a:t>余人</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mn-cs"/>
            </a:endParaRPr>
          </a:p>
          <a:p>
            <a:pPr marL="404813" lvl="1" indent="-214313" fontAlgn="auto">
              <a:lnSpc>
                <a:spcPts val="2400"/>
              </a:lnSpc>
              <a:spcBef>
                <a:spcPts val="0"/>
              </a:spcBef>
              <a:spcAft>
                <a:spcPts val="0"/>
              </a:spcAft>
              <a:buClr>
                <a:schemeClr val="tx2"/>
              </a:buClr>
              <a:buFont typeface="Wingdings" pitchFamily="2" charset="2"/>
              <a:buChar char="l"/>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mn-cs"/>
              </a:rPr>
              <a:t>财政部注会行业领军人才</a:t>
            </a:r>
            <a:r>
              <a:rPr lang="en-US" altLang="zh-CN" b="1" dirty="0">
                <a:solidFill>
                  <a:srgbClr val="FF0000"/>
                </a:solidFill>
                <a:latin typeface="微软雅黑" panose="020B0503020204020204" pitchFamily="34" charset="-122"/>
                <a:ea typeface="微软雅黑" panose="020B0503020204020204" pitchFamily="34" charset="-122"/>
                <a:cs typeface="+mn-cs"/>
              </a:rPr>
              <a:t>14</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mn-cs"/>
              </a:rPr>
              <a:t>名</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mn-cs"/>
              </a:rPr>
              <a:t>(</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mn-cs"/>
              </a:rPr>
              <a:t>金融领军人才</a:t>
            </a:r>
            <a:r>
              <a:rPr lang="en-US" altLang="zh-CN" b="1" dirty="0">
                <a:solidFill>
                  <a:srgbClr val="FF0000"/>
                </a:solidFill>
                <a:latin typeface="微软雅黑" panose="020B0503020204020204" pitchFamily="34" charset="-122"/>
                <a:ea typeface="微软雅黑" panose="020B0503020204020204" pitchFamily="34" charset="-122"/>
                <a:cs typeface="+mn-cs"/>
              </a:rPr>
              <a:t>5</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mn-cs"/>
              </a:rPr>
              <a:t>人</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mn-cs"/>
              </a:rPr>
              <a:t>)</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mn-cs"/>
            </a:endParaRPr>
          </a:p>
          <a:p>
            <a:pPr marL="404813" lvl="1" indent="-214313" fontAlgn="auto">
              <a:lnSpc>
                <a:spcPts val="2400"/>
              </a:lnSpc>
              <a:spcBef>
                <a:spcPts val="0"/>
              </a:spcBef>
              <a:spcAft>
                <a:spcPts val="0"/>
              </a:spcAft>
              <a:buClr>
                <a:schemeClr val="tx2"/>
              </a:buClr>
              <a:buFont typeface="Wingdings" pitchFamily="2" charset="2"/>
              <a:buChar char="l"/>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mn-cs"/>
              </a:rPr>
              <a:t>证监会第</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mn-cs"/>
              </a:rPr>
              <a:t>3/4/5</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mn-cs"/>
              </a:rPr>
              <a:t>届创业板发审委专职委员</a:t>
            </a:r>
            <a:r>
              <a:rPr lang="en-US" altLang="zh-CN" b="1" dirty="0">
                <a:solidFill>
                  <a:srgbClr val="FF0000"/>
                </a:solidFill>
                <a:latin typeface="微软雅黑" panose="020B0503020204020204" pitchFamily="34" charset="-122"/>
                <a:ea typeface="微软雅黑" panose="020B0503020204020204" pitchFamily="34" charset="-122"/>
                <a:cs typeface="+mn-cs"/>
              </a:rPr>
              <a:t>1</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mn-cs"/>
              </a:rPr>
              <a:t>名</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mn-cs"/>
            </a:endParaRPr>
          </a:p>
          <a:p>
            <a:pPr marL="404813" lvl="1" indent="-214313" fontAlgn="auto">
              <a:lnSpc>
                <a:spcPts val="2400"/>
              </a:lnSpc>
              <a:spcBef>
                <a:spcPts val="0"/>
              </a:spcBef>
              <a:spcAft>
                <a:spcPts val="0"/>
              </a:spcAft>
              <a:buClr>
                <a:schemeClr val="tx2"/>
              </a:buClr>
              <a:buFont typeface="Wingdings" pitchFamily="2" charset="2"/>
              <a:buChar char="l"/>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mn-cs"/>
              </a:rPr>
              <a:t>财政部企业内控标准委员会咨询专家</a:t>
            </a:r>
            <a:r>
              <a:rPr lang="en-US" altLang="zh-CN" b="1" dirty="0">
                <a:solidFill>
                  <a:srgbClr val="FF0000"/>
                </a:solidFill>
                <a:latin typeface="微软雅黑" panose="020B0503020204020204" pitchFamily="34" charset="-122"/>
                <a:ea typeface="微软雅黑" panose="020B0503020204020204" pitchFamily="34" charset="-122"/>
                <a:cs typeface="+mn-cs"/>
              </a:rPr>
              <a:t>1</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mn-cs"/>
              </a:rPr>
              <a:t>名</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mn-cs"/>
            </a:endParaRPr>
          </a:p>
          <a:p>
            <a:pPr marL="404813" lvl="1" indent="-214313" fontAlgn="auto">
              <a:lnSpc>
                <a:spcPts val="2400"/>
              </a:lnSpc>
              <a:spcBef>
                <a:spcPts val="0"/>
              </a:spcBef>
              <a:spcAft>
                <a:spcPts val="0"/>
              </a:spcAft>
              <a:buClr>
                <a:schemeClr val="tx2"/>
              </a:buClr>
              <a:buFont typeface="Wingdings" pitchFamily="2" charset="2"/>
              <a:buChar char="l"/>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mn-cs"/>
              </a:rPr>
              <a:t>国家税务总局行政复议委员会专家委员</a:t>
            </a:r>
            <a:r>
              <a:rPr lang="en-US" altLang="zh-CN" b="1" dirty="0">
                <a:solidFill>
                  <a:srgbClr val="FF0000"/>
                </a:solidFill>
                <a:latin typeface="微软雅黑" panose="020B0503020204020204" pitchFamily="34" charset="-122"/>
                <a:ea typeface="微软雅黑" panose="020B0503020204020204" pitchFamily="34" charset="-122"/>
                <a:cs typeface="+mn-cs"/>
              </a:rPr>
              <a:t>1</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mn-cs"/>
              </a:rPr>
              <a:t>名</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mn-cs"/>
            </a:endParaRPr>
          </a:p>
          <a:p>
            <a:pPr marL="404813" lvl="1" indent="-214313" fontAlgn="auto">
              <a:lnSpc>
                <a:spcPts val="2400"/>
              </a:lnSpc>
              <a:spcBef>
                <a:spcPts val="0"/>
              </a:spcBef>
              <a:spcAft>
                <a:spcPts val="0"/>
              </a:spcAft>
              <a:buClr>
                <a:schemeClr val="tx2"/>
              </a:buClr>
              <a:buFont typeface="Wingdings" pitchFamily="2" charset="2"/>
              <a:buChar char="l"/>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mn-cs"/>
              </a:rPr>
              <a:t>中国注册税务师</a:t>
            </a:r>
            <a:r>
              <a:rPr lang="en-US" altLang="zh-CN" b="1" dirty="0">
                <a:solidFill>
                  <a:srgbClr val="FF0000"/>
                </a:solidFill>
                <a:latin typeface="微软雅黑" panose="020B0503020204020204" pitchFamily="34" charset="-122"/>
                <a:ea typeface="微软雅黑" panose="020B0503020204020204" pitchFamily="34" charset="-122"/>
                <a:cs typeface="+mn-cs"/>
              </a:rPr>
              <a:t>560</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mn-cs"/>
              </a:rPr>
              <a:t>余人，特级注册税务师</a:t>
            </a:r>
            <a:r>
              <a:rPr lang="en-US" altLang="zh-CN" b="1" dirty="0">
                <a:solidFill>
                  <a:srgbClr val="FF0000"/>
                </a:solidFill>
                <a:latin typeface="微软雅黑" panose="020B0503020204020204" pitchFamily="34" charset="-122"/>
                <a:ea typeface="微软雅黑" panose="020B0503020204020204" pitchFamily="34" charset="-122"/>
                <a:cs typeface="+mn-cs"/>
              </a:rPr>
              <a:t>16</a:t>
            </a:r>
            <a:r>
              <a:rPr lang="zh-CN" altLang="en-US" b="1" dirty="0">
                <a:solidFill>
                  <a:srgbClr val="FF0000"/>
                </a:solidFill>
                <a:latin typeface="微软雅黑" panose="020B0503020204020204" pitchFamily="34" charset="-122"/>
                <a:ea typeface="微软雅黑" panose="020B0503020204020204" pitchFamily="34" charset="-122"/>
                <a:cs typeface="+mn-cs"/>
              </a:rPr>
              <a:t>名</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mn-cs"/>
              </a:rPr>
              <a:t>，一级税务师</a:t>
            </a:r>
            <a:r>
              <a:rPr lang="en-US" altLang="zh-CN" b="1" dirty="0">
                <a:solidFill>
                  <a:srgbClr val="FF0000"/>
                </a:solidFill>
                <a:latin typeface="微软雅黑" panose="020B0503020204020204" pitchFamily="34" charset="-122"/>
                <a:ea typeface="微软雅黑" panose="020B0503020204020204" pitchFamily="34" charset="-122"/>
                <a:cs typeface="+mn-cs"/>
              </a:rPr>
              <a:t>39</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mn-cs"/>
              </a:rPr>
              <a:t>名</a:t>
            </a:r>
          </a:p>
          <a:p>
            <a:pPr marL="404813" lvl="1" indent="-214313" fontAlgn="auto">
              <a:lnSpc>
                <a:spcPts val="2400"/>
              </a:lnSpc>
              <a:spcBef>
                <a:spcPts val="0"/>
              </a:spcBef>
              <a:spcAft>
                <a:spcPts val="0"/>
              </a:spcAft>
              <a:buClr>
                <a:schemeClr val="tx2"/>
              </a:buClr>
              <a:buFont typeface="Wingdings" pitchFamily="2" charset="2"/>
              <a:buChar char="l"/>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mn-cs"/>
              </a:rPr>
              <a:t>中国注册税务师协会副会长</a:t>
            </a:r>
            <a:r>
              <a:rPr lang="en-US" altLang="zh-CN" b="1" dirty="0">
                <a:solidFill>
                  <a:srgbClr val="FF0000"/>
                </a:solidFill>
                <a:latin typeface="微软雅黑" panose="020B0503020204020204" pitchFamily="34" charset="-122"/>
                <a:ea typeface="微软雅黑" panose="020B0503020204020204" pitchFamily="34" charset="-122"/>
                <a:cs typeface="+mn-cs"/>
              </a:rPr>
              <a:t>1</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mn-cs"/>
              </a:rPr>
              <a:t>名、常务理事</a:t>
            </a:r>
            <a:r>
              <a:rPr lang="en-US" altLang="zh-CN" b="1" dirty="0">
                <a:solidFill>
                  <a:srgbClr val="FF0000"/>
                </a:solidFill>
                <a:latin typeface="微软雅黑" panose="020B0503020204020204" pitchFamily="34" charset="-122"/>
                <a:ea typeface="微软雅黑" panose="020B0503020204020204" pitchFamily="34" charset="-122"/>
                <a:cs typeface="+mn-cs"/>
              </a:rPr>
              <a:t>3</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mn-cs"/>
              </a:rPr>
              <a:t>名、理事</a:t>
            </a:r>
            <a:r>
              <a:rPr lang="en-US" altLang="zh-CN" b="1" dirty="0">
                <a:solidFill>
                  <a:srgbClr val="FF0000"/>
                </a:solidFill>
                <a:latin typeface="微软雅黑" panose="020B0503020204020204" pitchFamily="34" charset="-122"/>
                <a:ea typeface="微软雅黑" panose="020B0503020204020204" pitchFamily="34" charset="-122"/>
                <a:cs typeface="+mn-cs"/>
              </a:rPr>
              <a:t>6</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mn-cs"/>
              </a:rPr>
              <a:t>名</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mn-cs"/>
            </a:endParaRPr>
          </a:p>
          <a:p>
            <a:pPr marL="404813" lvl="1" indent="-214313" fontAlgn="auto">
              <a:lnSpc>
                <a:spcPts val="2400"/>
              </a:lnSpc>
              <a:spcBef>
                <a:spcPts val="0"/>
              </a:spcBef>
              <a:spcAft>
                <a:spcPts val="0"/>
              </a:spcAft>
              <a:buClr>
                <a:schemeClr val="tx2"/>
              </a:buClr>
              <a:buFont typeface="Wingdings" pitchFamily="2" charset="2"/>
              <a:buChar char="l"/>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mn-cs"/>
              </a:rPr>
              <a:t>全国税务专业学位研究生教育指导委员会专家</a:t>
            </a:r>
            <a:r>
              <a:rPr lang="en-US" altLang="zh-CN" b="1" dirty="0">
                <a:solidFill>
                  <a:srgbClr val="FF0000"/>
                </a:solidFill>
                <a:latin typeface="微软雅黑" panose="020B0503020204020204" pitchFamily="34" charset="-122"/>
                <a:ea typeface="微软雅黑" panose="020B0503020204020204" pitchFamily="34" charset="-122"/>
                <a:cs typeface="+mn-cs"/>
              </a:rPr>
              <a:t>1</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mn-cs"/>
              </a:rPr>
              <a:t>名</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mn-cs"/>
            </a:endParaRPr>
          </a:p>
          <a:p>
            <a:pPr marL="404813" lvl="1" indent="-214313" fontAlgn="auto">
              <a:lnSpc>
                <a:spcPts val="2400"/>
              </a:lnSpc>
              <a:spcBef>
                <a:spcPts val="0"/>
              </a:spcBef>
              <a:spcAft>
                <a:spcPts val="0"/>
              </a:spcAft>
              <a:buClr>
                <a:schemeClr val="tx2"/>
              </a:buClr>
              <a:buFont typeface="Wingdings" pitchFamily="2" charset="2"/>
              <a:buChar char="l"/>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mn-cs"/>
              </a:rPr>
              <a:t>注册信息系统审计师</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mn-cs"/>
              </a:rPr>
              <a:t>/</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mn-cs"/>
              </a:rPr>
              <a:t>网络工程师</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mn-cs"/>
              </a:rPr>
              <a:t>/IT</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mn-cs"/>
              </a:rPr>
              <a:t>咨询工程师</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mn-cs"/>
              </a:rPr>
              <a:t>/</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mn-cs"/>
              </a:rPr>
              <a:t>造价工程师</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mn-cs"/>
              </a:rPr>
              <a:t>/</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mn-cs"/>
              </a:rPr>
              <a:t>注册评估师等</a:t>
            </a:r>
            <a:r>
              <a:rPr lang="en-US" altLang="zh-CN" b="1" dirty="0">
                <a:solidFill>
                  <a:srgbClr val="FF0000"/>
                </a:solidFill>
                <a:latin typeface="微软雅黑" panose="020B0503020204020204" pitchFamily="34" charset="-122"/>
                <a:ea typeface="微软雅黑" panose="020B0503020204020204" pitchFamily="34" charset="-122"/>
                <a:cs typeface="+mn-cs"/>
              </a:rPr>
              <a:t>100</a:t>
            </a:r>
            <a:r>
              <a:rPr lang="zh-CN" altLang="en-US" b="1" dirty="0">
                <a:solidFill>
                  <a:srgbClr val="FF0000"/>
                </a:solidFill>
                <a:latin typeface="微软雅黑" panose="020B0503020204020204" pitchFamily="34" charset="-122"/>
                <a:ea typeface="微软雅黑" panose="020B0503020204020204" pitchFamily="34" charset="-122"/>
                <a:cs typeface="+mn-cs"/>
              </a:rPr>
              <a:t>名余</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mn-cs"/>
              </a:rPr>
              <a:t>人</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mn-cs"/>
            </a:endParaRPr>
          </a:p>
          <a:p>
            <a:pPr marL="404813" lvl="1" indent="-214313" fontAlgn="auto">
              <a:lnSpc>
                <a:spcPts val="2400"/>
              </a:lnSpc>
              <a:spcBef>
                <a:spcPts val="0"/>
              </a:spcBef>
              <a:spcAft>
                <a:spcPts val="0"/>
              </a:spcAft>
              <a:buClr>
                <a:schemeClr val="tx2"/>
              </a:buClr>
              <a:buFont typeface="Wingdings" pitchFamily="2" charset="2"/>
              <a:buChar char="l"/>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mn-cs"/>
              </a:rPr>
              <a:t>省政协委员</a:t>
            </a:r>
            <a:r>
              <a:rPr lang="en-US" altLang="zh-CN" b="1" dirty="0">
                <a:solidFill>
                  <a:srgbClr val="FF0000"/>
                </a:solidFill>
                <a:latin typeface="微软雅黑" panose="020B0503020204020204" pitchFamily="34" charset="-122"/>
                <a:ea typeface="微软雅黑" panose="020B0503020204020204" pitchFamily="34" charset="-122"/>
                <a:cs typeface="+mn-cs"/>
              </a:rPr>
              <a:t>3</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mn-cs"/>
              </a:rPr>
              <a:t>名</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mn-cs"/>
            </a:endParaRPr>
          </a:p>
        </p:txBody>
      </p:sp>
      <p:grpSp>
        <p:nvGrpSpPr>
          <p:cNvPr id="36869" name="组合 5"/>
          <p:cNvGrpSpPr>
            <a:grpSpLocks/>
          </p:cNvGrpSpPr>
          <p:nvPr/>
        </p:nvGrpSpPr>
        <p:grpSpPr bwMode="auto">
          <a:xfrm>
            <a:off x="530225" y="1204913"/>
            <a:ext cx="2955925" cy="3271837"/>
            <a:chOff x="306657" y="1161736"/>
            <a:chExt cx="3721119" cy="3531268"/>
          </a:xfrm>
        </p:grpSpPr>
        <p:pic>
          <p:nvPicPr>
            <p:cNvPr id="7" name="Picture 7" descr="2"/>
            <p:cNvPicPr>
              <a:picLocks noChangeAspect="1" noChangeArrowheads="1"/>
            </p:cNvPicPr>
            <p:nvPr/>
          </p:nvPicPr>
          <p:blipFill>
            <a:blip r:embed="rId3" cstate="print"/>
            <a:srcRect/>
            <a:stretch>
              <a:fillRect/>
            </a:stretch>
          </p:blipFill>
          <p:spPr bwMode="auto">
            <a:xfrm>
              <a:off x="306657" y="3003615"/>
              <a:ext cx="3713125" cy="1689389"/>
            </a:xfrm>
            <a:prstGeom prst="rect">
              <a:avLst/>
            </a:prstGeom>
            <a:ln>
              <a:noFill/>
            </a:ln>
            <a:effectLst>
              <a:outerShdw blurRad="292100" dist="139700" dir="2700000" algn="tl" rotWithShape="0">
                <a:srgbClr val="333333">
                  <a:alpha val="65000"/>
                </a:srgbClr>
              </a:outerShdw>
            </a:effectLst>
            <a:extLst>
              <a:ext uri="{909E8E84-426E-40DD-AFC4-6F175D3DCCD1}"/>
              <a:ext uri="{91240B29-F687-4F45-9708-019B960494DF}"/>
            </a:extLst>
          </p:spPr>
        </p:pic>
        <p:pic>
          <p:nvPicPr>
            <p:cNvPr id="8" name="Picture 5" descr="MG_4986"/>
            <p:cNvPicPr>
              <a:picLocks noChangeArrowheads="1"/>
            </p:cNvPicPr>
            <p:nvPr/>
          </p:nvPicPr>
          <p:blipFill>
            <a:blip r:embed="rId4" cstate="print"/>
            <a:srcRect/>
            <a:stretch>
              <a:fillRect/>
            </a:stretch>
          </p:blipFill>
          <p:spPr bwMode="auto">
            <a:xfrm>
              <a:off x="314651" y="1161736"/>
              <a:ext cx="3713125" cy="1687675"/>
            </a:xfrm>
            <a:prstGeom prst="rect">
              <a:avLst/>
            </a:prstGeom>
            <a:ln>
              <a:noFill/>
            </a:ln>
            <a:effectLst>
              <a:outerShdw blurRad="292100" dist="139700" dir="2700000" algn="tl" rotWithShape="0">
                <a:srgbClr val="333333">
                  <a:alpha val="65000"/>
                </a:srgbClr>
              </a:outerShdw>
            </a:effectLst>
            <a:extLst>
              <a:ext uri="{909E8E84-426E-40DD-AFC4-6F175D3DCCD1}"/>
              <a:ext uri="{91240B29-F687-4F45-9708-019B960494DF}"/>
            </a:extLst>
          </p:spPr>
        </p:pic>
      </p:grpSp>
    </p:spTree>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9" name="Text Box 3"/>
          <p:cNvSpPr txBox="1">
            <a:spLocks noChangeArrowheads="1"/>
          </p:cNvSpPr>
          <p:nvPr/>
        </p:nvSpPr>
        <p:spPr bwMode="auto">
          <a:xfrm>
            <a:off x="250825" y="714375"/>
            <a:ext cx="1104900" cy="366713"/>
          </a:xfrm>
          <a:prstGeom prst="rect">
            <a:avLst/>
          </a:prstGeom>
          <a:noFill/>
          <a:ln w="9525">
            <a:noFill/>
            <a:miter lim="800000"/>
            <a:headEnd/>
            <a:tailEnd/>
          </a:ln>
          <a:effectLst/>
        </p:spPr>
        <p:txBody>
          <a:bodyPr wrap="none">
            <a:spAutoFit/>
          </a:bodyPr>
          <a:lstStyle/>
          <a:p>
            <a:r>
              <a:rPr lang="zh-CN" altLang="en-US" b="1">
                <a:latin typeface="微软雅黑"/>
                <a:ea typeface="黑体" pitchFamily="2" charset="-122"/>
              </a:rPr>
              <a:t>政策依据</a:t>
            </a:r>
          </a:p>
        </p:txBody>
      </p:sp>
      <p:sp>
        <p:nvSpPr>
          <p:cNvPr id="147460" name="Rectangle 4"/>
          <p:cNvSpPr>
            <a:spLocks noChangeArrowheads="1"/>
          </p:cNvSpPr>
          <p:nvPr/>
        </p:nvSpPr>
        <p:spPr bwMode="auto">
          <a:xfrm>
            <a:off x="250825" y="1347788"/>
            <a:ext cx="8713788" cy="3300412"/>
          </a:xfrm>
          <a:prstGeom prst="rect">
            <a:avLst/>
          </a:prstGeom>
          <a:noFill/>
          <a:ln w="9525">
            <a:noFill/>
            <a:miter lim="800000"/>
            <a:headEnd/>
            <a:tailEnd/>
          </a:ln>
          <a:effectLst/>
        </p:spPr>
        <p:txBody>
          <a:bodyPr>
            <a:spAutoFit/>
          </a:bodyPr>
          <a:lstStyle/>
          <a:p>
            <a:pPr marL="457200" indent="-457200"/>
            <a:r>
              <a:rPr lang="zh-CN" altLang="en-US" sz="1600"/>
              <a:t>六、固定资产</a:t>
            </a:r>
            <a:r>
              <a:rPr lang="en-US" altLang="zh-CN" sz="1600"/>
              <a:t>——</a:t>
            </a:r>
            <a:r>
              <a:rPr lang="zh-CN" altLang="en-US" sz="1600"/>
              <a:t>房屋、建筑屋、土地使用权（职工宿舍、食堂、活动室）</a:t>
            </a:r>
            <a:r>
              <a:rPr lang="zh-CN" altLang="en-US"/>
              <a:t> </a:t>
            </a:r>
          </a:p>
          <a:p>
            <a:pPr marL="457200" indent="-457200"/>
            <a:endParaRPr lang="zh-CN" altLang="en-US" sz="1600"/>
          </a:p>
          <a:p>
            <a:pPr marL="457200" indent="-457200">
              <a:buFont typeface="Wingdings" pitchFamily="2" charset="2"/>
              <a:buChar char="Ø"/>
            </a:pPr>
            <a:r>
              <a:rPr lang="en-US" altLang="zh-CN" sz="1600">
                <a:solidFill>
                  <a:srgbClr val="FF0000"/>
                </a:solidFill>
              </a:rPr>
              <a:t>《</a:t>
            </a:r>
            <a:r>
              <a:rPr lang="zh-CN" altLang="en-US" sz="1600">
                <a:solidFill>
                  <a:srgbClr val="FF0000"/>
                </a:solidFill>
              </a:rPr>
              <a:t>中华人民共和国增值税暂行条例</a:t>
            </a:r>
            <a:r>
              <a:rPr lang="en-US" altLang="zh-CN" sz="1600">
                <a:solidFill>
                  <a:srgbClr val="FF0000"/>
                </a:solidFill>
              </a:rPr>
              <a:t>》</a:t>
            </a:r>
            <a:r>
              <a:rPr lang="zh-CN" altLang="en-US" sz="1600">
                <a:solidFill>
                  <a:srgbClr val="FF0000"/>
                </a:solidFill>
              </a:rPr>
              <a:t>第十条规定，</a:t>
            </a:r>
            <a:r>
              <a:rPr lang="zh-CN" altLang="en-US" sz="1600"/>
              <a:t>用于非增值税应税项目、免征增值税项目、集体福利或者个人消费的购进货物或者应税劳务，进项税额不得从销项税额中抵扣。</a:t>
            </a:r>
          </a:p>
          <a:p>
            <a:pPr marL="457200" indent="-457200"/>
            <a:r>
              <a:rPr lang="zh-CN" altLang="en-US" sz="1600"/>
              <a:t>   　因此，为本单位职工福利取得或建设的固定资产所开具的增值税专用发票，不可以作进项抵扣，企业应在认证的当月转入“增值税</a:t>
            </a:r>
            <a:r>
              <a:rPr lang="en-US" altLang="zh-CN" sz="1600"/>
              <a:t>——</a:t>
            </a:r>
            <a:r>
              <a:rPr lang="zh-CN" altLang="en-US" sz="1600"/>
              <a:t>应交增值税</a:t>
            </a:r>
            <a:r>
              <a:rPr lang="en-US" altLang="zh-CN" sz="1600"/>
              <a:t>—</a:t>
            </a:r>
            <a:r>
              <a:rPr lang="zh-CN" altLang="en-US" sz="1600"/>
              <a:t>进项税转出。”</a:t>
            </a:r>
          </a:p>
          <a:p>
            <a:pPr marL="457200" indent="-457200"/>
            <a:endParaRPr lang="zh-CN" altLang="en-US" sz="1600"/>
          </a:p>
          <a:p>
            <a:pPr marL="457200" indent="-457200">
              <a:buFont typeface="Wingdings" pitchFamily="2" charset="2"/>
              <a:buChar char="Ø"/>
            </a:pPr>
            <a:r>
              <a:rPr lang="zh-CN" altLang="en-US" sz="1600"/>
              <a:t>  </a:t>
            </a:r>
            <a:r>
              <a:rPr lang="zh-CN" altLang="en-US" sz="1600">
                <a:solidFill>
                  <a:srgbClr val="FF0000"/>
                </a:solidFill>
              </a:rPr>
              <a:t>但</a:t>
            </a:r>
            <a:r>
              <a:rPr lang="en-US" altLang="zh-CN" sz="1600">
                <a:solidFill>
                  <a:srgbClr val="FF0000"/>
                </a:solidFill>
              </a:rPr>
              <a:t>《</a:t>
            </a:r>
            <a:r>
              <a:rPr lang="zh-CN" altLang="en-US" sz="1600">
                <a:solidFill>
                  <a:srgbClr val="FF0000"/>
                </a:solidFill>
              </a:rPr>
              <a:t>增值税暂行条例实施细则</a:t>
            </a:r>
            <a:r>
              <a:rPr lang="en-US" altLang="zh-CN" sz="1600">
                <a:solidFill>
                  <a:srgbClr val="FF0000"/>
                </a:solidFill>
              </a:rPr>
              <a:t>》</a:t>
            </a:r>
            <a:r>
              <a:rPr lang="zh-CN" altLang="en-US" sz="1600">
                <a:solidFill>
                  <a:srgbClr val="FF0000"/>
                </a:solidFill>
              </a:rPr>
              <a:t>第二十一条规定，条例第十条第（一）项</a:t>
            </a:r>
            <a:r>
              <a:rPr lang="zh-CN" altLang="en-US" sz="1600"/>
              <a:t>所称购进货物，不包括既用于增值税应税项目（不含免征增值税项目）也用于非增值税应税项目、免征增值税（以下简称免税）项目、集体福利或者个人消费的固定资产。</a:t>
            </a:r>
          </a:p>
          <a:p>
            <a:pPr marL="457200" indent="-457200"/>
            <a:r>
              <a:rPr lang="zh-CN" altLang="en-US" sz="1600"/>
              <a:t>       因此，如果房屋、建筑物是职工福利与企业经营混用，所开具的增值税专用发票是可以全额抵扣的。 </a:t>
            </a:r>
          </a:p>
          <a:p>
            <a:pPr marL="457200" indent="-457200"/>
            <a:r>
              <a:rPr lang="zh-CN" altLang="en-US" sz="1600"/>
              <a:t>       </a:t>
            </a:r>
          </a:p>
        </p:txBody>
      </p:sp>
      <p:sp>
        <p:nvSpPr>
          <p:cNvPr id="5" name="Text Box 2"/>
          <p:cNvSpPr txBox="1">
            <a:spLocks noChangeArrowheads="1"/>
          </p:cNvSpPr>
          <p:nvPr/>
        </p:nvSpPr>
        <p:spPr bwMode="auto">
          <a:xfrm>
            <a:off x="2051720" y="195486"/>
            <a:ext cx="5346335" cy="400110"/>
          </a:xfrm>
          <a:prstGeom prst="rect">
            <a:avLst/>
          </a:prstGeom>
          <a:noFill/>
          <a:ln w="9525">
            <a:noFill/>
            <a:miter lim="800000"/>
            <a:headEnd/>
            <a:tailEnd/>
          </a:ln>
          <a:effectLst/>
        </p:spPr>
        <p:txBody>
          <a:bodyPr wrap="none">
            <a:spAutoFit/>
          </a:bodyPr>
          <a:lstStyle/>
          <a:p>
            <a:r>
              <a:rPr lang="zh-CN" altLang="en-US" sz="2000" b="1" dirty="0">
                <a:solidFill>
                  <a:schemeClr val="hlink"/>
                </a:solidFill>
                <a:latin typeface="黑体" pitchFamily="49" charset="-122"/>
                <a:ea typeface="黑体" pitchFamily="49" charset="-122"/>
              </a:rPr>
              <a:t>问</a:t>
            </a:r>
            <a:r>
              <a:rPr lang="zh-CN" altLang="en-US" sz="2000" b="1" dirty="0" smtClean="0">
                <a:solidFill>
                  <a:schemeClr val="hlink"/>
                </a:solidFill>
                <a:latin typeface="黑体" pitchFamily="49" charset="-122"/>
                <a:ea typeface="黑体" pitchFamily="49" charset="-122"/>
              </a:rPr>
              <a:t>题九：</a:t>
            </a:r>
            <a:r>
              <a:rPr lang="zh-CN" altLang="en-US" sz="2000" b="1" dirty="0">
                <a:latin typeface="黑体" pitchFamily="49" charset="-122"/>
                <a:ea typeface="黑体" pitchFamily="49" charset="-122"/>
              </a:rPr>
              <a:t>哪些会计科目的进项税额不允许抵扣</a:t>
            </a:r>
            <a:endParaRPr lang="zh-CN" altLang="en-US" sz="2000" dirty="0">
              <a:latin typeface="黑体" pitchFamily="49" charset="-122"/>
              <a:ea typeface="黑体" pitchFamily="49" charset="-122"/>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ext Box 2"/>
          <p:cNvSpPr txBox="1">
            <a:spLocks noChangeArrowheads="1"/>
          </p:cNvSpPr>
          <p:nvPr/>
        </p:nvSpPr>
        <p:spPr bwMode="auto">
          <a:xfrm>
            <a:off x="2195736" y="195486"/>
            <a:ext cx="5216493" cy="400110"/>
          </a:xfrm>
          <a:prstGeom prst="rect">
            <a:avLst/>
          </a:prstGeom>
          <a:noFill/>
          <a:ln w="9525">
            <a:noFill/>
            <a:miter lim="800000"/>
            <a:headEnd/>
            <a:tailEnd/>
          </a:ln>
          <a:effectLst/>
        </p:spPr>
        <p:txBody>
          <a:bodyPr wrap="none">
            <a:spAutoFit/>
          </a:bodyPr>
          <a:lstStyle/>
          <a:p>
            <a:r>
              <a:rPr lang="zh-CN" altLang="en-US" sz="2000" b="1" dirty="0">
                <a:solidFill>
                  <a:schemeClr val="hlink"/>
                </a:solidFill>
                <a:latin typeface="黑体" pitchFamily="49" charset="-122"/>
                <a:ea typeface="黑体" pitchFamily="49" charset="-122"/>
              </a:rPr>
              <a:t>问</a:t>
            </a:r>
            <a:r>
              <a:rPr lang="zh-CN" altLang="en-US" sz="2000" b="1" dirty="0" smtClean="0">
                <a:solidFill>
                  <a:schemeClr val="hlink"/>
                </a:solidFill>
                <a:latin typeface="黑体" pitchFamily="49" charset="-122"/>
                <a:ea typeface="黑体" pitchFamily="49" charset="-122"/>
              </a:rPr>
              <a:t>题十：</a:t>
            </a:r>
            <a:r>
              <a:rPr lang="zh-CN" altLang="en-US" sz="2000" b="1" dirty="0">
                <a:latin typeface="黑体" pitchFamily="49" charset="-122"/>
                <a:ea typeface="黑体" pitchFamily="49" charset="-122"/>
              </a:rPr>
              <a:t>合规的增值税扣税凭证及注意事项</a:t>
            </a:r>
            <a:r>
              <a:rPr lang="zh-CN" altLang="en-US" sz="2000" dirty="0">
                <a:latin typeface="黑体" pitchFamily="49" charset="-122"/>
                <a:ea typeface="黑体" pitchFamily="49" charset="-122"/>
              </a:rPr>
              <a:t> </a:t>
            </a:r>
          </a:p>
        </p:txBody>
      </p:sp>
      <p:sp>
        <p:nvSpPr>
          <p:cNvPr id="148484" name="Rectangle 4"/>
          <p:cNvSpPr>
            <a:spLocks noChangeArrowheads="1"/>
          </p:cNvSpPr>
          <p:nvPr/>
        </p:nvSpPr>
        <p:spPr bwMode="auto">
          <a:xfrm>
            <a:off x="250825" y="842963"/>
            <a:ext cx="8713788" cy="3568700"/>
          </a:xfrm>
          <a:prstGeom prst="rect">
            <a:avLst/>
          </a:prstGeom>
          <a:noFill/>
          <a:ln w="9525">
            <a:noFill/>
            <a:miter lim="800000"/>
            <a:headEnd/>
            <a:tailEnd/>
          </a:ln>
          <a:effectLst/>
        </p:spPr>
        <p:txBody>
          <a:bodyPr>
            <a:spAutoFit/>
          </a:bodyPr>
          <a:lstStyle/>
          <a:p>
            <a:pPr marL="457200" indent="-457200"/>
            <a:r>
              <a:rPr lang="zh-CN" altLang="en-US" sz="1600" b="1"/>
              <a:t>       增值税扣税凭证</a:t>
            </a:r>
            <a:r>
              <a:rPr lang="zh-CN" altLang="en-US" sz="1600"/>
              <a:t>，是指增值税专用发票、海关进口增值税专用缴款书、农产品收购发票、农产品销售发票和完税凭证。凭证是基础，合规更重要啦！</a:t>
            </a:r>
          </a:p>
          <a:p>
            <a:pPr marL="457200" indent="-457200"/>
            <a:endParaRPr lang="zh-CN" altLang="en-US" sz="1600"/>
          </a:p>
          <a:p>
            <a:pPr marL="457200" indent="-457200"/>
            <a:r>
              <a:rPr lang="zh-CN" altLang="en-US" sz="1600"/>
              <a:t>（</a:t>
            </a:r>
            <a:r>
              <a:rPr lang="en-US" altLang="zh-CN" sz="1600"/>
              <a:t>1</a:t>
            </a:r>
            <a:r>
              <a:rPr lang="zh-CN" altLang="en-US" sz="1600"/>
              <a:t>）增值税专用发票</a:t>
            </a:r>
          </a:p>
          <a:p>
            <a:pPr marL="457200" indent="-457200"/>
            <a:endParaRPr lang="zh-CN" altLang="en-US" sz="1600"/>
          </a:p>
          <a:p>
            <a:pPr marL="457200" indent="-457200"/>
            <a:r>
              <a:rPr lang="zh-CN" altLang="en-US" sz="1600"/>
              <a:t>       </a:t>
            </a:r>
            <a:r>
              <a:rPr lang="zh-CN" altLang="en-US" sz="1400"/>
              <a:t>这里说的增值税专用发票目前包含常规的增值税专用发票、税控机动车销售统一发票和即将于</a:t>
            </a:r>
            <a:r>
              <a:rPr lang="en-US" altLang="zh-CN" sz="1400"/>
              <a:t>2016</a:t>
            </a:r>
            <a:r>
              <a:rPr lang="zh-CN" altLang="en-US" sz="1400"/>
              <a:t>年</a:t>
            </a:r>
            <a:r>
              <a:rPr lang="en-US" altLang="zh-CN" sz="1400"/>
              <a:t>7</a:t>
            </a:r>
            <a:r>
              <a:rPr lang="zh-CN" altLang="en-US" sz="1400"/>
              <a:t>月</a:t>
            </a:r>
            <a:r>
              <a:rPr lang="en-US" altLang="zh-CN" sz="1400"/>
              <a:t>1</a:t>
            </a:r>
            <a:r>
              <a:rPr lang="zh-CN" altLang="en-US" sz="1400"/>
              <a:t>日起停止使用货物运输业增值税专用发票。</a:t>
            </a:r>
          </a:p>
          <a:p>
            <a:pPr marL="457200" indent="-457200"/>
            <a:r>
              <a:rPr lang="zh-CN" altLang="en-US" sz="1400"/>
              <a:t>       增值税专用发票一定要按照规定开具（项目齐全，与实际交易相符，字迹清楚，不得压线、错格，发票联和抵扣联加盖发票专用章），而且在开具之日起</a:t>
            </a:r>
            <a:r>
              <a:rPr lang="en-US" altLang="zh-CN" sz="1400"/>
              <a:t>180</a:t>
            </a:r>
            <a:r>
              <a:rPr lang="zh-CN" altLang="en-US" sz="1400"/>
              <a:t>日内认证才属于合规的抵扣凭证。</a:t>
            </a:r>
          </a:p>
          <a:p>
            <a:pPr marL="457200" indent="-457200"/>
            <a:endParaRPr lang="zh-CN" altLang="en-US" sz="1400"/>
          </a:p>
          <a:p>
            <a:pPr marL="457200" indent="-457200"/>
            <a:r>
              <a:rPr lang="zh-CN" altLang="en-US" sz="1600"/>
              <a:t>（</a:t>
            </a:r>
            <a:r>
              <a:rPr lang="en-US" altLang="zh-CN" sz="1600"/>
              <a:t>2</a:t>
            </a:r>
            <a:r>
              <a:rPr lang="zh-CN" altLang="en-US" sz="1600"/>
              <a:t>）海关进口增值税专用缴款书</a:t>
            </a:r>
          </a:p>
          <a:p>
            <a:pPr marL="457200" indent="-457200"/>
            <a:endParaRPr lang="zh-CN" altLang="en-US" sz="1600"/>
          </a:p>
          <a:p>
            <a:pPr marL="457200" indent="-457200"/>
            <a:r>
              <a:rPr lang="zh-CN" altLang="en-US" sz="1600"/>
              <a:t>       </a:t>
            </a:r>
            <a:r>
              <a:rPr lang="zh-CN" altLang="en-US" sz="1400"/>
              <a:t>海关进口增值税专用缴款书自开具之日起</a:t>
            </a:r>
            <a:r>
              <a:rPr lang="en-US" altLang="zh-CN" sz="1400"/>
              <a:t>180</a:t>
            </a:r>
            <a:r>
              <a:rPr lang="zh-CN" altLang="en-US" sz="1400"/>
              <a:t>天内向主管税务机关报送</a:t>
            </a:r>
            <a:r>
              <a:rPr lang="en-US" altLang="zh-CN" sz="1400"/>
              <a:t>《</a:t>
            </a:r>
            <a:r>
              <a:rPr lang="zh-CN" altLang="en-US" sz="1400"/>
              <a:t>海关完税凭证抵扣清单</a:t>
            </a:r>
            <a:r>
              <a:rPr lang="en-US" altLang="zh-CN" sz="1400"/>
              <a:t>》</a:t>
            </a:r>
            <a:r>
              <a:rPr lang="zh-CN" altLang="en-US" sz="1400"/>
              <a:t>（电子数据），申请稽核比对，才属于合规的抵扣凭证。委托代理进口的，对代理进口单位和委托进口单位，只准予其中取得专用缴款书原件的单位抵扣。</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7" name="Rectangle 3"/>
          <p:cNvSpPr>
            <a:spLocks noChangeArrowheads="1"/>
          </p:cNvSpPr>
          <p:nvPr/>
        </p:nvSpPr>
        <p:spPr bwMode="auto">
          <a:xfrm>
            <a:off x="250825" y="842963"/>
            <a:ext cx="8713788" cy="3898900"/>
          </a:xfrm>
          <a:prstGeom prst="rect">
            <a:avLst/>
          </a:prstGeom>
          <a:noFill/>
          <a:ln w="9525">
            <a:noFill/>
            <a:miter lim="800000"/>
            <a:headEnd/>
            <a:tailEnd/>
          </a:ln>
          <a:effectLst/>
        </p:spPr>
        <p:txBody>
          <a:bodyPr>
            <a:spAutoFit/>
          </a:bodyPr>
          <a:lstStyle/>
          <a:p>
            <a:pPr marL="457200" indent="-457200"/>
            <a:r>
              <a:rPr lang="zh-CN" altLang="en-US" sz="1600"/>
              <a:t>（</a:t>
            </a:r>
            <a:r>
              <a:rPr lang="en-US" altLang="zh-CN" sz="1600"/>
              <a:t>3</a:t>
            </a:r>
            <a:r>
              <a:rPr lang="zh-CN" altLang="en-US" sz="1600"/>
              <a:t>）农产品收购发票和销售发票</a:t>
            </a:r>
          </a:p>
          <a:p>
            <a:pPr marL="457200" indent="-457200"/>
            <a:endParaRPr lang="zh-CN" altLang="en-US" sz="1600"/>
          </a:p>
          <a:p>
            <a:pPr marL="457200" indent="-457200"/>
            <a:r>
              <a:rPr lang="zh-CN" altLang="en-US" sz="1400"/>
              <a:t>       农产品收购发票是收购单位向农业生产者个人收购自产免税农业产品时开具的发票，是一种由付款方向收款方开具的发票，与一般的发票有所不同。销售发票，是指农产品生产企业开具或者从事批发、零售的小规模纳税人销售农产品依照</a:t>
            </a:r>
            <a:r>
              <a:rPr lang="en-US" altLang="zh-CN" sz="1400"/>
              <a:t>3%</a:t>
            </a:r>
            <a:r>
              <a:rPr lang="zh-CN" altLang="en-US" sz="1400"/>
              <a:t>征收率按简易办法计算缴纳增值税而自行开具或委托税务机关代开的普通发票。</a:t>
            </a:r>
          </a:p>
          <a:p>
            <a:pPr marL="457200" indent="-457200"/>
            <a:r>
              <a:rPr lang="zh-CN" altLang="en-US" sz="1400"/>
              <a:t>       这两种发票与其他抵扣凭证的不同点是，按照票面农产品买价和</a:t>
            </a:r>
            <a:r>
              <a:rPr lang="en-US" altLang="zh-CN" sz="1400"/>
              <a:t>13%</a:t>
            </a:r>
            <a:r>
              <a:rPr lang="zh-CN" altLang="en-US" sz="1400"/>
              <a:t>的扣除率计算抵扣进项税，而不是按照票面的增值税额抵扣。对于“从事批发、零售的小规模纳税人已经缴纳增值税后开具的普通发票”需要注意，如果销售方享受了免税，则购买方不能抵扣进项税；如果取得的是增值税专用发票，则只能按照票面注明的增值税额抵扣，而不适用计算抵扣。</a:t>
            </a:r>
          </a:p>
          <a:p>
            <a:pPr marL="457200" indent="-457200"/>
            <a:r>
              <a:rPr lang="zh-CN" altLang="en-US" sz="1400"/>
              <a:t>       已经按照</a:t>
            </a:r>
            <a:r>
              <a:rPr lang="en-US" altLang="zh-CN" sz="1400"/>
              <a:t>《</a:t>
            </a:r>
            <a:r>
              <a:rPr lang="zh-CN" altLang="en-US" sz="1400"/>
              <a:t>农产品增值税进项税额核定扣除试点实施办法</a:t>
            </a:r>
            <a:r>
              <a:rPr lang="en-US" altLang="zh-CN" sz="1400"/>
              <a:t>》</a:t>
            </a:r>
            <a:r>
              <a:rPr lang="zh-CN" altLang="en-US" sz="1400"/>
              <a:t>抵扣进项税额企业（试点行业）不能按照上述办法计算抵扣。</a:t>
            </a:r>
          </a:p>
          <a:p>
            <a:pPr marL="457200" indent="-457200"/>
            <a:endParaRPr lang="zh-CN" altLang="en-US" sz="1600"/>
          </a:p>
          <a:p>
            <a:pPr marL="457200" indent="-457200"/>
            <a:r>
              <a:rPr lang="zh-CN" altLang="en-US" sz="1600"/>
              <a:t>　（</a:t>
            </a:r>
            <a:r>
              <a:rPr lang="en-US" altLang="zh-CN" sz="1600"/>
              <a:t>4</a:t>
            </a:r>
            <a:r>
              <a:rPr lang="zh-CN" altLang="en-US" sz="1600"/>
              <a:t>）完税凭证</a:t>
            </a:r>
          </a:p>
          <a:p>
            <a:pPr marL="457200" indent="-457200"/>
            <a:endParaRPr lang="zh-CN" altLang="en-US" sz="1600"/>
          </a:p>
          <a:p>
            <a:pPr marL="457200" indent="-457200"/>
            <a:r>
              <a:rPr lang="zh-CN" altLang="en-US" sz="1400"/>
              <a:t>       以前称为“税收缴款凭证”，通常指的是从境外单位或者个人购进服务、无形资产或者不动产，自税务机关或者扣缴义务人取得的解缴税款的完税凭证。纳税人凭完税凭证抵扣进项税额的，应当具备书面合同、付款证明和境外单位的对账单或者发票。资料不全的，其进项税额不得从销项税额中抵扣。</a:t>
            </a:r>
            <a:r>
              <a:rPr lang="zh-CN" altLang="en-US" sz="1600"/>
              <a:t> </a:t>
            </a:r>
          </a:p>
        </p:txBody>
      </p:sp>
      <p:sp>
        <p:nvSpPr>
          <p:cNvPr id="4" name="Text Box 2"/>
          <p:cNvSpPr txBox="1">
            <a:spLocks noChangeArrowheads="1"/>
          </p:cNvSpPr>
          <p:nvPr/>
        </p:nvSpPr>
        <p:spPr bwMode="auto">
          <a:xfrm>
            <a:off x="2123728" y="195486"/>
            <a:ext cx="5216493" cy="400110"/>
          </a:xfrm>
          <a:prstGeom prst="rect">
            <a:avLst/>
          </a:prstGeom>
          <a:noFill/>
          <a:ln w="9525">
            <a:noFill/>
            <a:miter lim="800000"/>
            <a:headEnd/>
            <a:tailEnd/>
          </a:ln>
          <a:effectLst/>
        </p:spPr>
        <p:txBody>
          <a:bodyPr wrap="none">
            <a:spAutoFit/>
          </a:bodyPr>
          <a:lstStyle/>
          <a:p>
            <a:r>
              <a:rPr lang="zh-CN" altLang="en-US" sz="2000" b="1" dirty="0">
                <a:solidFill>
                  <a:schemeClr val="hlink"/>
                </a:solidFill>
                <a:latin typeface="黑体" pitchFamily="49" charset="-122"/>
                <a:ea typeface="黑体" pitchFamily="49" charset="-122"/>
              </a:rPr>
              <a:t>问</a:t>
            </a:r>
            <a:r>
              <a:rPr lang="zh-CN" altLang="en-US" sz="2000" b="1" dirty="0" smtClean="0">
                <a:solidFill>
                  <a:schemeClr val="hlink"/>
                </a:solidFill>
                <a:latin typeface="黑体" pitchFamily="49" charset="-122"/>
                <a:ea typeface="黑体" pitchFamily="49" charset="-122"/>
              </a:rPr>
              <a:t>题十：</a:t>
            </a:r>
            <a:r>
              <a:rPr lang="zh-CN" altLang="en-US" sz="2000" b="1" dirty="0">
                <a:latin typeface="黑体" pitchFamily="49" charset="-122"/>
                <a:ea typeface="黑体" pitchFamily="49" charset="-122"/>
              </a:rPr>
              <a:t>合规的增值税扣税凭证及注意事项</a:t>
            </a:r>
            <a:r>
              <a:rPr lang="zh-CN" altLang="en-US" sz="2000" dirty="0">
                <a:latin typeface="黑体" pitchFamily="49" charset="-122"/>
                <a:ea typeface="黑体" pitchFamily="49" charset="-122"/>
              </a:rPr>
              <a:t>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ext Box 2"/>
          <p:cNvSpPr txBox="1">
            <a:spLocks noChangeArrowheads="1"/>
          </p:cNvSpPr>
          <p:nvPr/>
        </p:nvSpPr>
        <p:spPr bwMode="auto">
          <a:xfrm>
            <a:off x="3131840" y="339502"/>
            <a:ext cx="3153427" cy="400110"/>
          </a:xfrm>
          <a:prstGeom prst="rect">
            <a:avLst/>
          </a:prstGeom>
          <a:noFill/>
          <a:ln w="9525">
            <a:noFill/>
            <a:miter lim="800000"/>
            <a:headEnd/>
            <a:tailEnd/>
          </a:ln>
          <a:effectLst/>
        </p:spPr>
        <p:txBody>
          <a:bodyPr wrap="none">
            <a:spAutoFit/>
          </a:bodyPr>
          <a:lstStyle/>
          <a:p>
            <a:r>
              <a:rPr lang="zh-CN" altLang="en-US" sz="2000" b="1" dirty="0">
                <a:solidFill>
                  <a:schemeClr val="hlink"/>
                </a:solidFill>
                <a:latin typeface="黑体" pitchFamily="49" charset="-122"/>
                <a:ea typeface="黑体" pitchFamily="49" charset="-122"/>
              </a:rPr>
              <a:t>问</a:t>
            </a:r>
            <a:r>
              <a:rPr lang="zh-CN" altLang="en-US" sz="2000" b="1" dirty="0" smtClean="0">
                <a:solidFill>
                  <a:schemeClr val="hlink"/>
                </a:solidFill>
                <a:latin typeface="黑体" pitchFamily="49" charset="-122"/>
                <a:ea typeface="黑体" pitchFamily="49" charset="-122"/>
              </a:rPr>
              <a:t>题</a:t>
            </a:r>
            <a:r>
              <a:rPr lang="zh-CN" altLang="en-US" sz="2000" b="1" dirty="0" smtClean="0">
                <a:solidFill>
                  <a:schemeClr val="hlink"/>
                </a:solidFill>
                <a:latin typeface="黑体" pitchFamily="49" charset="-122"/>
                <a:ea typeface="黑体" pitchFamily="49" charset="-122"/>
              </a:rPr>
              <a:t>十一：</a:t>
            </a:r>
            <a:r>
              <a:rPr lang="zh-CN" altLang="en-US" sz="2000" b="1" dirty="0">
                <a:latin typeface="黑体" pitchFamily="49" charset="-122"/>
                <a:ea typeface="黑体" pitchFamily="49" charset="-122"/>
              </a:rPr>
              <a:t>新的抵扣范围 </a:t>
            </a:r>
          </a:p>
        </p:txBody>
      </p:sp>
      <p:sp>
        <p:nvSpPr>
          <p:cNvPr id="150531" name="Rectangle 3"/>
          <p:cNvSpPr>
            <a:spLocks noChangeArrowheads="1"/>
          </p:cNvSpPr>
          <p:nvPr/>
        </p:nvSpPr>
        <p:spPr bwMode="auto">
          <a:xfrm>
            <a:off x="250825" y="1347788"/>
            <a:ext cx="8713788" cy="2047875"/>
          </a:xfrm>
          <a:prstGeom prst="rect">
            <a:avLst/>
          </a:prstGeom>
          <a:noFill/>
          <a:ln w="9525">
            <a:noFill/>
            <a:miter lim="800000"/>
            <a:headEnd/>
            <a:tailEnd/>
          </a:ln>
          <a:effectLst/>
        </p:spPr>
        <p:txBody>
          <a:bodyPr>
            <a:spAutoFit/>
          </a:bodyPr>
          <a:lstStyle/>
          <a:p>
            <a:pPr marL="457200" indent="-457200"/>
            <a:r>
              <a:rPr lang="en-US" altLang="zh-CN" sz="1600"/>
              <a:t>1</a:t>
            </a:r>
            <a:r>
              <a:rPr lang="zh-CN" altLang="en-US" sz="1600"/>
              <a:t>、增值税一般纳税人购进货物或者接受加工修理修配劳务的进项税额可抵扣；</a:t>
            </a:r>
          </a:p>
          <a:p>
            <a:pPr marL="457200" indent="-457200"/>
            <a:endParaRPr lang="zh-CN" altLang="en-US" sz="1600"/>
          </a:p>
          <a:p>
            <a:pPr marL="457200" indent="-457200"/>
            <a:r>
              <a:rPr lang="en-US" altLang="zh-CN" sz="1600"/>
              <a:t>2</a:t>
            </a:r>
            <a:r>
              <a:rPr lang="zh-CN" altLang="en-US" sz="1600"/>
              <a:t>、自</a:t>
            </a:r>
            <a:r>
              <a:rPr lang="en-US" altLang="zh-CN" sz="1600"/>
              <a:t>2009</a:t>
            </a:r>
            <a:r>
              <a:rPr lang="zh-CN" altLang="en-US" sz="1600"/>
              <a:t>年</a:t>
            </a:r>
            <a:r>
              <a:rPr lang="en-US" altLang="zh-CN" sz="1600"/>
              <a:t>1</a:t>
            </a:r>
            <a:r>
              <a:rPr lang="zh-CN" altLang="en-US" sz="1600"/>
              <a:t>月</a:t>
            </a:r>
            <a:r>
              <a:rPr lang="en-US" altLang="zh-CN" sz="1600"/>
              <a:t>1</a:t>
            </a:r>
            <a:r>
              <a:rPr lang="zh-CN" altLang="en-US" sz="1600"/>
              <a:t>日起，增值税一般纳税人购进</a:t>
            </a:r>
            <a:r>
              <a:rPr lang="en-US" altLang="zh-CN" sz="1600"/>
              <a:t>(</a:t>
            </a:r>
            <a:r>
              <a:rPr lang="zh-CN" altLang="en-US" sz="1600"/>
              <a:t>包括接受捐赠、实物投资</a:t>
            </a:r>
            <a:r>
              <a:rPr lang="en-US" altLang="zh-CN" sz="1600"/>
              <a:t>)</a:t>
            </a:r>
            <a:r>
              <a:rPr lang="zh-CN" altLang="en-US" sz="1600"/>
              <a:t>或者自制</a:t>
            </a:r>
            <a:r>
              <a:rPr lang="en-US" altLang="zh-CN" sz="1600"/>
              <a:t>(</a:t>
            </a:r>
            <a:r>
              <a:rPr lang="zh-CN" altLang="en-US" sz="1600"/>
              <a:t>包括改扩建、安装</a:t>
            </a:r>
            <a:r>
              <a:rPr lang="en-US" altLang="zh-CN" sz="1600"/>
              <a:t>)</a:t>
            </a:r>
            <a:r>
              <a:rPr lang="zh-CN" altLang="en-US" sz="1600"/>
              <a:t>固定资产发生的进项税额可抵扣；</a:t>
            </a:r>
          </a:p>
          <a:p>
            <a:pPr marL="457200" indent="-457200"/>
            <a:endParaRPr lang="zh-CN" altLang="en-US" sz="1600"/>
          </a:p>
          <a:p>
            <a:pPr marL="457200" indent="-457200"/>
            <a:r>
              <a:rPr lang="en-US" altLang="zh-CN" sz="1600"/>
              <a:t>3</a:t>
            </a:r>
            <a:r>
              <a:rPr lang="zh-CN" altLang="en-US" sz="1600"/>
              <a:t>、自</a:t>
            </a:r>
            <a:r>
              <a:rPr lang="en-US" altLang="zh-CN" sz="1600"/>
              <a:t>2013</a:t>
            </a:r>
            <a:r>
              <a:rPr lang="zh-CN" altLang="en-US" sz="1600"/>
              <a:t>年</a:t>
            </a:r>
            <a:r>
              <a:rPr lang="en-US" altLang="zh-CN" sz="1600"/>
              <a:t>8</a:t>
            </a:r>
            <a:r>
              <a:rPr lang="zh-CN" altLang="en-US" sz="1600"/>
              <a:t>月</a:t>
            </a:r>
            <a:r>
              <a:rPr lang="en-US" altLang="zh-CN" sz="1600"/>
              <a:t>1</a:t>
            </a:r>
            <a:r>
              <a:rPr lang="zh-CN" altLang="en-US" sz="1600"/>
              <a:t>日起，增值税一般纳税人购进小汽车发生的进项税额可抵扣；</a:t>
            </a:r>
          </a:p>
          <a:p>
            <a:pPr marL="457200" indent="-457200"/>
            <a:endParaRPr lang="zh-CN" altLang="en-US" sz="1600"/>
          </a:p>
          <a:p>
            <a:pPr marL="457200" indent="-457200"/>
            <a:r>
              <a:rPr lang="en-US" altLang="zh-CN" sz="1600"/>
              <a:t>4</a:t>
            </a:r>
            <a:r>
              <a:rPr lang="zh-CN" altLang="en-US" sz="1600"/>
              <a:t>、“营改增”后增值税一般纳税人购进服务、无形资产或者不动产可以抵扣。</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ext Box 2"/>
          <p:cNvSpPr txBox="1">
            <a:spLocks noChangeArrowheads="1"/>
          </p:cNvSpPr>
          <p:nvPr/>
        </p:nvSpPr>
        <p:spPr bwMode="auto">
          <a:xfrm>
            <a:off x="2195736" y="339502"/>
            <a:ext cx="5216493" cy="400110"/>
          </a:xfrm>
          <a:prstGeom prst="rect">
            <a:avLst/>
          </a:prstGeom>
          <a:noFill/>
          <a:ln w="9525">
            <a:noFill/>
            <a:miter lim="800000"/>
            <a:headEnd/>
            <a:tailEnd/>
          </a:ln>
          <a:effectLst/>
        </p:spPr>
        <p:txBody>
          <a:bodyPr wrap="none">
            <a:spAutoFit/>
          </a:bodyPr>
          <a:lstStyle/>
          <a:p>
            <a:r>
              <a:rPr lang="zh-CN" altLang="en-US" sz="2000" b="1" dirty="0">
                <a:solidFill>
                  <a:schemeClr val="hlink"/>
                </a:solidFill>
                <a:latin typeface="黑体" pitchFamily="49" charset="-122"/>
                <a:ea typeface="黑体" pitchFamily="49" charset="-122"/>
              </a:rPr>
              <a:t>问</a:t>
            </a:r>
            <a:r>
              <a:rPr lang="zh-CN" altLang="en-US" sz="2000" b="1" dirty="0" smtClean="0">
                <a:solidFill>
                  <a:schemeClr val="hlink"/>
                </a:solidFill>
                <a:latin typeface="黑体" pitchFamily="49" charset="-122"/>
                <a:ea typeface="黑体" pitchFamily="49" charset="-122"/>
              </a:rPr>
              <a:t>题</a:t>
            </a:r>
            <a:r>
              <a:rPr lang="zh-CN" altLang="en-US" sz="2000" b="1" dirty="0" smtClean="0">
                <a:solidFill>
                  <a:schemeClr val="hlink"/>
                </a:solidFill>
                <a:latin typeface="黑体" pitchFamily="49" charset="-122"/>
                <a:ea typeface="黑体" pitchFamily="49" charset="-122"/>
              </a:rPr>
              <a:t>十二：</a:t>
            </a:r>
            <a:r>
              <a:rPr lang="zh-CN" altLang="en-US" sz="2000" b="1" dirty="0">
                <a:latin typeface="黑体" pitchFamily="49" charset="-122"/>
                <a:ea typeface="黑体" pitchFamily="49" charset="-122"/>
              </a:rPr>
              <a:t>视同销售和进项税额转出的关系</a:t>
            </a:r>
            <a:r>
              <a:rPr lang="zh-CN" altLang="en-US" sz="2000" dirty="0">
                <a:latin typeface="黑体" pitchFamily="49" charset="-122"/>
                <a:ea typeface="黑体" pitchFamily="49" charset="-122"/>
              </a:rPr>
              <a:t> </a:t>
            </a:r>
          </a:p>
        </p:txBody>
      </p:sp>
      <p:sp>
        <p:nvSpPr>
          <p:cNvPr id="151555" name="Rectangle 3"/>
          <p:cNvSpPr>
            <a:spLocks noChangeArrowheads="1"/>
          </p:cNvSpPr>
          <p:nvPr/>
        </p:nvSpPr>
        <p:spPr bwMode="auto">
          <a:xfrm>
            <a:off x="250825" y="771525"/>
            <a:ext cx="8713788" cy="4206875"/>
          </a:xfrm>
          <a:prstGeom prst="rect">
            <a:avLst/>
          </a:prstGeom>
          <a:noFill/>
          <a:ln w="9525">
            <a:noFill/>
            <a:miter lim="800000"/>
            <a:headEnd/>
            <a:tailEnd/>
          </a:ln>
          <a:effectLst/>
        </p:spPr>
        <p:txBody>
          <a:bodyPr>
            <a:spAutoFit/>
          </a:bodyPr>
          <a:lstStyle/>
          <a:p>
            <a:pPr marL="457200" indent="-457200"/>
            <a:r>
              <a:rPr lang="zh-CN" altLang="en-US" sz="1600"/>
              <a:t>一、视同销售的概念 </a:t>
            </a:r>
          </a:p>
          <a:p>
            <a:pPr marL="457200" indent="-457200"/>
            <a:endParaRPr lang="zh-CN" altLang="en-US" sz="1600"/>
          </a:p>
          <a:p>
            <a:pPr marL="457200" indent="-457200"/>
            <a:r>
              <a:rPr lang="zh-CN" altLang="en-US" sz="1600"/>
              <a:t>       视同销售是会计上未必按销售做账，但税法要求视同销售处理，并按正常销售征收增值税。这里体现了会计与税法的区别，会计意义上的销售与税法意义上的销售不同，对于会计不作为销售税法却作为销售的经济业务，由于增值税必须按照税法规定的金额缴纳，此时会计上就采用视同销售处理。</a:t>
            </a:r>
          </a:p>
          <a:p>
            <a:pPr marL="457200" indent="-457200"/>
            <a:endParaRPr lang="zh-CN" altLang="en-US" sz="1600"/>
          </a:p>
          <a:p>
            <a:pPr marL="457200" indent="-457200">
              <a:buFont typeface="Wingdings" pitchFamily="2" charset="2"/>
              <a:buChar char="Ø"/>
            </a:pPr>
            <a:r>
              <a:rPr lang="zh-CN" altLang="en-US" sz="1600"/>
              <a:t>  </a:t>
            </a:r>
            <a:r>
              <a:rPr lang="zh-CN" altLang="en-US" sz="1600">
                <a:solidFill>
                  <a:srgbClr val="FF0000"/>
                </a:solidFill>
              </a:rPr>
              <a:t>增值税暂行条例实施细则第</a:t>
            </a:r>
            <a:r>
              <a:rPr lang="en-US" altLang="zh-CN" sz="1600">
                <a:solidFill>
                  <a:srgbClr val="FF0000"/>
                </a:solidFill>
              </a:rPr>
              <a:t>4</a:t>
            </a:r>
            <a:r>
              <a:rPr lang="zh-CN" altLang="en-US" sz="1600">
                <a:solidFill>
                  <a:srgbClr val="FF0000"/>
                </a:solidFill>
              </a:rPr>
              <a:t>条规定</a:t>
            </a:r>
            <a:r>
              <a:rPr lang="zh-CN" altLang="en-US" sz="1600"/>
              <a:t>，单位或者个体工商户的下列行为，视同销售货物：</a:t>
            </a:r>
          </a:p>
          <a:p>
            <a:pPr marL="457200" indent="-457200"/>
            <a:endParaRPr lang="zh-CN" altLang="en-US" sz="1600"/>
          </a:p>
          <a:p>
            <a:pPr marL="457200" indent="-457200"/>
            <a:r>
              <a:rPr lang="zh-CN" altLang="en-US" sz="1400"/>
              <a:t>       （</a:t>
            </a:r>
            <a:r>
              <a:rPr lang="en-US" altLang="zh-CN" sz="1400"/>
              <a:t>1</a:t>
            </a:r>
            <a:r>
              <a:rPr lang="zh-CN" altLang="en-US" sz="1400"/>
              <a:t>）将货物交付其他单位或者个人代销；</a:t>
            </a:r>
          </a:p>
          <a:p>
            <a:pPr marL="457200" indent="-457200"/>
            <a:r>
              <a:rPr lang="zh-CN" altLang="en-US" sz="1400"/>
              <a:t>       （</a:t>
            </a:r>
            <a:r>
              <a:rPr lang="en-US" altLang="zh-CN" sz="1400"/>
              <a:t>2</a:t>
            </a:r>
            <a:r>
              <a:rPr lang="zh-CN" altLang="en-US" sz="1400"/>
              <a:t>）销售代销货物；</a:t>
            </a:r>
          </a:p>
          <a:p>
            <a:pPr marL="457200" indent="-457200"/>
            <a:r>
              <a:rPr lang="zh-CN" altLang="en-US" sz="1400"/>
              <a:t>       （</a:t>
            </a:r>
            <a:r>
              <a:rPr lang="en-US" altLang="zh-CN" sz="1400"/>
              <a:t>3</a:t>
            </a:r>
            <a:r>
              <a:rPr lang="zh-CN" altLang="en-US" sz="1400"/>
              <a:t>）设有两个以上机构并实行统一核算的纳税人，将货物从一个机构移送其他机构用于销售，但相关机构设在同一县</a:t>
            </a:r>
            <a:r>
              <a:rPr lang="en-US" altLang="zh-CN" sz="1400"/>
              <a:t>(</a:t>
            </a:r>
            <a:r>
              <a:rPr lang="zh-CN" altLang="en-US" sz="1400"/>
              <a:t>市</a:t>
            </a:r>
            <a:r>
              <a:rPr lang="en-US" altLang="zh-CN" sz="1400"/>
              <a:t>)</a:t>
            </a:r>
            <a:r>
              <a:rPr lang="zh-CN" altLang="en-US" sz="1400"/>
              <a:t>的除外；</a:t>
            </a:r>
          </a:p>
          <a:p>
            <a:pPr marL="457200" indent="-457200"/>
            <a:r>
              <a:rPr lang="zh-CN" altLang="en-US" sz="1400"/>
              <a:t>       （</a:t>
            </a:r>
            <a:r>
              <a:rPr lang="en-US" altLang="zh-CN" sz="1400"/>
              <a:t>4</a:t>
            </a:r>
            <a:r>
              <a:rPr lang="zh-CN" altLang="en-US" sz="1400"/>
              <a:t>）将自产或者委托加工的货物用于非增值税应税项目；</a:t>
            </a:r>
          </a:p>
          <a:p>
            <a:pPr marL="457200" indent="-457200"/>
            <a:r>
              <a:rPr lang="zh-CN" altLang="en-US" sz="1400"/>
              <a:t>       （</a:t>
            </a:r>
            <a:r>
              <a:rPr lang="en-US" altLang="zh-CN" sz="1400"/>
              <a:t>5</a:t>
            </a:r>
            <a:r>
              <a:rPr lang="zh-CN" altLang="en-US" sz="1400"/>
              <a:t>）将自产、委托加工的货物用于集体福利或者个人消费；</a:t>
            </a:r>
          </a:p>
          <a:p>
            <a:pPr marL="457200" indent="-457200"/>
            <a:r>
              <a:rPr lang="zh-CN" altLang="en-US" sz="1400"/>
              <a:t>       （</a:t>
            </a:r>
            <a:r>
              <a:rPr lang="en-US" altLang="zh-CN" sz="1400"/>
              <a:t>6</a:t>
            </a:r>
            <a:r>
              <a:rPr lang="zh-CN" altLang="en-US" sz="1400"/>
              <a:t>）将自产、委托加工或者购进的货物作为投资，提供给其他单位或者个体工商户；</a:t>
            </a:r>
          </a:p>
          <a:p>
            <a:pPr marL="457200" indent="-457200"/>
            <a:r>
              <a:rPr lang="zh-CN" altLang="en-US" sz="1400"/>
              <a:t>       （</a:t>
            </a:r>
            <a:r>
              <a:rPr lang="en-US" altLang="zh-CN" sz="1400"/>
              <a:t>7</a:t>
            </a:r>
            <a:r>
              <a:rPr lang="zh-CN" altLang="en-US" sz="1400"/>
              <a:t>）将自产、委托加工或者购进的货物分配给股东或者投资者；</a:t>
            </a:r>
          </a:p>
          <a:p>
            <a:pPr marL="457200" indent="-457200"/>
            <a:r>
              <a:rPr lang="zh-CN" altLang="en-US" sz="1400"/>
              <a:t>       （</a:t>
            </a:r>
            <a:r>
              <a:rPr lang="en-US" altLang="zh-CN" sz="1400"/>
              <a:t>8</a:t>
            </a:r>
            <a:r>
              <a:rPr lang="zh-CN" altLang="en-US" sz="1400"/>
              <a:t>）将自产、委托加工或者购进的货物无偿赠送其他单位或者个人。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9" name="Rectangle 3"/>
          <p:cNvSpPr>
            <a:spLocks noChangeArrowheads="1"/>
          </p:cNvSpPr>
          <p:nvPr/>
        </p:nvSpPr>
        <p:spPr bwMode="auto">
          <a:xfrm>
            <a:off x="250825" y="771525"/>
            <a:ext cx="8713788" cy="3781425"/>
          </a:xfrm>
          <a:prstGeom prst="rect">
            <a:avLst/>
          </a:prstGeom>
          <a:noFill/>
          <a:ln w="9525">
            <a:noFill/>
            <a:miter lim="800000"/>
            <a:headEnd/>
            <a:tailEnd/>
          </a:ln>
          <a:effectLst/>
        </p:spPr>
        <p:txBody>
          <a:bodyPr>
            <a:spAutoFit/>
          </a:bodyPr>
          <a:lstStyle/>
          <a:p>
            <a:pPr marL="457200" indent="-457200"/>
            <a:r>
              <a:rPr lang="zh-CN" altLang="en-US" sz="1600"/>
              <a:t>二、进项税额转出的概念 </a:t>
            </a:r>
          </a:p>
          <a:p>
            <a:pPr marL="457200" indent="-457200"/>
            <a:endParaRPr lang="zh-CN" altLang="en-US" sz="1600"/>
          </a:p>
          <a:p>
            <a:pPr marL="457200" indent="-457200"/>
            <a:r>
              <a:rPr lang="zh-CN" altLang="en-US" sz="1600"/>
              <a:t>       增值税进项税额转出是指，购进货物改变用途或发生非正常损失，原来已经抵扣的进项税应转出，计入应交税费</a:t>
            </a:r>
            <a:r>
              <a:rPr lang="en-US" altLang="zh-CN" sz="1600"/>
              <a:t>-</a:t>
            </a:r>
            <a:r>
              <a:rPr lang="zh-CN" altLang="en-US" sz="1600"/>
              <a:t>应交增值税</a:t>
            </a:r>
            <a:r>
              <a:rPr lang="en-US" altLang="zh-CN" sz="1600"/>
              <a:t>(</a:t>
            </a:r>
            <a:r>
              <a:rPr lang="zh-CN" altLang="en-US" sz="1600"/>
              <a:t>进项税额转出</a:t>
            </a:r>
            <a:r>
              <a:rPr lang="en-US" altLang="zh-CN" sz="1600"/>
              <a:t>)</a:t>
            </a:r>
            <a:r>
              <a:rPr lang="zh-CN" altLang="en-US" sz="1600"/>
              <a:t>。增值税进项税额转出严格意义上只是会计的一种做账方法，税法中并没有明确说明什么情况需要进项税额转出，但规定了进项税不得从销项税额中抵扣的情况，其中的一些项目会计上就作为进行税额转出处理。</a:t>
            </a:r>
          </a:p>
          <a:p>
            <a:pPr marL="457200" indent="-457200"/>
            <a:endParaRPr lang="zh-CN" altLang="en-US" sz="1600"/>
          </a:p>
          <a:p>
            <a:pPr marL="457200" indent="-457200">
              <a:buFont typeface="Wingdings" pitchFamily="2" charset="2"/>
              <a:buChar char="Ø"/>
            </a:pPr>
            <a:r>
              <a:rPr lang="zh-CN" altLang="en-US" sz="1600">
                <a:solidFill>
                  <a:srgbClr val="FF0000"/>
                </a:solidFill>
              </a:rPr>
              <a:t>增值税暂行条例第</a:t>
            </a:r>
            <a:r>
              <a:rPr lang="en-US" altLang="zh-CN" sz="1600">
                <a:solidFill>
                  <a:srgbClr val="FF0000"/>
                </a:solidFill>
              </a:rPr>
              <a:t>10</a:t>
            </a:r>
            <a:r>
              <a:rPr lang="zh-CN" altLang="en-US" sz="1600">
                <a:solidFill>
                  <a:srgbClr val="FF0000"/>
                </a:solidFill>
              </a:rPr>
              <a:t>条规定：</a:t>
            </a:r>
            <a:r>
              <a:rPr lang="zh-CN" altLang="en-US" sz="1600"/>
              <a:t>下列项目的进项税额不得从销项税额中抵扣：</a:t>
            </a:r>
          </a:p>
          <a:p>
            <a:pPr marL="457200" indent="-457200">
              <a:buFont typeface="Wingdings" pitchFamily="2" charset="2"/>
              <a:buChar char="Ø"/>
            </a:pPr>
            <a:endParaRPr lang="zh-CN" altLang="en-US" sz="1600"/>
          </a:p>
          <a:p>
            <a:pPr marL="457200" indent="-457200">
              <a:buFont typeface="Wingdings" pitchFamily="2" charset="2"/>
              <a:buNone/>
            </a:pPr>
            <a:r>
              <a:rPr lang="zh-CN" altLang="en-US" sz="1400"/>
              <a:t>       （</a:t>
            </a:r>
            <a:r>
              <a:rPr lang="en-US" altLang="zh-CN" sz="1400"/>
              <a:t>1</a:t>
            </a:r>
            <a:r>
              <a:rPr lang="zh-CN" altLang="en-US" sz="1400"/>
              <a:t>）用于非增值税应税项目、免征增值税项目、集体福利或者个人消费的购进货物或者应税劳务</a:t>
            </a:r>
          </a:p>
          <a:p>
            <a:pPr marL="457200" indent="-457200">
              <a:buFont typeface="Wingdings" pitchFamily="2" charset="2"/>
              <a:buNone/>
            </a:pPr>
            <a:r>
              <a:rPr lang="zh-CN" altLang="en-US" sz="1400"/>
              <a:t>       （</a:t>
            </a:r>
            <a:r>
              <a:rPr lang="en-US" altLang="zh-CN" sz="1400"/>
              <a:t>2</a:t>
            </a:r>
            <a:r>
              <a:rPr lang="zh-CN" altLang="en-US" sz="1400"/>
              <a:t>）非正常损失的购进货物及相关的应税劳务；</a:t>
            </a:r>
          </a:p>
          <a:p>
            <a:pPr marL="457200" indent="-457200">
              <a:buFont typeface="Wingdings" pitchFamily="2" charset="2"/>
              <a:buNone/>
            </a:pPr>
            <a:r>
              <a:rPr lang="zh-CN" altLang="en-US" sz="1400"/>
              <a:t>       （</a:t>
            </a:r>
            <a:r>
              <a:rPr lang="en-US" altLang="zh-CN" sz="1400"/>
              <a:t>3</a:t>
            </a:r>
            <a:r>
              <a:rPr lang="zh-CN" altLang="en-US" sz="1400"/>
              <a:t>）非正常损失的在产品、产成品所耗用的购进货物或者应税劳务；</a:t>
            </a:r>
          </a:p>
          <a:p>
            <a:pPr marL="457200" indent="-457200">
              <a:buFont typeface="Wingdings" pitchFamily="2" charset="2"/>
              <a:buNone/>
            </a:pPr>
            <a:r>
              <a:rPr lang="zh-CN" altLang="en-US" sz="1400"/>
              <a:t>       （</a:t>
            </a:r>
            <a:r>
              <a:rPr lang="en-US" altLang="zh-CN" sz="1400"/>
              <a:t>4</a:t>
            </a:r>
            <a:r>
              <a:rPr lang="zh-CN" altLang="en-US" sz="1400"/>
              <a:t>）国务院财政、税务主管部门规定的纳税人自用消费品；</a:t>
            </a:r>
          </a:p>
          <a:p>
            <a:pPr marL="457200" indent="-457200">
              <a:buFont typeface="Wingdings" pitchFamily="2" charset="2"/>
              <a:buNone/>
            </a:pPr>
            <a:r>
              <a:rPr lang="zh-CN" altLang="en-US" sz="1400"/>
              <a:t>       （</a:t>
            </a:r>
            <a:r>
              <a:rPr lang="en-US" altLang="zh-CN" sz="1400"/>
              <a:t>5</a:t>
            </a:r>
            <a:r>
              <a:rPr lang="zh-CN" altLang="en-US" sz="1400"/>
              <a:t>）</a:t>
            </a:r>
            <a:r>
              <a:rPr lang="zh-CN" altLang="en-US" sz="1400">
                <a:solidFill>
                  <a:srgbClr val="FF0000"/>
                </a:solidFill>
              </a:rPr>
              <a:t>本条第</a:t>
            </a:r>
            <a:r>
              <a:rPr lang="en-US" altLang="zh-CN" sz="1400">
                <a:solidFill>
                  <a:srgbClr val="FF0000"/>
                </a:solidFill>
              </a:rPr>
              <a:t>(1)</a:t>
            </a:r>
            <a:r>
              <a:rPr lang="zh-CN" altLang="en-US" sz="1400">
                <a:solidFill>
                  <a:srgbClr val="FF0000"/>
                </a:solidFill>
              </a:rPr>
              <a:t>项至第</a:t>
            </a:r>
            <a:r>
              <a:rPr lang="en-US" altLang="zh-CN" sz="1400">
                <a:solidFill>
                  <a:srgbClr val="FF0000"/>
                </a:solidFill>
              </a:rPr>
              <a:t>(4)</a:t>
            </a:r>
            <a:r>
              <a:rPr lang="zh-CN" altLang="en-US" sz="1400">
                <a:solidFill>
                  <a:srgbClr val="FF0000"/>
                </a:solidFill>
              </a:rPr>
              <a:t>项规定</a:t>
            </a:r>
            <a:r>
              <a:rPr lang="zh-CN" altLang="en-US" sz="1400"/>
              <a:t>的货物的运输费用和销售免税货物的运输费用。实施细则第</a:t>
            </a:r>
            <a:r>
              <a:rPr lang="en-US" altLang="zh-CN" sz="1400"/>
              <a:t>22</a:t>
            </a:r>
            <a:r>
              <a:rPr lang="zh-CN" altLang="en-US" sz="1400"/>
              <a:t>条规定：个人消费包括纳税人的交际应酬消费。实施细则第</a:t>
            </a:r>
            <a:r>
              <a:rPr lang="en-US" altLang="zh-CN" sz="1400"/>
              <a:t>23</a:t>
            </a:r>
            <a:r>
              <a:rPr lang="zh-CN" altLang="en-US" sz="1400"/>
              <a:t>条规定：非增值税应税项目，是指提供非增值税应税劳务、转让无形资产、销售不动产和不动产在建工程。</a:t>
            </a:r>
          </a:p>
        </p:txBody>
      </p:sp>
      <p:sp>
        <p:nvSpPr>
          <p:cNvPr id="4" name="Text Box 2"/>
          <p:cNvSpPr txBox="1">
            <a:spLocks noChangeArrowheads="1"/>
          </p:cNvSpPr>
          <p:nvPr/>
        </p:nvSpPr>
        <p:spPr bwMode="auto">
          <a:xfrm>
            <a:off x="2267744" y="339502"/>
            <a:ext cx="5216493" cy="400110"/>
          </a:xfrm>
          <a:prstGeom prst="rect">
            <a:avLst/>
          </a:prstGeom>
          <a:noFill/>
          <a:ln w="9525">
            <a:noFill/>
            <a:miter lim="800000"/>
            <a:headEnd/>
            <a:tailEnd/>
          </a:ln>
          <a:effectLst/>
        </p:spPr>
        <p:txBody>
          <a:bodyPr wrap="none">
            <a:spAutoFit/>
          </a:bodyPr>
          <a:lstStyle/>
          <a:p>
            <a:r>
              <a:rPr lang="zh-CN" altLang="en-US" sz="2000" b="1" dirty="0">
                <a:solidFill>
                  <a:schemeClr val="hlink"/>
                </a:solidFill>
                <a:latin typeface="黑体" pitchFamily="49" charset="-122"/>
                <a:ea typeface="黑体" pitchFamily="49" charset="-122"/>
              </a:rPr>
              <a:t>问</a:t>
            </a:r>
            <a:r>
              <a:rPr lang="zh-CN" altLang="en-US" sz="2000" b="1" dirty="0" smtClean="0">
                <a:solidFill>
                  <a:schemeClr val="hlink"/>
                </a:solidFill>
                <a:latin typeface="黑体" pitchFamily="49" charset="-122"/>
                <a:ea typeface="黑体" pitchFamily="49" charset="-122"/>
              </a:rPr>
              <a:t>题</a:t>
            </a:r>
            <a:r>
              <a:rPr lang="zh-CN" altLang="en-US" sz="2000" b="1" dirty="0" smtClean="0">
                <a:solidFill>
                  <a:schemeClr val="hlink"/>
                </a:solidFill>
                <a:latin typeface="黑体" pitchFamily="49" charset="-122"/>
                <a:ea typeface="黑体" pitchFamily="49" charset="-122"/>
              </a:rPr>
              <a:t>十二：</a:t>
            </a:r>
            <a:r>
              <a:rPr lang="zh-CN" altLang="en-US" sz="2000" b="1" dirty="0">
                <a:latin typeface="黑体" pitchFamily="49" charset="-122"/>
                <a:ea typeface="黑体" pitchFamily="49" charset="-122"/>
              </a:rPr>
              <a:t>视同销售和进项税额转出的关系</a:t>
            </a:r>
            <a:r>
              <a:rPr lang="zh-CN" altLang="en-US" sz="2000" dirty="0">
                <a:latin typeface="黑体" pitchFamily="49" charset="-122"/>
                <a:ea typeface="黑体" pitchFamily="49" charset="-122"/>
              </a:rPr>
              <a:t>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4" name="Rectangle 4"/>
          <p:cNvSpPr>
            <a:spLocks noChangeArrowheads="1"/>
          </p:cNvSpPr>
          <p:nvPr/>
        </p:nvSpPr>
        <p:spPr bwMode="auto">
          <a:xfrm>
            <a:off x="250825" y="1347788"/>
            <a:ext cx="8713788" cy="2841625"/>
          </a:xfrm>
          <a:prstGeom prst="rect">
            <a:avLst/>
          </a:prstGeom>
          <a:noFill/>
          <a:ln w="9525">
            <a:noFill/>
            <a:miter lim="800000"/>
            <a:headEnd/>
            <a:tailEnd/>
          </a:ln>
          <a:effectLst/>
        </p:spPr>
        <p:txBody>
          <a:bodyPr>
            <a:spAutoFit/>
          </a:bodyPr>
          <a:lstStyle/>
          <a:p>
            <a:pPr marL="457200" indent="-457200"/>
            <a:r>
              <a:rPr lang="zh-CN" altLang="en-US" sz="1600"/>
              <a:t>三、差异分析</a:t>
            </a:r>
            <a:r>
              <a:rPr lang="zh-CN" altLang="en-US"/>
              <a:t> </a:t>
            </a:r>
            <a:endParaRPr lang="zh-CN" altLang="en-US" sz="1600"/>
          </a:p>
          <a:p>
            <a:pPr marL="457200" indent="-457200"/>
            <a:endParaRPr lang="zh-CN" altLang="en-US" sz="1600"/>
          </a:p>
          <a:p>
            <a:pPr marL="457200" indent="-457200"/>
            <a:r>
              <a:rPr lang="zh-CN" altLang="en-US" sz="1600"/>
              <a:t>       从以上税法的两个定义，可以归纳出以下两点：</a:t>
            </a:r>
          </a:p>
          <a:p>
            <a:pPr marL="457200" indent="-457200"/>
            <a:endParaRPr lang="zh-CN" altLang="en-US" sz="1600"/>
          </a:p>
          <a:p>
            <a:pPr marL="457200" indent="-457200"/>
            <a:r>
              <a:rPr lang="en-US" altLang="zh-CN" sz="1600"/>
              <a:t>       1</a:t>
            </a:r>
            <a:r>
              <a:rPr lang="zh-CN" altLang="en-US" sz="1600"/>
              <a:t>、将自产、委托加工货物（即加工增值后）应用于正常销售以外的其他方面的，几乎全部视同销售。</a:t>
            </a:r>
          </a:p>
          <a:p>
            <a:pPr marL="457200" indent="-457200"/>
            <a:endParaRPr lang="zh-CN" altLang="en-US" sz="1600"/>
          </a:p>
          <a:p>
            <a:pPr marL="457200" indent="-457200"/>
            <a:r>
              <a:rPr lang="en-US" altLang="zh-CN" sz="1600"/>
              <a:t>       2</a:t>
            </a:r>
            <a:r>
              <a:rPr lang="zh-CN" altLang="en-US" sz="1600"/>
              <a:t>、对于购进货物，则根据货物是否转移到企业外部而加以划分的（其中用于企业员工福利的购进货物视为在“企业内部转移”）。转移到企业外部的（具有商业实质）视同销售，未转移到企业外部（不具有商业实质）的属于不予抵扣，做进项税额转出。</a:t>
            </a:r>
            <a:r>
              <a:rPr lang="zh-CN" altLang="en-US"/>
              <a:t> </a:t>
            </a:r>
            <a:endParaRPr lang="zh-CN" altLang="en-US" sz="1600"/>
          </a:p>
          <a:p>
            <a:pPr marL="457200" indent="-457200"/>
            <a:endParaRPr lang="zh-CN" altLang="en-US" sz="1600"/>
          </a:p>
        </p:txBody>
      </p:sp>
      <p:sp>
        <p:nvSpPr>
          <p:cNvPr id="4" name="Text Box 2"/>
          <p:cNvSpPr txBox="1">
            <a:spLocks noChangeArrowheads="1"/>
          </p:cNvSpPr>
          <p:nvPr/>
        </p:nvSpPr>
        <p:spPr bwMode="auto">
          <a:xfrm>
            <a:off x="2195736" y="339502"/>
            <a:ext cx="5216493" cy="400110"/>
          </a:xfrm>
          <a:prstGeom prst="rect">
            <a:avLst/>
          </a:prstGeom>
          <a:noFill/>
          <a:ln w="9525">
            <a:noFill/>
            <a:miter lim="800000"/>
            <a:headEnd/>
            <a:tailEnd/>
          </a:ln>
          <a:effectLst/>
        </p:spPr>
        <p:txBody>
          <a:bodyPr wrap="none">
            <a:spAutoFit/>
          </a:bodyPr>
          <a:lstStyle/>
          <a:p>
            <a:r>
              <a:rPr lang="zh-CN" altLang="en-US" sz="2000" b="1" dirty="0">
                <a:solidFill>
                  <a:schemeClr val="hlink"/>
                </a:solidFill>
                <a:latin typeface="黑体" pitchFamily="49" charset="-122"/>
                <a:ea typeface="黑体" pitchFamily="49" charset="-122"/>
              </a:rPr>
              <a:t>问</a:t>
            </a:r>
            <a:r>
              <a:rPr lang="zh-CN" altLang="en-US" sz="2000" b="1" dirty="0" smtClean="0">
                <a:solidFill>
                  <a:schemeClr val="hlink"/>
                </a:solidFill>
                <a:latin typeface="黑体" pitchFamily="49" charset="-122"/>
                <a:ea typeface="黑体" pitchFamily="49" charset="-122"/>
              </a:rPr>
              <a:t>题</a:t>
            </a:r>
            <a:r>
              <a:rPr lang="zh-CN" altLang="en-US" sz="2000" b="1" dirty="0" smtClean="0">
                <a:solidFill>
                  <a:schemeClr val="hlink"/>
                </a:solidFill>
                <a:latin typeface="黑体" pitchFamily="49" charset="-122"/>
                <a:ea typeface="黑体" pitchFamily="49" charset="-122"/>
              </a:rPr>
              <a:t>十二：</a:t>
            </a:r>
            <a:r>
              <a:rPr lang="zh-CN" altLang="en-US" sz="2000" b="1" dirty="0">
                <a:latin typeface="黑体" pitchFamily="49" charset="-122"/>
                <a:ea typeface="黑体" pitchFamily="49" charset="-122"/>
              </a:rPr>
              <a:t>视同销售和进项税额转出的关系</a:t>
            </a:r>
            <a:r>
              <a:rPr lang="zh-CN" altLang="en-US" sz="2000" dirty="0">
                <a:latin typeface="黑体" pitchFamily="49" charset="-122"/>
                <a:ea typeface="黑体" pitchFamily="49" charset="-122"/>
              </a:rPr>
              <a:t>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7" name="Rectangle 3"/>
          <p:cNvSpPr>
            <a:spLocks noChangeArrowheads="1"/>
          </p:cNvSpPr>
          <p:nvPr/>
        </p:nvSpPr>
        <p:spPr bwMode="auto">
          <a:xfrm>
            <a:off x="250825" y="700088"/>
            <a:ext cx="8713788" cy="4395787"/>
          </a:xfrm>
          <a:prstGeom prst="rect">
            <a:avLst/>
          </a:prstGeom>
          <a:noFill/>
          <a:ln w="9525">
            <a:noFill/>
            <a:miter lim="800000"/>
            <a:headEnd/>
            <a:tailEnd/>
          </a:ln>
          <a:effectLst/>
        </p:spPr>
        <p:txBody>
          <a:bodyPr>
            <a:spAutoFit/>
          </a:bodyPr>
          <a:lstStyle/>
          <a:p>
            <a:pPr marL="457200" indent="-457200"/>
            <a:r>
              <a:rPr lang="zh-CN" altLang="en-US" sz="1600"/>
              <a:t>四、会计核算</a:t>
            </a:r>
            <a:r>
              <a:rPr lang="zh-CN" altLang="en-US"/>
              <a:t> </a:t>
            </a:r>
            <a:endParaRPr lang="zh-CN" altLang="en-US" sz="1600"/>
          </a:p>
          <a:p>
            <a:pPr marL="457200" indent="-457200"/>
            <a:endParaRPr lang="zh-CN" altLang="en-US" sz="1600"/>
          </a:p>
          <a:p>
            <a:pPr marL="457200" indent="-457200"/>
            <a:r>
              <a:rPr lang="zh-CN" altLang="en-US" sz="1600"/>
              <a:t>       以会计准则为基础，逐一分析视同销售和进项税额转出的会计处理。会计准则规定：企业将非现金资产（外购、未果加工或自产）用于对外投资、对外捐赠、抵偿债务、换取其他资产、分配给股东、奖励给职工、作为样品送给他人等方面，由于非现金资产的所有权发生了转移，应当视同按照公允价值销售（或处置）处理，确认当期损益或利得。对于将资产产品用于管理部门、在建工程、固定资产、对外出租、同一法人实体内部的各营业机构之间的转移等行为，其所有权没有发生转移，不确认损益。 </a:t>
            </a:r>
          </a:p>
          <a:p>
            <a:pPr marL="457200" indent="-457200"/>
            <a:r>
              <a:rPr lang="zh-CN" altLang="en-US" sz="1600"/>
              <a:t>       为了方便对比，我们假设自产的货物耗用原材料</a:t>
            </a:r>
            <a:r>
              <a:rPr lang="en-US" altLang="zh-CN" sz="1600"/>
              <a:t>100</a:t>
            </a:r>
            <a:r>
              <a:rPr lang="zh-CN" altLang="en-US" sz="1600"/>
              <a:t>元，对外销售价</a:t>
            </a:r>
            <a:r>
              <a:rPr lang="en-US" altLang="zh-CN" sz="1600"/>
              <a:t>200</a:t>
            </a:r>
            <a:r>
              <a:rPr lang="zh-CN" altLang="en-US" sz="1600"/>
              <a:t>元，下面左右的例子均按照此金额进行分析。 </a:t>
            </a:r>
          </a:p>
          <a:p>
            <a:pPr marL="457200" indent="-457200"/>
            <a:r>
              <a:rPr lang="zh-CN" altLang="en-US" sz="1600"/>
              <a:t>　（一）视同销售的会计处理。八种视同销售类型中，前三种属于常规的情形，在此不做分析。</a:t>
            </a:r>
          </a:p>
          <a:p>
            <a:pPr marL="457200" indent="-457200"/>
            <a:r>
              <a:rPr lang="zh-CN" altLang="en-US" sz="1600"/>
              <a:t> </a:t>
            </a:r>
          </a:p>
          <a:p>
            <a:pPr marL="457200" indent="-457200"/>
            <a:r>
              <a:rPr lang="zh-CN" altLang="en-US" sz="1600"/>
              <a:t>　　</a:t>
            </a:r>
            <a:r>
              <a:rPr lang="en-US" altLang="zh-CN" sz="1600"/>
              <a:t>1</a:t>
            </a:r>
            <a:r>
              <a:rPr lang="zh-CN" altLang="en-US" sz="1600"/>
              <a:t>、将自产或者委托加工的货物用于非增值税应税项目，比如将自产的货物用于在建工程。 </a:t>
            </a:r>
          </a:p>
          <a:p>
            <a:pPr marL="457200" indent="-457200"/>
            <a:r>
              <a:rPr lang="zh-CN" altLang="en-US" sz="1600"/>
              <a:t>　　</a:t>
            </a:r>
            <a:r>
              <a:rPr lang="zh-CN" altLang="en-US" sz="1400">
                <a:solidFill>
                  <a:schemeClr val="hlink"/>
                </a:solidFill>
              </a:rPr>
              <a:t>分析：</a:t>
            </a:r>
            <a:r>
              <a:rPr lang="zh-CN" altLang="en-US" sz="1400"/>
              <a:t>由于货物的所有权未发生转移，会计上不确认损益；但是增值税法规定改变用途需要视同销售按规定公允价计算销项税额</a:t>
            </a:r>
            <a:r>
              <a:rPr lang="en-US" altLang="zh-CN" sz="1400"/>
              <a:t>=200×17%=34</a:t>
            </a:r>
            <a:r>
              <a:rPr lang="zh-CN" altLang="en-US" sz="1400"/>
              <a:t>元。 </a:t>
            </a:r>
          </a:p>
          <a:p>
            <a:pPr marL="457200" indent="-457200"/>
            <a:r>
              <a:rPr lang="zh-CN" altLang="en-US" sz="1400"/>
              <a:t>　　借：在建工程                                 </a:t>
            </a:r>
            <a:r>
              <a:rPr lang="en-US" altLang="zh-CN" sz="1400"/>
              <a:t>134.00 </a:t>
            </a:r>
          </a:p>
          <a:p>
            <a:pPr marL="457200" indent="-457200"/>
            <a:r>
              <a:rPr lang="zh-CN" altLang="en-US" sz="1400"/>
              <a:t>　　    贷：库存商品（账面价值）           </a:t>
            </a:r>
            <a:r>
              <a:rPr lang="en-US" altLang="zh-CN" sz="1400"/>
              <a:t>100.00 </a:t>
            </a:r>
          </a:p>
          <a:p>
            <a:pPr marL="457200" indent="-457200"/>
            <a:r>
              <a:rPr lang="zh-CN" altLang="en-US" sz="1400"/>
              <a:t>　　        应交税费</a:t>
            </a:r>
            <a:r>
              <a:rPr lang="en-US" altLang="zh-CN" sz="1400"/>
              <a:t>--</a:t>
            </a:r>
            <a:r>
              <a:rPr lang="zh-CN" altLang="en-US" sz="1400"/>
              <a:t>应交增值税</a:t>
            </a:r>
            <a:r>
              <a:rPr lang="en-US" altLang="zh-CN" sz="1400"/>
              <a:t>--</a:t>
            </a:r>
            <a:r>
              <a:rPr lang="zh-CN" altLang="en-US" sz="1400"/>
              <a:t>销项税额    </a:t>
            </a:r>
            <a:r>
              <a:rPr lang="en-US" altLang="zh-CN" sz="1400"/>
              <a:t>34.00 </a:t>
            </a:r>
            <a:endParaRPr lang="zh-CN" altLang="en-US" sz="1400"/>
          </a:p>
        </p:txBody>
      </p:sp>
      <p:sp>
        <p:nvSpPr>
          <p:cNvPr id="4" name="Text Box 2"/>
          <p:cNvSpPr txBox="1">
            <a:spLocks noChangeArrowheads="1"/>
          </p:cNvSpPr>
          <p:nvPr/>
        </p:nvSpPr>
        <p:spPr bwMode="auto">
          <a:xfrm>
            <a:off x="2267744" y="339502"/>
            <a:ext cx="5216493" cy="400110"/>
          </a:xfrm>
          <a:prstGeom prst="rect">
            <a:avLst/>
          </a:prstGeom>
          <a:noFill/>
          <a:ln w="9525">
            <a:noFill/>
            <a:miter lim="800000"/>
            <a:headEnd/>
            <a:tailEnd/>
          </a:ln>
          <a:effectLst/>
        </p:spPr>
        <p:txBody>
          <a:bodyPr wrap="none">
            <a:spAutoFit/>
          </a:bodyPr>
          <a:lstStyle/>
          <a:p>
            <a:r>
              <a:rPr lang="zh-CN" altLang="en-US" sz="2000" b="1" dirty="0">
                <a:solidFill>
                  <a:schemeClr val="hlink"/>
                </a:solidFill>
                <a:latin typeface="黑体" pitchFamily="49" charset="-122"/>
                <a:ea typeface="黑体" pitchFamily="49" charset="-122"/>
              </a:rPr>
              <a:t>问</a:t>
            </a:r>
            <a:r>
              <a:rPr lang="zh-CN" altLang="en-US" sz="2000" b="1" dirty="0" smtClean="0">
                <a:solidFill>
                  <a:schemeClr val="hlink"/>
                </a:solidFill>
                <a:latin typeface="黑体" pitchFamily="49" charset="-122"/>
                <a:ea typeface="黑体" pitchFamily="49" charset="-122"/>
              </a:rPr>
              <a:t>题</a:t>
            </a:r>
            <a:r>
              <a:rPr lang="zh-CN" altLang="en-US" sz="2000" b="1" dirty="0" smtClean="0">
                <a:solidFill>
                  <a:schemeClr val="hlink"/>
                </a:solidFill>
                <a:latin typeface="黑体" pitchFamily="49" charset="-122"/>
                <a:ea typeface="黑体" pitchFamily="49" charset="-122"/>
              </a:rPr>
              <a:t>十二：</a:t>
            </a:r>
            <a:r>
              <a:rPr lang="zh-CN" altLang="en-US" sz="2000" b="1" dirty="0">
                <a:latin typeface="黑体" pitchFamily="49" charset="-122"/>
                <a:ea typeface="黑体" pitchFamily="49" charset="-122"/>
              </a:rPr>
              <a:t>视同销售和进项税额转出的关系</a:t>
            </a:r>
            <a:r>
              <a:rPr lang="zh-CN" altLang="en-US" sz="2000" dirty="0">
                <a:latin typeface="黑体" pitchFamily="49" charset="-122"/>
                <a:ea typeface="黑体" pitchFamily="49" charset="-122"/>
              </a:rPr>
              <a:t>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1" name="Rectangle 3"/>
          <p:cNvSpPr>
            <a:spLocks noChangeArrowheads="1"/>
          </p:cNvSpPr>
          <p:nvPr/>
        </p:nvSpPr>
        <p:spPr bwMode="auto">
          <a:xfrm>
            <a:off x="250825" y="700088"/>
            <a:ext cx="8713788" cy="4322762"/>
          </a:xfrm>
          <a:prstGeom prst="rect">
            <a:avLst/>
          </a:prstGeom>
          <a:noFill/>
          <a:ln w="9525">
            <a:noFill/>
            <a:miter lim="800000"/>
            <a:headEnd/>
            <a:tailEnd/>
          </a:ln>
          <a:effectLst/>
        </p:spPr>
        <p:txBody>
          <a:bodyPr>
            <a:spAutoFit/>
          </a:bodyPr>
          <a:lstStyle/>
          <a:p>
            <a:pPr marL="457200" indent="-457200"/>
            <a:r>
              <a:rPr lang="zh-CN" altLang="en-US" sz="1600"/>
              <a:t>四、会计核算</a:t>
            </a:r>
            <a:r>
              <a:rPr lang="zh-CN" altLang="en-US"/>
              <a:t> </a:t>
            </a:r>
            <a:endParaRPr lang="zh-CN" altLang="en-US" sz="1600"/>
          </a:p>
          <a:p>
            <a:pPr marL="457200" indent="-457200"/>
            <a:endParaRPr lang="zh-CN" altLang="en-US" sz="1600"/>
          </a:p>
          <a:p>
            <a:pPr marL="457200" indent="-457200"/>
            <a:r>
              <a:rPr lang="en-US" altLang="zh-CN" sz="1600"/>
              <a:t>       2</a:t>
            </a:r>
            <a:r>
              <a:rPr lang="zh-CN" altLang="en-US" sz="1600"/>
              <a:t>、将自产、委托加工的货物用于集体福利或者个人消费，比如用于集体福利。</a:t>
            </a:r>
          </a:p>
          <a:p>
            <a:pPr marL="457200" indent="-457200"/>
            <a:r>
              <a:rPr lang="zh-CN" altLang="en-US" sz="1600"/>
              <a:t> </a:t>
            </a:r>
          </a:p>
          <a:p>
            <a:pPr marL="457200" indent="-457200"/>
            <a:r>
              <a:rPr lang="zh-CN" altLang="en-US" sz="1600"/>
              <a:t>　　</a:t>
            </a:r>
            <a:r>
              <a:rPr lang="zh-CN" altLang="en-US" sz="1400">
                <a:solidFill>
                  <a:schemeClr val="hlink"/>
                </a:solidFill>
              </a:rPr>
              <a:t>分析：</a:t>
            </a:r>
            <a:r>
              <a:rPr lang="zh-CN" altLang="en-US" sz="1400"/>
              <a:t>由于用于集体福利，货物的所有权未发生转移，会计上不确认损益；但是税法规定改变用途需要视同销售按规定公允价计算销项税额</a:t>
            </a:r>
            <a:r>
              <a:rPr lang="en-US" altLang="zh-CN" sz="1400"/>
              <a:t>=200×17%=34</a:t>
            </a:r>
            <a:r>
              <a:rPr lang="zh-CN" altLang="en-US" sz="1400"/>
              <a:t>元。 </a:t>
            </a:r>
          </a:p>
          <a:p>
            <a:pPr marL="457200" indent="-457200"/>
            <a:r>
              <a:rPr lang="zh-CN" altLang="en-US" sz="1400"/>
              <a:t>       借：应付职工薪酬</a:t>
            </a:r>
            <a:r>
              <a:rPr lang="en-US" altLang="zh-CN" sz="1400"/>
              <a:t>--</a:t>
            </a:r>
            <a:r>
              <a:rPr lang="zh-CN" altLang="en-US" sz="1400"/>
              <a:t>福利费          </a:t>
            </a:r>
            <a:r>
              <a:rPr lang="en-US" altLang="zh-CN" sz="1400"/>
              <a:t>134.00 </a:t>
            </a:r>
          </a:p>
          <a:p>
            <a:pPr marL="457200" indent="-457200"/>
            <a:r>
              <a:rPr lang="zh-CN" altLang="en-US" sz="1400"/>
              <a:t>　　   贷：库存商品（账面价值）           </a:t>
            </a:r>
            <a:r>
              <a:rPr lang="en-US" altLang="zh-CN" sz="1400"/>
              <a:t>100.00 </a:t>
            </a:r>
          </a:p>
          <a:p>
            <a:pPr marL="457200" indent="-457200"/>
            <a:r>
              <a:rPr lang="zh-CN" altLang="en-US" sz="1400"/>
              <a:t>　　      应交税费</a:t>
            </a:r>
            <a:r>
              <a:rPr lang="en-US" altLang="zh-CN" sz="1400"/>
              <a:t>--</a:t>
            </a:r>
            <a:r>
              <a:rPr lang="zh-CN" altLang="en-US" sz="1400"/>
              <a:t>应交增值税</a:t>
            </a:r>
            <a:r>
              <a:rPr lang="en-US" altLang="zh-CN" sz="1400"/>
              <a:t>--</a:t>
            </a:r>
            <a:r>
              <a:rPr lang="zh-CN" altLang="en-US" sz="1400"/>
              <a:t>销项税额    </a:t>
            </a:r>
            <a:r>
              <a:rPr lang="en-US" altLang="zh-CN" sz="1400"/>
              <a:t>34.00 </a:t>
            </a:r>
          </a:p>
          <a:p>
            <a:pPr marL="457200" indent="-457200"/>
            <a:endParaRPr lang="en-US" altLang="zh-CN" sz="1400"/>
          </a:p>
          <a:p>
            <a:pPr marL="457200" indent="-457200"/>
            <a:r>
              <a:rPr lang="zh-CN" altLang="en-US" sz="1400"/>
              <a:t>       又如用于个人消费：由于货物的所有权发生转移，会计上应当按照公允价值确认损益，这与增值税法的规定一致。 </a:t>
            </a:r>
          </a:p>
          <a:p>
            <a:pPr marL="457200" indent="-457200"/>
            <a:r>
              <a:rPr lang="zh-CN" altLang="en-US" sz="1400"/>
              <a:t>　　借：其他应收款（或相关科目）     </a:t>
            </a:r>
            <a:r>
              <a:rPr lang="en-US" altLang="zh-CN" sz="1400"/>
              <a:t>234.00 </a:t>
            </a:r>
          </a:p>
          <a:p>
            <a:pPr marL="457200" indent="-457200"/>
            <a:r>
              <a:rPr lang="zh-CN" altLang="en-US" sz="1400"/>
              <a:t>　　   贷：主营业务收入                  </a:t>
            </a:r>
            <a:r>
              <a:rPr lang="en-US" altLang="zh-CN" sz="1400"/>
              <a:t>200.00 </a:t>
            </a:r>
          </a:p>
          <a:p>
            <a:pPr marL="457200" indent="-457200"/>
            <a:r>
              <a:rPr lang="zh-CN" altLang="en-US" sz="1400"/>
              <a:t>　　      应交税费</a:t>
            </a:r>
            <a:r>
              <a:rPr lang="en-US" altLang="zh-CN" sz="1400"/>
              <a:t>--</a:t>
            </a:r>
            <a:r>
              <a:rPr lang="zh-CN" altLang="en-US" sz="1400"/>
              <a:t>应交增值税</a:t>
            </a:r>
            <a:r>
              <a:rPr lang="en-US" altLang="zh-CN" sz="1400"/>
              <a:t>--</a:t>
            </a:r>
            <a:r>
              <a:rPr lang="zh-CN" altLang="en-US" sz="1400"/>
              <a:t>销项税额   </a:t>
            </a:r>
            <a:r>
              <a:rPr lang="en-US" altLang="zh-CN" sz="1400"/>
              <a:t>34.00 </a:t>
            </a:r>
          </a:p>
          <a:p>
            <a:pPr marL="457200" indent="-457200"/>
            <a:endParaRPr lang="en-US" altLang="zh-CN" sz="1400"/>
          </a:p>
          <a:p>
            <a:pPr marL="457200" indent="-457200"/>
            <a:r>
              <a:rPr lang="zh-CN" altLang="en-US" sz="1400"/>
              <a:t>　　结转成本时 </a:t>
            </a:r>
          </a:p>
          <a:p>
            <a:pPr marL="457200" indent="-457200"/>
            <a:r>
              <a:rPr lang="zh-CN" altLang="en-US" sz="1400"/>
              <a:t>　　借：主营业务成本  </a:t>
            </a:r>
            <a:r>
              <a:rPr lang="en-US" altLang="zh-CN" sz="1400"/>
              <a:t>100.00 </a:t>
            </a:r>
          </a:p>
          <a:p>
            <a:pPr marL="457200" indent="-457200"/>
            <a:r>
              <a:rPr lang="zh-CN" altLang="en-US" sz="1400"/>
              <a:t>　　   贷：库存商品      </a:t>
            </a:r>
            <a:r>
              <a:rPr lang="en-US" altLang="zh-CN" sz="1400"/>
              <a:t>100.00 </a:t>
            </a:r>
            <a:endParaRPr lang="zh-CN" altLang="en-US" sz="1400"/>
          </a:p>
        </p:txBody>
      </p:sp>
      <p:sp>
        <p:nvSpPr>
          <p:cNvPr id="4" name="Text Box 2"/>
          <p:cNvSpPr txBox="1">
            <a:spLocks noChangeArrowheads="1"/>
          </p:cNvSpPr>
          <p:nvPr/>
        </p:nvSpPr>
        <p:spPr bwMode="auto">
          <a:xfrm>
            <a:off x="2195736" y="339502"/>
            <a:ext cx="5216493" cy="400110"/>
          </a:xfrm>
          <a:prstGeom prst="rect">
            <a:avLst/>
          </a:prstGeom>
          <a:noFill/>
          <a:ln w="9525">
            <a:noFill/>
            <a:miter lim="800000"/>
            <a:headEnd/>
            <a:tailEnd/>
          </a:ln>
          <a:effectLst/>
        </p:spPr>
        <p:txBody>
          <a:bodyPr wrap="none">
            <a:spAutoFit/>
          </a:bodyPr>
          <a:lstStyle/>
          <a:p>
            <a:r>
              <a:rPr lang="zh-CN" altLang="en-US" sz="2000" b="1" dirty="0">
                <a:solidFill>
                  <a:schemeClr val="hlink"/>
                </a:solidFill>
                <a:latin typeface="黑体" pitchFamily="49" charset="-122"/>
                <a:ea typeface="黑体" pitchFamily="49" charset="-122"/>
              </a:rPr>
              <a:t>问</a:t>
            </a:r>
            <a:r>
              <a:rPr lang="zh-CN" altLang="en-US" sz="2000" b="1" dirty="0" smtClean="0">
                <a:solidFill>
                  <a:schemeClr val="hlink"/>
                </a:solidFill>
                <a:latin typeface="黑体" pitchFamily="49" charset="-122"/>
                <a:ea typeface="黑体" pitchFamily="49" charset="-122"/>
              </a:rPr>
              <a:t>题</a:t>
            </a:r>
            <a:r>
              <a:rPr lang="zh-CN" altLang="en-US" sz="2000" b="1" dirty="0" smtClean="0">
                <a:solidFill>
                  <a:schemeClr val="hlink"/>
                </a:solidFill>
                <a:latin typeface="黑体" pitchFamily="49" charset="-122"/>
                <a:ea typeface="黑体" pitchFamily="49" charset="-122"/>
              </a:rPr>
              <a:t>十二：</a:t>
            </a:r>
            <a:r>
              <a:rPr lang="zh-CN" altLang="en-US" sz="2000" b="1" dirty="0">
                <a:latin typeface="黑体" pitchFamily="49" charset="-122"/>
                <a:ea typeface="黑体" pitchFamily="49" charset="-122"/>
              </a:rPr>
              <a:t>视同销售和进项税额转出的关系</a:t>
            </a:r>
            <a:r>
              <a:rPr lang="zh-CN" altLang="en-US" sz="2000" dirty="0">
                <a:latin typeface="黑体" pitchFamily="49" charset="-122"/>
                <a:ea typeface="黑体" pitchFamily="49" charset="-122"/>
              </a:rPr>
              <a:t>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5" name="Rectangle 3"/>
          <p:cNvSpPr>
            <a:spLocks noChangeArrowheads="1"/>
          </p:cNvSpPr>
          <p:nvPr/>
        </p:nvSpPr>
        <p:spPr bwMode="auto">
          <a:xfrm>
            <a:off x="250825" y="987425"/>
            <a:ext cx="8713788" cy="3471863"/>
          </a:xfrm>
          <a:prstGeom prst="rect">
            <a:avLst/>
          </a:prstGeom>
          <a:noFill/>
          <a:ln w="9525">
            <a:noFill/>
            <a:miter lim="800000"/>
            <a:headEnd/>
            <a:tailEnd/>
          </a:ln>
          <a:effectLst/>
        </p:spPr>
        <p:txBody>
          <a:bodyPr>
            <a:spAutoFit/>
          </a:bodyPr>
          <a:lstStyle/>
          <a:p>
            <a:pPr marL="457200" indent="-457200"/>
            <a:r>
              <a:rPr lang="zh-CN" altLang="en-US" sz="1600"/>
              <a:t>四、会计核算</a:t>
            </a:r>
            <a:r>
              <a:rPr lang="zh-CN" altLang="en-US"/>
              <a:t> </a:t>
            </a:r>
            <a:endParaRPr lang="zh-CN" altLang="en-US" sz="1600"/>
          </a:p>
          <a:p>
            <a:pPr marL="457200" indent="-457200"/>
            <a:endParaRPr lang="zh-CN" altLang="en-US" sz="1600"/>
          </a:p>
          <a:p>
            <a:pPr marL="457200" indent="-457200"/>
            <a:r>
              <a:rPr lang="en-US" altLang="zh-CN" sz="1600"/>
              <a:t>       3</a:t>
            </a:r>
            <a:r>
              <a:rPr lang="zh-CN" altLang="en-US" sz="1600"/>
              <a:t>、将自产、委托加工或者购进的货物作为投资，提供给其他单位或者个体工商户，比如用于对投资。 </a:t>
            </a:r>
          </a:p>
          <a:p>
            <a:pPr marL="457200" indent="-457200"/>
            <a:endParaRPr lang="zh-CN" altLang="en-US" sz="1600"/>
          </a:p>
          <a:p>
            <a:pPr marL="457200" indent="-457200"/>
            <a:r>
              <a:rPr lang="zh-CN" altLang="en-US" sz="1400"/>
              <a:t>       </a:t>
            </a:r>
            <a:r>
              <a:rPr lang="zh-CN" altLang="en-US" sz="1400">
                <a:solidFill>
                  <a:schemeClr val="hlink"/>
                </a:solidFill>
              </a:rPr>
              <a:t>分析：</a:t>
            </a:r>
            <a:r>
              <a:rPr lang="zh-CN" altLang="en-US" sz="1400"/>
              <a:t>由于货物的所有权发生转移，会计上应当按照公允价值确认损益，这与增值税法的规定一致。 </a:t>
            </a:r>
          </a:p>
          <a:p>
            <a:pPr marL="457200" indent="-457200"/>
            <a:endParaRPr lang="zh-CN" altLang="en-US" sz="1400"/>
          </a:p>
          <a:p>
            <a:pPr marL="457200" indent="-457200"/>
            <a:r>
              <a:rPr lang="zh-CN" altLang="en-US" sz="1400"/>
              <a:t>       确认投资时 </a:t>
            </a:r>
          </a:p>
          <a:p>
            <a:pPr marL="457200" indent="-457200"/>
            <a:r>
              <a:rPr lang="zh-CN" altLang="en-US" sz="1400"/>
              <a:t>　　借：长期股权投资                 </a:t>
            </a:r>
            <a:r>
              <a:rPr lang="en-US" altLang="zh-CN" sz="1400"/>
              <a:t>234.00 </a:t>
            </a:r>
          </a:p>
          <a:p>
            <a:pPr marL="457200" indent="-457200"/>
            <a:r>
              <a:rPr lang="zh-CN" altLang="en-US" sz="1400"/>
              <a:t>　　   贷：主营业务收入                  </a:t>
            </a:r>
            <a:r>
              <a:rPr lang="en-US" altLang="zh-CN" sz="1400"/>
              <a:t>200.00 </a:t>
            </a:r>
          </a:p>
          <a:p>
            <a:pPr marL="457200" indent="-457200"/>
            <a:r>
              <a:rPr lang="zh-CN" altLang="en-US" sz="1400"/>
              <a:t>　　      应交税费</a:t>
            </a:r>
            <a:r>
              <a:rPr lang="en-US" altLang="zh-CN" sz="1400"/>
              <a:t>--</a:t>
            </a:r>
            <a:r>
              <a:rPr lang="zh-CN" altLang="en-US" sz="1400"/>
              <a:t>应交增值税</a:t>
            </a:r>
            <a:r>
              <a:rPr lang="en-US" altLang="zh-CN" sz="1400"/>
              <a:t>--</a:t>
            </a:r>
            <a:r>
              <a:rPr lang="zh-CN" altLang="en-US" sz="1400"/>
              <a:t>销项税额   </a:t>
            </a:r>
            <a:r>
              <a:rPr lang="en-US" altLang="zh-CN" sz="1400"/>
              <a:t>34.00 </a:t>
            </a:r>
          </a:p>
          <a:p>
            <a:pPr marL="457200" indent="-457200"/>
            <a:r>
              <a:rPr lang="zh-CN" altLang="en-US" sz="1400"/>
              <a:t>　　</a:t>
            </a:r>
          </a:p>
          <a:p>
            <a:pPr marL="457200" indent="-457200"/>
            <a:r>
              <a:rPr lang="zh-CN" altLang="en-US" sz="1400"/>
              <a:t>       结转成本时 </a:t>
            </a:r>
          </a:p>
          <a:p>
            <a:pPr marL="457200" indent="-457200"/>
            <a:r>
              <a:rPr lang="zh-CN" altLang="en-US" sz="1400"/>
              <a:t>　　借：主营业务成本  </a:t>
            </a:r>
            <a:r>
              <a:rPr lang="en-US" altLang="zh-CN" sz="1400"/>
              <a:t>100.00 </a:t>
            </a:r>
          </a:p>
          <a:p>
            <a:pPr marL="457200" indent="-457200"/>
            <a:r>
              <a:rPr lang="zh-CN" altLang="en-US" sz="1400"/>
              <a:t>　　   贷：库存商品      </a:t>
            </a:r>
            <a:r>
              <a:rPr lang="en-US" altLang="zh-CN" sz="1400"/>
              <a:t>100.00 </a:t>
            </a:r>
            <a:endParaRPr lang="zh-CN" altLang="en-US" sz="1400"/>
          </a:p>
        </p:txBody>
      </p:sp>
      <p:sp>
        <p:nvSpPr>
          <p:cNvPr id="4" name="Text Box 2"/>
          <p:cNvSpPr txBox="1">
            <a:spLocks noChangeArrowheads="1"/>
          </p:cNvSpPr>
          <p:nvPr/>
        </p:nvSpPr>
        <p:spPr bwMode="auto">
          <a:xfrm>
            <a:off x="2195736" y="339502"/>
            <a:ext cx="5216493" cy="400110"/>
          </a:xfrm>
          <a:prstGeom prst="rect">
            <a:avLst/>
          </a:prstGeom>
          <a:noFill/>
          <a:ln w="9525">
            <a:noFill/>
            <a:miter lim="800000"/>
            <a:headEnd/>
            <a:tailEnd/>
          </a:ln>
          <a:effectLst/>
        </p:spPr>
        <p:txBody>
          <a:bodyPr wrap="none">
            <a:spAutoFit/>
          </a:bodyPr>
          <a:lstStyle/>
          <a:p>
            <a:r>
              <a:rPr lang="zh-CN" altLang="en-US" sz="2000" b="1" dirty="0">
                <a:solidFill>
                  <a:schemeClr val="hlink"/>
                </a:solidFill>
                <a:latin typeface="黑体" pitchFamily="49" charset="-122"/>
                <a:ea typeface="黑体" pitchFamily="49" charset="-122"/>
              </a:rPr>
              <a:t>问</a:t>
            </a:r>
            <a:r>
              <a:rPr lang="zh-CN" altLang="en-US" sz="2000" b="1" dirty="0" smtClean="0">
                <a:solidFill>
                  <a:schemeClr val="hlink"/>
                </a:solidFill>
                <a:latin typeface="黑体" pitchFamily="49" charset="-122"/>
                <a:ea typeface="黑体" pitchFamily="49" charset="-122"/>
              </a:rPr>
              <a:t>题</a:t>
            </a:r>
            <a:r>
              <a:rPr lang="zh-CN" altLang="en-US" sz="2000" b="1" dirty="0" smtClean="0">
                <a:solidFill>
                  <a:schemeClr val="hlink"/>
                </a:solidFill>
                <a:latin typeface="黑体" pitchFamily="49" charset="-122"/>
                <a:ea typeface="黑体" pitchFamily="49" charset="-122"/>
              </a:rPr>
              <a:t>十二：</a:t>
            </a:r>
            <a:r>
              <a:rPr lang="zh-CN" altLang="en-US" sz="2000" b="1" dirty="0">
                <a:latin typeface="黑体" pitchFamily="49" charset="-122"/>
                <a:ea typeface="黑体" pitchFamily="49" charset="-122"/>
              </a:rPr>
              <a:t>视同销售和进项税额转出的关系</a:t>
            </a:r>
            <a:r>
              <a:rPr lang="zh-CN" altLang="en-US" sz="2000" dirty="0">
                <a:latin typeface="黑体" pitchFamily="49" charset="-122"/>
                <a:ea typeface="黑体" pitchFamily="49" charset="-122"/>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图片 1"/>
          <p:cNvPicPr>
            <a:picLocks noChangeAspect="1"/>
          </p:cNvPicPr>
          <p:nvPr/>
        </p:nvPicPr>
        <p:blipFill>
          <a:blip r:embed="rId2" cstate="print"/>
          <a:srcRect/>
          <a:stretch>
            <a:fillRect/>
          </a:stretch>
        </p:blipFill>
        <p:spPr bwMode="auto">
          <a:xfrm>
            <a:off x="0" y="0"/>
            <a:ext cx="9144000" cy="5143500"/>
          </a:xfrm>
          <a:prstGeom prst="rect">
            <a:avLst/>
          </a:prstGeom>
          <a:noFill/>
          <a:ln w="9525">
            <a:noFill/>
            <a:miter lim="800000"/>
            <a:headEnd/>
            <a:tailEnd/>
          </a:ln>
        </p:spPr>
      </p:pic>
      <p:sp>
        <p:nvSpPr>
          <p:cNvPr id="6" name="矩形 5"/>
          <p:cNvSpPr/>
          <p:nvPr/>
        </p:nvSpPr>
        <p:spPr>
          <a:xfrm>
            <a:off x="0" y="1590675"/>
            <a:ext cx="9144000" cy="1676400"/>
          </a:xfrm>
          <a:prstGeom prst="rect">
            <a:avLst/>
          </a:prstGeom>
          <a:solidFill>
            <a:srgbClr val="0278A1">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zh-CN" altLang="en-US" sz="1350" dirty="0">
              <a:solidFill>
                <a:prstClr val="black"/>
              </a:solidFill>
              <a:latin typeface="Calibri"/>
              <a:ea typeface="宋体" pitchFamily="2" charset="-122"/>
            </a:endParaRPr>
          </a:p>
        </p:txBody>
      </p:sp>
      <p:sp>
        <p:nvSpPr>
          <p:cNvPr id="7" name="文本框 3"/>
          <p:cNvSpPr txBox="1"/>
          <p:nvPr/>
        </p:nvSpPr>
        <p:spPr>
          <a:xfrm>
            <a:off x="2520950" y="2033588"/>
            <a:ext cx="4589463" cy="1076325"/>
          </a:xfrm>
          <a:prstGeom prst="rect">
            <a:avLst/>
          </a:prstGeom>
          <a:noFill/>
        </p:spPr>
        <p:txBody>
          <a:bodyPr wrap="none">
            <a:spAutoFit/>
          </a:bodyPr>
          <a:lstStyle/>
          <a:p>
            <a:pPr defTabSz="685800" fontAlgn="auto">
              <a:spcBef>
                <a:spcPts val="0"/>
              </a:spcBef>
              <a:spcAft>
                <a:spcPts val="0"/>
              </a:spcAft>
              <a:defRPr/>
            </a:pPr>
            <a:r>
              <a:rPr lang="zh-CN" altLang="en-US" sz="3200" b="1" spc="225" dirty="0">
                <a:solidFill>
                  <a:prstClr val="white"/>
                </a:solidFill>
                <a:latin typeface="Akzidenz-Grotesk BQ Condensed" pitchFamily="50" charset="0"/>
                <a:ea typeface="宋体" pitchFamily="2" charset="-122"/>
                <a:cs typeface="+mn-cs"/>
              </a:rPr>
              <a:t>越来越多的风险</a:t>
            </a:r>
            <a:endParaRPr lang="en-US" altLang="zh-CN" sz="3200" b="1" spc="225" dirty="0">
              <a:solidFill>
                <a:prstClr val="white"/>
              </a:solidFill>
              <a:latin typeface="Akzidenz-Grotesk BQ Condensed" pitchFamily="50" charset="0"/>
              <a:ea typeface="宋体" pitchFamily="2" charset="-122"/>
              <a:cs typeface="+mn-cs"/>
            </a:endParaRPr>
          </a:p>
          <a:p>
            <a:pPr defTabSz="685800" fontAlgn="auto">
              <a:spcBef>
                <a:spcPts val="0"/>
              </a:spcBef>
              <a:spcAft>
                <a:spcPts val="0"/>
              </a:spcAft>
              <a:defRPr/>
            </a:pPr>
            <a:r>
              <a:rPr lang="en-US" altLang="zh-CN" sz="3200" b="1" spc="225" dirty="0">
                <a:solidFill>
                  <a:prstClr val="white"/>
                </a:solidFill>
                <a:latin typeface="Akzidenz-Grotesk BQ Condensed" pitchFamily="50" charset="0"/>
                <a:ea typeface="宋体" pitchFamily="2" charset="-122"/>
                <a:cs typeface="+mn-cs"/>
              </a:rPr>
              <a:t>——</a:t>
            </a:r>
            <a:r>
              <a:rPr lang="zh-CN" altLang="en-US" sz="3200" b="1" spc="225" dirty="0">
                <a:solidFill>
                  <a:prstClr val="white"/>
                </a:solidFill>
                <a:latin typeface="Akzidenz-Grotesk BQ Condensed" pitchFamily="50" charset="0"/>
                <a:ea typeface="宋体" pitchFamily="2" charset="-122"/>
                <a:cs typeface="+mn-cs"/>
              </a:rPr>
              <a:t>放大镜下的纳税人</a:t>
            </a:r>
          </a:p>
        </p:txBody>
      </p:sp>
      <p:grpSp>
        <p:nvGrpSpPr>
          <p:cNvPr id="37892" name="组合 7"/>
          <p:cNvGrpSpPr>
            <a:grpSpLocks/>
          </p:cNvGrpSpPr>
          <p:nvPr/>
        </p:nvGrpSpPr>
        <p:grpSpPr bwMode="auto">
          <a:xfrm>
            <a:off x="1177925" y="2159000"/>
            <a:ext cx="706438" cy="500063"/>
            <a:chOff x="2121053" y="4628326"/>
            <a:chExt cx="333034" cy="313762"/>
          </a:xfrm>
        </p:grpSpPr>
        <p:sp>
          <p:nvSpPr>
            <p:cNvPr id="9" name="Freeform 31"/>
            <p:cNvSpPr/>
            <p:nvPr/>
          </p:nvSpPr>
          <p:spPr bwMode="auto">
            <a:xfrm>
              <a:off x="2268486" y="4628326"/>
              <a:ext cx="185601" cy="133473"/>
            </a:xfrm>
            <a:custGeom>
              <a:avLst/>
              <a:gdLst>
                <a:gd name="T0" fmla="*/ 81 w 93"/>
                <a:gd name="T1" fmla="*/ 0 h 67"/>
                <a:gd name="T2" fmla="*/ 12 w 93"/>
                <a:gd name="T3" fmla="*/ 0 h 67"/>
                <a:gd name="T4" fmla="*/ 0 w 93"/>
                <a:gd name="T5" fmla="*/ 12 h 67"/>
                <a:gd name="T6" fmla="*/ 0 w 93"/>
                <a:gd name="T7" fmla="*/ 21 h 67"/>
                <a:gd name="T8" fmla="*/ 7 w 93"/>
                <a:gd name="T9" fmla="*/ 21 h 67"/>
                <a:gd name="T10" fmla="*/ 7 w 93"/>
                <a:gd name="T11" fmla="*/ 12 h 67"/>
                <a:gd name="T12" fmla="*/ 12 w 93"/>
                <a:gd name="T13" fmla="*/ 7 h 67"/>
                <a:gd name="T14" fmla="*/ 81 w 93"/>
                <a:gd name="T15" fmla="*/ 7 h 67"/>
                <a:gd name="T16" fmla="*/ 86 w 93"/>
                <a:gd name="T17" fmla="*/ 12 h 67"/>
                <a:gd name="T18" fmla="*/ 86 w 93"/>
                <a:gd name="T19" fmla="*/ 54 h 67"/>
                <a:gd name="T20" fmla="*/ 81 w 93"/>
                <a:gd name="T21" fmla="*/ 59 h 67"/>
                <a:gd name="T22" fmla="*/ 72 w 93"/>
                <a:gd name="T23" fmla="*/ 59 h 67"/>
                <a:gd name="T24" fmla="*/ 72 w 93"/>
                <a:gd name="T25" fmla="*/ 67 h 67"/>
                <a:gd name="T26" fmla="*/ 81 w 93"/>
                <a:gd name="T27" fmla="*/ 67 h 67"/>
                <a:gd name="T28" fmla="*/ 93 w 93"/>
                <a:gd name="T29" fmla="*/ 54 h 67"/>
                <a:gd name="T30" fmla="*/ 93 w 93"/>
                <a:gd name="T31" fmla="*/ 12 h 67"/>
                <a:gd name="T32" fmla="*/ 81 w 93"/>
                <a:gd name="T33"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3" h="67">
                  <a:moveTo>
                    <a:pt x="81" y="0"/>
                  </a:moveTo>
                  <a:cubicBezTo>
                    <a:pt x="12" y="0"/>
                    <a:pt x="12" y="0"/>
                    <a:pt x="12" y="0"/>
                  </a:cubicBezTo>
                  <a:cubicBezTo>
                    <a:pt x="6" y="0"/>
                    <a:pt x="0" y="5"/>
                    <a:pt x="0" y="12"/>
                  </a:cubicBezTo>
                  <a:cubicBezTo>
                    <a:pt x="0" y="21"/>
                    <a:pt x="0" y="21"/>
                    <a:pt x="0" y="21"/>
                  </a:cubicBezTo>
                  <a:cubicBezTo>
                    <a:pt x="7" y="21"/>
                    <a:pt x="7" y="21"/>
                    <a:pt x="7" y="21"/>
                  </a:cubicBezTo>
                  <a:cubicBezTo>
                    <a:pt x="7" y="12"/>
                    <a:pt x="7" y="12"/>
                    <a:pt x="7" y="12"/>
                  </a:cubicBezTo>
                  <a:cubicBezTo>
                    <a:pt x="7" y="9"/>
                    <a:pt x="10" y="7"/>
                    <a:pt x="12" y="7"/>
                  </a:cubicBezTo>
                  <a:cubicBezTo>
                    <a:pt x="81" y="7"/>
                    <a:pt x="81" y="7"/>
                    <a:pt x="81" y="7"/>
                  </a:cubicBezTo>
                  <a:cubicBezTo>
                    <a:pt x="83" y="7"/>
                    <a:pt x="86" y="9"/>
                    <a:pt x="86" y="12"/>
                  </a:cubicBezTo>
                  <a:cubicBezTo>
                    <a:pt x="86" y="54"/>
                    <a:pt x="86" y="54"/>
                    <a:pt x="86" y="54"/>
                  </a:cubicBezTo>
                  <a:cubicBezTo>
                    <a:pt x="86" y="57"/>
                    <a:pt x="83" y="59"/>
                    <a:pt x="81" y="59"/>
                  </a:cubicBezTo>
                  <a:cubicBezTo>
                    <a:pt x="72" y="59"/>
                    <a:pt x="72" y="59"/>
                    <a:pt x="72" y="59"/>
                  </a:cubicBezTo>
                  <a:cubicBezTo>
                    <a:pt x="72" y="67"/>
                    <a:pt x="72" y="67"/>
                    <a:pt x="72" y="67"/>
                  </a:cubicBezTo>
                  <a:cubicBezTo>
                    <a:pt x="81" y="67"/>
                    <a:pt x="81" y="67"/>
                    <a:pt x="81" y="67"/>
                  </a:cubicBezTo>
                  <a:cubicBezTo>
                    <a:pt x="87" y="67"/>
                    <a:pt x="93" y="61"/>
                    <a:pt x="93" y="54"/>
                  </a:cubicBezTo>
                  <a:cubicBezTo>
                    <a:pt x="93" y="12"/>
                    <a:pt x="93" y="12"/>
                    <a:pt x="93" y="12"/>
                  </a:cubicBezTo>
                  <a:cubicBezTo>
                    <a:pt x="93" y="5"/>
                    <a:pt x="87" y="0"/>
                    <a:pt x="81" y="0"/>
                  </a:cubicBezTo>
                  <a:close/>
                </a:path>
              </a:pathLst>
            </a:custGeom>
            <a:solidFill>
              <a:schemeClr val="bg1"/>
            </a:solidFill>
            <a:ln>
              <a:noFill/>
            </a:ln>
          </p:spPr>
          <p:txBody>
            <a:bodyPr lIns="68580" tIns="34290" rIns="68580" bIns="34290"/>
            <a:lstStyle/>
            <a:p>
              <a:pPr defTabSz="685800" fontAlgn="auto">
                <a:spcBef>
                  <a:spcPts val="0"/>
                </a:spcBef>
                <a:spcAft>
                  <a:spcPts val="0"/>
                </a:spcAft>
                <a:defRPr/>
              </a:pPr>
              <a:endParaRPr lang="zh-CN" altLang="en-US" sz="1350">
                <a:solidFill>
                  <a:prstClr val="black"/>
                </a:solidFill>
                <a:latin typeface="Calibri"/>
                <a:ea typeface="宋体" pitchFamily="2" charset="-122"/>
                <a:cs typeface="+mn-cs"/>
              </a:endParaRPr>
            </a:p>
          </p:txBody>
        </p:sp>
        <p:sp>
          <p:nvSpPr>
            <p:cNvPr id="10" name="Freeform 32"/>
            <p:cNvSpPr/>
            <p:nvPr/>
          </p:nvSpPr>
          <p:spPr bwMode="auto">
            <a:xfrm>
              <a:off x="2225080" y="4664184"/>
              <a:ext cx="185601" cy="131481"/>
            </a:xfrm>
            <a:custGeom>
              <a:avLst/>
              <a:gdLst>
                <a:gd name="T0" fmla="*/ 80 w 93"/>
                <a:gd name="T1" fmla="*/ 0 h 66"/>
                <a:gd name="T2" fmla="*/ 12 w 93"/>
                <a:gd name="T3" fmla="*/ 0 h 66"/>
                <a:gd name="T4" fmla="*/ 0 w 93"/>
                <a:gd name="T5" fmla="*/ 12 h 66"/>
                <a:gd name="T6" fmla="*/ 0 w 93"/>
                <a:gd name="T7" fmla="*/ 29 h 66"/>
                <a:gd name="T8" fmla="*/ 7 w 93"/>
                <a:gd name="T9" fmla="*/ 25 h 66"/>
                <a:gd name="T10" fmla="*/ 7 w 93"/>
                <a:gd name="T11" fmla="*/ 12 h 66"/>
                <a:gd name="T12" fmla="*/ 12 w 93"/>
                <a:gd name="T13" fmla="*/ 7 h 66"/>
                <a:gd name="T14" fmla="*/ 80 w 93"/>
                <a:gd name="T15" fmla="*/ 7 h 66"/>
                <a:gd name="T16" fmla="*/ 85 w 93"/>
                <a:gd name="T17" fmla="*/ 12 h 66"/>
                <a:gd name="T18" fmla="*/ 85 w 93"/>
                <a:gd name="T19" fmla="*/ 54 h 66"/>
                <a:gd name="T20" fmla="*/ 80 w 93"/>
                <a:gd name="T21" fmla="*/ 59 h 66"/>
                <a:gd name="T22" fmla="*/ 12 w 93"/>
                <a:gd name="T23" fmla="*/ 59 h 66"/>
                <a:gd name="T24" fmla="*/ 7 w 93"/>
                <a:gd name="T25" fmla="*/ 54 h 66"/>
                <a:gd name="T26" fmla="*/ 7 w 93"/>
                <a:gd name="T27" fmla="*/ 43 h 66"/>
                <a:gd name="T28" fmla="*/ 0 w 93"/>
                <a:gd name="T29" fmla="*/ 47 h 66"/>
                <a:gd name="T30" fmla="*/ 0 w 93"/>
                <a:gd name="T31" fmla="*/ 54 h 66"/>
                <a:gd name="T32" fmla="*/ 12 w 93"/>
                <a:gd name="T33" fmla="*/ 66 h 66"/>
                <a:gd name="T34" fmla="*/ 80 w 93"/>
                <a:gd name="T35" fmla="*/ 66 h 66"/>
                <a:gd name="T36" fmla="*/ 93 w 93"/>
                <a:gd name="T37" fmla="*/ 54 h 66"/>
                <a:gd name="T38" fmla="*/ 93 w 93"/>
                <a:gd name="T39" fmla="*/ 12 h 66"/>
                <a:gd name="T40" fmla="*/ 80 w 93"/>
                <a:gd name="T4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 h="66">
                  <a:moveTo>
                    <a:pt x="80" y="0"/>
                  </a:moveTo>
                  <a:cubicBezTo>
                    <a:pt x="12" y="0"/>
                    <a:pt x="12" y="0"/>
                    <a:pt x="12" y="0"/>
                  </a:cubicBezTo>
                  <a:cubicBezTo>
                    <a:pt x="5" y="0"/>
                    <a:pt x="0" y="5"/>
                    <a:pt x="0" y="12"/>
                  </a:cubicBezTo>
                  <a:cubicBezTo>
                    <a:pt x="0" y="29"/>
                    <a:pt x="0" y="29"/>
                    <a:pt x="0" y="29"/>
                  </a:cubicBezTo>
                  <a:cubicBezTo>
                    <a:pt x="7" y="25"/>
                    <a:pt x="7" y="25"/>
                    <a:pt x="7" y="25"/>
                  </a:cubicBezTo>
                  <a:cubicBezTo>
                    <a:pt x="7" y="12"/>
                    <a:pt x="7" y="12"/>
                    <a:pt x="7" y="12"/>
                  </a:cubicBezTo>
                  <a:cubicBezTo>
                    <a:pt x="7" y="9"/>
                    <a:pt x="9" y="7"/>
                    <a:pt x="12" y="7"/>
                  </a:cubicBezTo>
                  <a:cubicBezTo>
                    <a:pt x="80" y="7"/>
                    <a:pt x="80" y="7"/>
                    <a:pt x="80" y="7"/>
                  </a:cubicBezTo>
                  <a:cubicBezTo>
                    <a:pt x="83" y="7"/>
                    <a:pt x="85" y="9"/>
                    <a:pt x="85" y="12"/>
                  </a:cubicBezTo>
                  <a:cubicBezTo>
                    <a:pt x="85" y="54"/>
                    <a:pt x="85" y="54"/>
                    <a:pt x="85" y="54"/>
                  </a:cubicBezTo>
                  <a:cubicBezTo>
                    <a:pt x="85" y="57"/>
                    <a:pt x="83" y="59"/>
                    <a:pt x="80" y="59"/>
                  </a:cubicBezTo>
                  <a:cubicBezTo>
                    <a:pt x="12" y="59"/>
                    <a:pt x="12" y="59"/>
                    <a:pt x="12" y="59"/>
                  </a:cubicBezTo>
                  <a:cubicBezTo>
                    <a:pt x="9" y="59"/>
                    <a:pt x="7" y="57"/>
                    <a:pt x="7" y="54"/>
                  </a:cubicBezTo>
                  <a:cubicBezTo>
                    <a:pt x="7" y="43"/>
                    <a:pt x="7" y="43"/>
                    <a:pt x="7" y="43"/>
                  </a:cubicBezTo>
                  <a:cubicBezTo>
                    <a:pt x="0" y="47"/>
                    <a:pt x="0" y="47"/>
                    <a:pt x="0" y="47"/>
                  </a:cubicBezTo>
                  <a:cubicBezTo>
                    <a:pt x="0" y="54"/>
                    <a:pt x="0" y="54"/>
                    <a:pt x="0" y="54"/>
                  </a:cubicBezTo>
                  <a:cubicBezTo>
                    <a:pt x="0" y="61"/>
                    <a:pt x="5" y="66"/>
                    <a:pt x="12" y="66"/>
                  </a:cubicBezTo>
                  <a:cubicBezTo>
                    <a:pt x="80" y="66"/>
                    <a:pt x="80" y="66"/>
                    <a:pt x="80" y="66"/>
                  </a:cubicBezTo>
                  <a:cubicBezTo>
                    <a:pt x="87" y="66"/>
                    <a:pt x="93" y="61"/>
                    <a:pt x="93" y="54"/>
                  </a:cubicBezTo>
                  <a:cubicBezTo>
                    <a:pt x="93" y="12"/>
                    <a:pt x="93" y="12"/>
                    <a:pt x="93" y="12"/>
                  </a:cubicBezTo>
                  <a:cubicBezTo>
                    <a:pt x="93" y="5"/>
                    <a:pt x="87" y="0"/>
                    <a:pt x="80" y="0"/>
                  </a:cubicBezTo>
                  <a:close/>
                </a:path>
              </a:pathLst>
            </a:custGeom>
            <a:solidFill>
              <a:schemeClr val="bg1"/>
            </a:solidFill>
            <a:ln>
              <a:noFill/>
            </a:ln>
          </p:spPr>
          <p:txBody>
            <a:bodyPr lIns="68580" tIns="34290" rIns="68580" bIns="34290"/>
            <a:lstStyle/>
            <a:p>
              <a:pPr defTabSz="685800" fontAlgn="auto">
                <a:spcBef>
                  <a:spcPts val="0"/>
                </a:spcBef>
                <a:spcAft>
                  <a:spcPts val="0"/>
                </a:spcAft>
                <a:defRPr/>
              </a:pPr>
              <a:endParaRPr lang="zh-CN" altLang="en-US" sz="1350">
                <a:solidFill>
                  <a:prstClr val="black"/>
                </a:solidFill>
                <a:latin typeface="Calibri"/>
                <a:ea typeface="宋体" pitchFamily="2" charset="-122"/>
                <a:cs typeface="+mn-cs"/>
              </a:endParaRPr>
            </a:p>
          </p:txBody>
        </p:sp>
        <p:sp>
          <p:nvSpPr>
            <p:cNvPr id="11" name="Oval 33"/>
            <p:cNvSpPr>
              <a:spLocks noChangeArrowheads="1"/>
            </p:cNvSpPr>
            <p:nvPr/>
          </p:nvSpPr>
          <p:spPr bwMode="auto">
            <a:xfrm>
              <a:off x="2142757" y="4659204"/>
              <a:ext cx="62116" cy="59764"/>
            </a:xfrm>
            <a:prstGeom prst="ellipse">
              <a:avLst/>
            </a:prstGeom>
            <a:solidFill>
              <a:schemeClr val="bg1"/>
            </a:solidFill>
            <a:ln>
              <a:noFill/>
            </a:ln>
          </p:spPr>
          <p:txBody>
            <a:bodyPr lIns="68580" tIns="34290" rIns="68580" bIns="34290"/>
            <a:lstStyle/>
            <a:p>
              <a:pPr defTabSz="685800" fontAlgn="auto">
                <a:spcBef>
                  <a:spcPts val="0"/>
                </a:spcBef>
                <a:spcAft>
                  <a:spcPts val="0"/>
                </a:spcAft>
                <a:defRPr/>
              </a:pPr>
              <a:endParaRPr lang="zh-CN" altLang="en-US" sz="1350">
                <a:solidFill>
                  <a:prstClr val="black"/>
                </a:solidFill>
                <a:latin typeface="Calibri"/>
                <a:ea typeface="宋体" pitchFamily="2" charset="-122"/>
                <a:cs typeface="+mn-cs"/>
              </a:endParaRPr>
            </a:p>
          </p:txBody>
        </p:sp>
        <p:sp>
          <p:nvSpPr>
            <p:cNvPr id="12" name="Freeform 34"/>
            <p:cNvSpPr/>
            <p:nvPr/>
          </p:nvSpPr>
          <p:spPr bwMode="auto">
            <a:xfrm>
              <a:off x="2121053" y="4689087"/>
              <a:ext cx="189343" cy="253001"/>
            </a:xfrm>
            <a:custGeom>
              <a:avLst/>
              <a:gdLst>
                <a:gd name="T0" fmla="*/ 94 w 95"/>
                <a:gd name="T1" fmla="*/ 4 h 127"/>
                <a:gd name="T2" fmla="*/ 93 w 95"/>
                <a:gd name="T3" fmla="*/ 2 h 127"/>
                <a:gd name="T4" fmla="*/ 86 w 95"/>
                <a:gd name="T5" fmla="*/ 1 h 127"/>
                <a:gd name="T6" fmla="*/ 48 w 95"/>
                <a:gd name="T7" fmla="*/ 20 h 127"/>
                <a:gd name="T8" fmla="*/ 48 w 95"/>
                <a:gd name="T9" fmla="*/ 20 h 127"/>
                <a:gd name="T10" fmla="*/ 39 w 95"/>
                <a:gd name="T11" fmla="*/ 20 h 127"/>
                <a:gd name="T12" fmla="*/ 28 w 95"/>
                <a:gd name="T13" fmla="*/ 20 h 127"/>
                <a:gd name="T14" fmla="*/ 25 w 95"/>
                <a:gd name="T15" fmla="*/ 20 h 127"/>
                <a:gd name="T16" fmla="*/ 22 w 95"/>
                <a:gd name="T17" fmla="*/ 20 h 127"/>
                <a:gd name="T18" fmla="*/ 6 w 95"/>
                <a:gd name="T19" fmla="*/ 20 h 127"/>
                <a:gd name="T20" fmla="*/ 3 w 95"/>
                <a:gd name="T21" fmla="*/ 22 h 127"/>
                <a:gd name="T22" fmla="*/ 1 w 95"/>
                <a:gd name="T23" fmla="*/ 26 h 127"/>
                <a:gd name="T24" fmla="*/ 0 w 95"/>
                <a:gd name="T25" fmla="*/ 68 h 127"/>
                <a:gd name="T26" fmla="*/ 4 w 95"/>
                <a:gd name="T27" fmla="*/ 74 h 127"/>
                <a:gd name="T28" fmla="*/ 6 w 95"/>
                <a:gd name="T29" fmla="*/ 74 h 127"/>
                <a:gd name="T30" fmla="*/ 10 w 95"/>
                <a:gd name="T31" fmla="*/ 69 h 127"/>
                <a:gd name="T32" fmla="*/ 11 w 95"/>
                <a:gd name="T33" fmla="*/ 38 h 127"/>
                <a:gd name="T34" fmla="*/ 12 w 95"/>
                <a:gd name="T35" fmla="*/ 38 h 127"/>
                <a:gd name="T36" fmla="*/ 12 w 95"/>
                <a:gd name="T37" fmla="*/ 64 h 127"/>
                <a:gd name="T38" fmla="*/ 12 w 95"/>
                <a:gd name="T39" fmla="*/ 66 h 127"/>
                <a:gd name="T40" fmla="*/ 12 w 95"/>
                <a:gd name="T41" fmla="*/ 121 h 127"/>
                <a:gd name="T42" fmla="*/ 18 w 95"/>
                <a:gd name="T43" fmla="*/ 127 h 127"/>
                <a:gd name="T44" fmla="*/ 22 w 95"/>
                <a:gd name="T45" fmla="*/ 127 h 127"/>
                <a:gd name="T46" fmla="*/ 28 w 95"/>
                <a:gd name="T47" fmla="*/ 121 h 127"/>
                <a:gd name="T48" fmla="*/ 28 w 95"/>
                <a:gd name="T49" fmla="*/ 78 h 127"/>
                <a:gd name="T50" fmla="*/ 33 w 95"/>
                <a:gd name="T51" fmla="*/ 78 h 127"/>
                <a:gd name="T52" fmla="*/ 33 w 95"/>
                <a:gd name="T53" fmla="*/ 121 h 127"/>
                <a:gd name="T54" fmla="*/ 39 w 95"/>
                <a:gd name="T55" fmla="*/ 127 h 127"/>
                <a:gd name="T56" fmla="*/ 43 w 95"/>
                <a:gd name="T57" fmla="*/ 127 h 127"/>
                <a:gd name="T58" fmla="*/ 49 w 95"/>
                <a:gd name="T59" fmla="*/ 121 h 127"/>
                <a:gd name="T60" fmla="*/ 49 w 95"/>
                <a:gd name="T61" fmla="*/ 66 h 127"/>
                <a:gd name="T62" fmla="*/ 49 w 95"/>
                <a:gd name="T63" fmla="*/ 64 h 127"/>
                <a:gd name="T64" fmla="*/ 49 w 95"/>
                <a:gd name="T65" fmla="*/ 36 h 127"/>
                <a:gd name="T66" fmla="*/ 54 w 95"/>
                <a:gd name="T67" fmla="*/ 29 h 127"/>
                <a:gd name="T68" fmla="*/ 91 w 95"/>
                <a:gd name="T69" fmla="*/ 10 h 127"/>
                <a:gd name="T70" fmla="*/ 94 w 95"/>
                <a:gd name="T71" fmla="*/ 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5" h="127">
                  <a:moveTo>
                    <a:pt x="94" y="4"/>
                  </a:moveTo>
                  <a:cubicBezTo>
                    <a:pt x="93" y="2"/>
                    <a:pt x="93" y="2"/>
                    <a:pt x="93" y="2"/>
                  </a:cubicBezTo>
                  <a:cubicBezTo>
                    <a:pt x="92" y="0"/>
                    <a:pt x="89" y="0"/>
                    <a:pt x="86" y="1"/>
                  </a:cubicBezTo>
                  <a:cubicBezTo>
                    <a:pt x="48" y="20"/>
                    <a:pt x="48" y="20"/>
                    <a:pt x="48" y="20"/>
                  </a:cubicBezTo>
                  <a:cubicBezTo>
                    <a:pt x="48" y="20"/>
                    <a:pt x="48" y="20"/>
                    <a:pt x="48" y="20"/>
                  </a:cubicBezTo>
                  <a:cubicBezTo>
                    <a:pt x="39" y="20"/>
                    <a:pt x="39" y="20"/>
                    <a:pt x="39" y="20"/>
                  </a:cubicBezTo>
                  <a:cubicBezTo>
                    <a:pt x="28" y="20"/>
                    <a:pt x="28" y="20"/>
                    <a:pt x="28" y="20"/>
                  </a:cubicBezTo>
                  <a:cubicBezTo>
                    <a:pt x="25" y="20"/>
                    <a:pt x="25" y="20"/>
                    <a:pt x="25" y="20"/>
                  </a:cubicBezTo>
                  <a:cubicBezTo>
                    <a:pt x="22" y="20"/>
                    <a:pt x="22" y="20"/>
                    <a:pt x="22" y="20"/>
                  </a:cubicBezTo>
                  <a:cubicBezTo>
                    <a:pt x="6" y="20"/>
                    <a:pt x="6" y="20"/>
                    <a:pt x="6" y="20"/>
                  </a:cubicBezTo>
                  <a:cubicBezTo>
                    <a:pt x="6" y="20"/>
                    <a:pt x="4" y="21"/>
                    <a:pt x="3" y="22"/>
                  </a:cubicBezTo>
                  <a:cubicBezTo>
                    <a:pt x="2" y="23"/>
                    <a:pt x="1" y="24"/>
                    <a:pt x="1" y="26"/>
                  </a:cubicBezTo>
                  <a:cubicBezTo>
                    <a:pt x="0" y="68"/>
                    <a:pt x="0" y="68"/>
                    <a:pt x="0" y="68"/>
                  </a:cubicBezTo>
                  <a:cubicBezTo>
                    <a:pt x="0" y="71"/>
                    <a:pt x="2" y="73"/>
                    <a:pt x="4" y="74"/>
                  </a:cubicBezTo>
                  <a:cubicBezTo>
                    <a:pt x="6" y="74"/>
                    <a:pt x="6" y="74"/>
                    <a:pt x="6" y="74"/>
                  </a:cubicBezTo>
                  <a:cubicBezTo>
                    <a:pt x="8" y="74"/>
                    <a:pt x="10" y="71"/>
                    <a:pt x="10" y="69"/>
                  </a:cubicBezTo>
                  <a:cubicBezTo>
                    <a:pt x="11" y="38"/>
                    <a:pt x="11" y="38"/>
                    <a:pt x="11" y="38"/>
                  </a:cubicBezTo>
                  <a:cubicBezTo>
                    <a:pt x="12" y="38"/>
                    <a:pt x="12" y="38"/>
                    <a:pt x="12" y="38"/>
                  </a:cubicBezTo>
                  <a:cubicBezTo>
                    <a:pt x="12" y="64"/>
                    <a:pt x="12" y="64"/>
                    <a:pt x="12" y="64"/>
                  </a:cubicBezTo>
                  <a:cubicBezTo>
                    <a:pt x="12" y="66"/>
                    <a:pt x="12" y="66"/>
                    <a:pt x="12" y="66"/>
                  </a:cubicBezTo>
                  <a:cubicBezTo>
                    <a:pt x="12" y="121"/>
                    <a:pt x="12" y="121"/>
                    <a:pt x="12" y="121"/>
                  </a:cubicBezTo>
                  <a:cubicBezTo>
                    <a:pt x="12" y="124"/>
                    <a:pt x="15" y="127"/>
                    <a:pt x="18" y="127"/>
                  </a:cubicBezTo>
                  <a:cubicBezTo>
                    <a:pt x="22" y="127"/>
                    <a:pt x="22" y="127"/>
                    <a:pt x="22" y="127"/>
                  </a:cubicBezTo>
                  <a:cubicBezTo>
                    <a:pt x="25" y="127"/>
                    <a:pt x="28" y="124"/>
                    <a:pt x="28" y="121"/>
                  </a:cubicBezTo>
                  <a:cubicBezTo>
                    <a:pt x="28" y="78"/>
                    <a:pt x="28" y="78"/>
                    <a:pt x="28" y="78"/>
                  </a:cubicBezTo>
                  <a:cubicBezTo>
                    <a:pt x="33" y="78"/>
                    <a:pt x="33" y="78"/>
                    <a:pt x="33" y="78"/>
                  </a:cubicBezTo>
                  <a:cubicBezTo>
                    <a:pt x="33" y="121"/>
                    <a:pt x="33" y="121"/>
                    <a:pt x="33" y="121"/>
                  </a:cubicBezTo>
                  <a:cubicBezTo>
                    <a:pt x="33" y="124"/>
                    <a:pt x="36" y="127"/>
                    <a:pt x="39" y="127"/>
                  </a:cubicBezTo>
                  <a:cubicBezTo>
                    <a:pt x="43" y="127"/>
                    <a:pt x="43" y="127"/>
                    <a:pt x="43" y="127"/>
                  </a:cubicBezTo>
                  <a:cubicBezTo>
                    <a:pt x="46" y="127"/>
                    <a:pt x="49" y="124"/>
                    <a:pt x="49" y="121"/>
                  </a:cubicBezTo>
                  <a:cubicBezTo>
                    <a:pt x="49" y="66"/>
                    <a:pt x="49" y="66"/>
                    <a:pt x="49" y="66"/>
                  </a:cubicBezTo>
                  <a:cubicBezTo>
                    <a:pt x="49" y="64"/>
                    <a:pt x="49" y="64"/>
                    <a:pt x="49" y="64"/>
                  </a:cubicBezTo>
                  <a:cubicBezTo>
                    <a:pt x="49" y="36"/>
                    <a:pt x="49" y="36"/>
                    <a:pt x="49" y="36"/>
                  </a:cubicBezTo>
                  <a:cubicBezTo>
                    <a:pt x="50" y="33"/>
                    <a:pt x="52" y="31"/>
                    <a:pt x="54" y="29"/>
                  </a:cubicBezTo>
                  <a:cubicBezTo>
                    <a:pt x="91" y="10"/>
                    <a:pt x="91" y="10"/>
                    <a:pt x="91" y="10"/>
                  </a:cubicBezTo>
                  <a:cubicBezTo>
                    <a:pt x="94" y="9"/>
                    <a:pt x="95" y="6"/>
                    <a:pt x="94" y="4"/>
                  </a:cubicBezTo>
                  <a:close/>
                </a:path>
              </a:pathLst>
            </a:custGeom>
            <a:solidFill>
              <a:schemeClr val="bg1"/>
            </a:solidFill>
            <a:ln>
              <a:noFill/>
            </a:ln>
          </p:spPr>
          <p:txBody>
            <a:bodyPr lIns="68580" tIns="34290" rIns="68580" bIns="34290"/>
            <a:lstStyle/>
            <a:p>
              <a:pPr defTabSz="685800" fontAlgn="auto">
                <a:spcBef>
                  <a:spcPts val="0"/>
                </a:spcBef>
                <a:spcAft>
                  <a:spcPts val="0"/>
                </a:spcAft>
                <a:defRPr/>
              </a:pPr>
              <a:endParaRPr lang="zh-CN" altLang="en-US" sz="1350">
                <a:solidFill>
                  <a:prstClr val="black"/>
                </a:solidFill>
                <a:latin typeface="Calibri"/>
                <a:ea typeface="宋体" pitchFamily="2" charset="-122"/>
                <a:cs typeface="+mn-cs"/>
              </a:endParaRPr>
            </a:p>
          </p:txBody>
        </p:sp>
      </p:gr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9" name="Rectangle 3"/>
          <p:cNvSpPr>
            <a:spLocks noChangeArrowheads="1"/>
          </p:cNvSpPr>
          <p:nvPr/>
        </p:nvSpPr>
        <p:spPr bwMode="auto">
          <a:xfrm>
            <a:off x="250825" y="1131888"/>
            <a:ext cx="8713788" cy="3046412"/>
          </a:xfrm>
          <a:prstGeom prst="rect">
            <a:avLst/>
          </a:prstGeom>
          <a:noFill/>
          <a:ln w="9525">
            <a:noFill/>
            <a:miter lim="800000"/>
            <a:headEnd/>
            <a:tailEnd/>
          </a:ln>
          <a:effectLst/>
        </p:spPr>
        <p:txBody>
          <a:bodyPr>
            <a:spAutoFit/>
          </a:bodyPr>
          <a:lstStyle/>
          <a:p>
            <a:pPr marL="457200" indent="-457200"/>
            <a:r>
              <a:rPr lang="zh-CN" altLang="en-US" sz="1600"/>
              <a:t>四、会计核算</a:t>
            </a:r>
            <a:r>
              <a:rPr lang="zh-CN" altLang="en-US"/>
              <a:t> </a:t>
            </a:r>
            <a:endParaRPr lang="zh-CN" altLang="en-US" sz="1600"/>
          </a:p>
          <a:p>
            <a:pPr marL="457200" indent="-457200"/>
            <a:endParaRPr lang="zh-CN" altLang="en-US" sz="1600"/>
          </a:p>
          <a:p>
            <a:pPr marL="457200" indent="-457200"/>
            <a:r>
              <a:rPr lang="en-US" altLang="zh-CN" sz="1600"/>
              <a:t>       4</a:t>
            </a:r>
            <a:r>
              <a:rPr lang="zh-CN" altLang="en-US" sz="1600"/>
              <a:t>、将自产、委托加工或者购进的货物分配给股东或者投资者 </a:t>
            </a:r>
          </a:p>
          <a:p>
            <a:pPr marL="457200" indent="-457200"/>
            <a:endParaRPr lang="zh-CN" altLang="en-US" sz="1600"/>
          </a:p>
          <a:p>
            <a:pPr marL="457200" indent="-457200"/>
            <a:r>
              <a:rPr lang="zh-CN" altLang="en-US" sz="1600"/>
              <a:t>　</a:t>
            </a:r>
            <a:r>
              <a:rPr lang="zh-CN" altLang="en-US" sz="1600">
                <a:solidFill>
                  <a:schemeClr val="hlink"/>
                </a:solidFill>
              </a:rPr>
              <a:t>　</a:t>
            </a:r>
            <a:r>
              <a:rPr lang="zh-CN" altLang="en-US" sz="1400">
                <a:solidFill>
                  <a:schemeClr val="hlink"/>
                </a:solidFill>
              </a:rPr>
              <a:t>分析：</a:t>
            </a:r>
            <a:r>
              <a:rPr lang="zh-CN" altLang="en-US" sz="1400"/>
              <a:t>由于货物的所有权发生转移，会计上应当按照公允价值确认损益，这与增值税法的规定一致。 </a:t>
            </a:r>
          </a:p>
          <a:p>
            <a:pPr marL="457200" indent="-457200"/>
            <a:endParaRPr lang="zh-CN" altLang="en-US" sz="1400"/>
          </a:p>
          <a:p>
            <a:pPr marL="457200" indent="-457200"/>
            <a:r>
              <a:rPr lang="zh-CN" altLang="en-US" sz="1400"/>
              <a:t>　　借：应付股利                      </a:t>
            </a:r>
            <a:r>
              <a:rPr lang="en-US" altLang="zh-CN" sz="1400"/>
              <a:t>234.00 </a:t>
            </a:r>
          </a:p>
          <a:p>
            <a:pPr marL="457200" indent="-457200"/>
            <a:r>
              <a:rPr lang="zh-CN" altLang="en-US" sz="1400"/>
              <a:t>　　   贷：主营业务收入                  </a:t>
            </a:r>
            <a:r>
              <a:rPr lang="en-US" altLang="zh-CN" sz="1400"/>
              <a:t>200.00 </a:t>
            </a:r>
          </a:p>
          <a:p>
            <a:pPr marL="457200" indent="-457200"/>
            <a:r>
              <a:rPr lang="zh-CN" altLang="en-US" sz="1400"/>
              <a:t>　　      应交税费</a:t>
            </a:r>
            <a:r>
              <a:rPr lang="en-US" altLang="zh-CN" sz="1400"/>
              <a:t>--</a:t>
            </a:r>
            <a:r>
              <a:rPr lang="zh-CN" altLang="en-US" sz="1400"/>
              <a:t>应交增值税</a:t>
            </a:r>
            <a:r>
              <a:rPr lang="en-US" altLang="zh-CN" sz="1400"/>
              <a:t>--</a:t>
            </a:r>
            <a:r>
              <a:rPr lang="zh-CN" altLang="en-US" sz="1400"/>
              <a:t>销项税额   </a:t>
            </a:r>
            <a:r>
              <a:rPr lang="en-US" altLang="zh-CN" sz="1400"/>
              <a:t>34.00 </a:t>
            </a:r>
          </a:p>
          <a:p>
            <a:pPr marL="457200" indent="-457200"/>
            <a:endParaRPr lang="en-US" altLang="zh-CN" sz="1400"/>
          </a:p>
          <a:p>
            <a:pPr marL="457200" indent="-457200"/>
            <a:r>
              <a:rPr lang="zh-CN" altLang="en-US" sz="1400"/>
              <a:t>　　结转成本时 </a:t>
            </a:r>
          </a:p>
          <a:p>
            <a:pPr marL="457200" indent="-457200"/>
            <a:r>
              <a:rPr lang="zh-CN" altLang="en-US" sz="1400"/>
              <a:t>　　借：主营业务成本  </a:t>
            </a:r>
            <a:r>
              <a:rPr lang="en-US" altLang="zh-CN" sz="1400"/>
              <a:t>100.00 </a:t>
            </a:r>
          </a:p>
          <a:p>
            <a:pPr marL="457200" indent="-457200"/>
            <a:r>
              <a:rPr lang="zh-CN" altLang="en-US" sz="1400"/>
              <a:t>　　   贷：库存商品      </a:t>
            </a:r>
            <a:r>
              <a:rPr lang="en-US" altLang="zh-CN" sz="1400"/>
              <a:t>100.00 </a:t>
            </a:r>
            <a:endParaRPr lang="zh-CN" altLang="en-US" sz="1400"/>
          </a:p>
        </p:txBody>
      </p:sp>
      <p:sp>
        <p:nvSpPr>
          <p:cNvPr id="4" name="Text Box 2"/>
          <p:cNvSpPr txBox="1">
            <a:spLocks noChangeArrowheads="1"/>
          </p:cNvSpPr>
          <p:nvPr/>
        </p:nvSpPr>
        <p:spPr bwMode="auto">
          <a:xfrm>
            <a:off x="2267744" y="339502"/>
            <a:ext cx="5216493" cy="400110"/>
          </a:xfrm>
          <a:prstGeom prst="rect">
            <a:avLst/>
          </a:prstGeom>
          <a:noFill/>
          <a:ln w="9525">
            <a:noFill/>
            <a:miter lim="800000"/>
            <a:headEnd/>
            <a:tailEnd/>
          </a:ln>
          <a:effectLst/>
        </p:spPr>
        <p:txBody>
          <a:bodyPr wrap="none">
            <a:spAutoFit/>
          </a:bodyPr>
          <a:lstStyle/>
          <a:p>
            <a:r>
              <a:rPr lang="zh-CN" altLang="en-US" sz="2000" b="1" dirty="0">
                <a:solidFill>
                  <a:schemeClr val="hlink"/>
                </a:solidFill>
                <a:latin typeface="黑体" pitchFamily="49" charset="-122"/>
                <a:ea typeface="黑体" pitchFamily="49" charset="-122"/>
              </a:rPr>
              <a:t>问</a:t>
            </a:r>
            <a:r>
              <a:rPr lang="zh-CN" altLang="en-US" sz="2000" b="1" dirty="0" smtClean="0">
                <a:solidFill>
                  <a:schemeClr val="hlink"/>
                </a:solidFill>
                <a:latin typeface="黑体" pitchFamily="49" charset="-122"/>
                <a:ea typeface="黑体" pitchFamily="49" charset="-122"/>
              </a:rPr>
              <a:t>题</a:t>
            </a:r>
            <a:r>
              <a:rPr lang="zh-CN" altLang="en-US" sz="2000" b="1" dirty="0" smtClean="0">
                <a:solidFill>
                  <a:schemeClr val="hlink"/>
                </a:solidFill>
                <a:latin typeface="黑体" pitchFamily="49" charset="-122"/>
                <a:ea typeface="黑体" pitchFamily="49" charset="-122"/>
              </a:rPr>
              <a:t>十二：</a:t>
            </a:r>
            <a:r>
              <a:rPr lang="zh-CN" altLang="en-US" sz="2000" b="1" dirty="0">
                <a:latin typeface="黑体" pitchFamily="49" charset="-122"/>
                <a:ea typeface="黑体" pitchFamily="49" charset="-122"/>
              </a:rPr>
              <a:t>视同销售和进项税额转出的关系</a:t>
            </a:r>
            <a:r>
              <a:rPr lang="zh-CN" altLang="en-US" sz="2000" dirty="0">
                <a:latin typeface="黑体" pitchFamily="49" charset="-122"/>
                <a:ea typeface="黑体" pitchFamily="49" charset="-122"/>
              </a:rPr>
              <a:t>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4" name="Rectangle 4"/>
          <p:cNvSpPr>
            <a:spLocks noChangeArrowheads="1"/>
          </p:cNvSpPr>
          <p:nvPr/>
        </p:nvSpPr>
        <p:spPr bwMode="auto">
          <a:xfrm>
            <a:off x="250825" y="1131888"/>
            <a:ext cx="8713788" cy="3078162"/>
          </a:xfrm>
          <a:prstGeom prst="rect">
            <a:avLst/>
          </a:prstGeom>
          <a:noFill/>
          <a:ln w="9525">
            <a:noFill/>
            <a:miter lim="800000"/>
            <a:headEnd/>
            <a:tailEnd/>
          </a:ln>
          <a:effectLst/>
        </p:spPr>
        <p:txBody>
          <a:bodyPr>
            <a:spAutoFit/>
          </a:bodyPr>
          <a:lstStyle/>
          <a:p>
            <a:pPr marL="457200" indent="-457200"/>
            <a:r>
              <a:rPr lang="zh-CN" altLang="en-US" sz="1600"/>
              <a:t>四、会计核算</a:t>
            </a:r>
            <a:r>
              <a:rPr lang="zh-CN" altLang="en-US"/>
              <a:t> </a:t>
            </a:r>
            <a:endParaRPr lang="zh-CN" altLang="en-US" sz="1600"/>
          </a:p>
          <a:p>
            <a:pPr marL="457200" indent="-457200"/>
            <a:endParaRPr lang="zh-CN" altLang="en-US" sz="1600"/>
          </a:p>
          <a:p>
            <a:pPr marL="457200" indent="-457200"/>
            <a:r>
              <a:rPr lang="en-US" altLang="zh-CN" sz="1600"/>
              <a:t>       5</a:t>
            </a:r>
            <a:r>
              <a:rPr lang="zh-CN" altLang="en-US" sz="1600"/>
              <a:t>、将自产、委托加工或者购进的货物无偿赠送其他单位或者个人 </a:t>
            </a:r>
          </a:p>
          <a:p>
            <a:pPr marL="457200" indent="-457200"/>
            <a:endParaRPr lang="zh-CN" altLang="en-US" sz="1600"/>
          </a:p>
          <a:p>
            <a:pPr marL="457200" indent="-457200"/>
            <a:r>
              <a:rPr lang="zh-CN" altLang="en-US" sz="1600"/>
              <a:t>　</a:t>
            </a:r>
            <a:r>
              <a:rPr lang="zh-CN" altLang="en-US" sz="1400">
                <a:solidFill>
                  <a:schemeClr val="hlink"/>
                </a:solidFill>
              </a:rPr>
              <a:t>　分析：</a:t>
            </a:r>
            <a:r>
              <a:rPr lang="zh-CN" altLang="en-US" sz="1400"/>
              <a:t>由于货物的所有权发生转移，会计上应当按照公允价值确认损益，这与增值税法的规定一致。</a:t>
            </a:r>
          </a:p>
          <a:p>
            <a:pPr marL="457200" indent="-457200"/>
            <a:r>
              <a:rPr lang="zh-CN" altLang="en-US" sz="1400"/>
              <a:t> </a:t>
            </a:r>
          </a:p>
          <a:p>
            <a:pPr marL="457200" indent="-457200"/>
            <a:r>
              <a:rPr lang="zh-CN" altLang="en-US" sz="1400"/>
              <a:t>　　借：营业外支出                    </a:t>
            </a:r>
            <a:r>
              <a:rPr lang="en-US" altLang="zh-CN" sz="1400"/>
              <a:t>234.00 </a:t>
            </a:r>
          </a:p>
          <a:p>
            <a:pPr marL="457200" indent="-457200"/>
            <a:r>
              <a:rPr lang="zh-CN" altLang="en-US" sz="1400"/>
              <a:t>　　   贷：主营业务收入                  </a:t>
            </a:r>
            <a:r>
              <a:rPr lang="en-US" altLang="zh-CN" sz="1400"/>
              <a:t>200.00 </a:t>
            </a:r>
          </a:p>
          <a:p>
            <a:pPr marL="457200" indent="-457200"/>
            <a:r>
              <a:rPr lang="zh-CN" altLang="en-US" sz="1400"/>
              <a:t>　　      应交税费</a:t>
            </a:r>
            <a:r>
              <a:rPr lang="en-US" altLang="zh-CN" sz="1400"/>
              <a:t>--</a:t>
            </a:r>
            <a:r>
              <a:rPr lang="zh-CN" altLang="en-US" sz="1400"/>
              <a:t>应交增值税</a:t>
            </a:r>
            <a:r>
              <a:rPr lang="en-US" altLang="zh-CN" sz="1400"/>
              <a:t>--</a:t>
            </a:r>
            <a:r>
              <a:rPr lang="zh-CN" altLang="en-US" sz="1400"/>
              <a:t>销项税额   </a:t>
            </a:r>
            <a:r>
              <a:rPr lang="en-US" altLang="zh-CN" sz="1400"/>
              <a:t>34.00 </a:t>
            </a:r>
          </a:p>
          <a:p>
            <a:pPr marL="457200" indent="-457200"/>
            <a:r>
              <a:rPr lang="zh-CN" altLang="en-US" sz="1400"/>
              <a:t>　　</a:t>
            </a:r>
          </a:p>
          <a:p>
            <a:pPr marL="457200" indent="-457200"/>
            <a:r>
              <a:rPr lang="zh-CN" altLang="en-US" sz="1400"/>
              <a:t>       结转成本时 </a:t>
            </a:r>
          </a:p>
          <a:p>
            <a:pPr marL="457200" indent="-457200"/>
            <a:r>
              <a:rPr lang="zh-CN" altLang="en-US" sz="1400"/>
              <a:t>　　借：主营业务成本  </a:t>
            </a:r>
            <a:r>
              <a:rPr lang="en-US" altLang="zh-CN" sz="1400"/>
              <a:t>100.00 </a:t>
            </a:r>
          </a:p>
          <a:p>
            <a:pPr marL="457200" indent="-457200"/>
            <a:r>
              <a:rPr lang="zh-CN" altLang="en-US" sz="1400"/>
              <a:t>　　   贷：库存商品      </a:t>
            </a:r>
            <a:r>
              <a:rPr lang="en-US" altLang="zh-CN" sz="1400"/>
              <a:t>100.00</a:t>
            </a:r>
            <a:r>
              <a:rPr lang="en-US" altLang="zh-CN" sz="1600"/>
              <a:t> </a:t>
            </a:r>
            <a:endParaRPr lang="zh-CN" altLang="en-US" sz="1600"/>
          </a:p>
        </p:txBody>
      </p:sp>
      <p:sp>
        <p:nvSpPr>
          <p:cNvPr id="4" name="Text Box 2"/>
          <p:cNvSpPr txBox="1">
            <a:spLocks noChangeArrowheads="1"/>
          </p:cNvSpPr>
          <p:nvPr/>
        </p:nvSpPr>
        <p:spPr bwMode="auto">
          <a:xfrm>
            <a:off x="2339752" y="339502"/>
            <a:ext cx="5216493" cy="400110"/>
          </a:xfrm>
          <a:prstGeom prst="rect">
            <a:avLst/>
          </a:prstGeom>
          <a:noFill/>
          <a:ln w="9525">
            <a:noFill/>
            <a:miter lim="800000"/>
            <a:headEnd/>
            <a:tailEnd/>
          </a:ln>
          <a:effectLst/>
        </p:spPr>
        <p:txBody>
          <a:bodyPr wrap="none">
            <a:spAutoFit/>
          </a:bodyPr>
          <a:lstStyle/>
          <a:p>
            <a:r>
              <a:rPr lang="zh-CN" altLang="en-US" sz="2000" b="1" dirty="0">
                <a:solidFill>
                  <a:schemeClr val="hlink"/>
                </a:solidFill>
                <a:latin typeface="黑体" pitchFamily="49" charset="-122"/>
                <a:ea typeface="黑体" pitchFamily="49" charset="-122"/>
              </a:rPr>
              <a:t>问</a:t>
            </a:r>
            <a:r>
              <a:rPr lang="zh-CN" altLang="en-US" sz="2000" b="1" dirty="0" smtClean="0">
                <a:solidFill>
                  <a:schemeClr val="hlink"/>
                </a:solidFill>
                <a:latin typeface="黑体" pitchFamily="49" charset="-122"/>
                <a:ea typeface="黑体" pitchFamily="49" charset="-122"/>
              </a:rPr>
              <a:t>题</a:t>
            </a:r>
            <a:r>
              <a:rPr lang="zh-CN" altLang="en-US" sz="2000" b="1" dirty="0" smtClean="0">
                <a:solidFill>
                  <a:schemeClr val="hlink"/>
                </a:solidFill>
                <a:latin typeface="黑体" pitchFamily="49" charset="-122"/>
                <a:ea typeface="黑体" pitchFamily="49" charset="-122"/>
              </a:rPr>
              <a:t>十二：</a:t>
            </a:r>
            <a:r>
              <a:rPr lang="zh-CN" altLang="en-US" sz="2000" b="1" dirty="0">
                <a:latin typeface="黑体" pitchFamily="49" charset="-122"/>
                <a:ea typeface="黑体" pitchFamily="49" charset="-122"/>
              </a:rPr>
              <a:t>视同销售和进项税额转出的关系</a:t>
            </a:r>
            <a:r>
              <a:rPr lang="zh-CN" altLang="en-US" sz="2000" dirty="0">
                <a:latin typeface="黑体" pitchFamily="49" charset="-122"/>
                <a:ea typeface="黑体" pitchFamily="49" charset="-122"/>
              </a:rPr>
              <a:t>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7" name="Rectangle 3"/>
          <p:cNvSpPr>
            <a:spLocks noChangeArrowheads="1"/>
          </p:cNvSpPr>
          <p:nvPr/>
        </p:nvSpPr>
        <p:spPr bwMode="auto">
          <a:xfrm>
            <a:off x="250825" y="987425"/>
            <a:ext cx="8713788" cy="3471863"/>
          </a:xfrm>
          <a:prstGeom prst="rect">
            <a:avLst/>
          </a:prstGeom>
          <a:noFill/>
          <a:ln w="9525">
            <a:noFill/>
            <a:miter lim="800000"/>
            <a:headEnd/>
            <a:tailEnd/>
          </a:ln>
          <a:effectLst/>
        </p:spPr>
        <p:txBody>
          <a:bodyPr>
            <a:spAutoFit/>
          </a:bodyPr>
          <a:lstStyle/>
          <a:p>
            <a:pPr marL="457200" indent="-457200"/>
            <a:r>
              <a:rPr lang="zh-CN" altLang="en-US" sz="1600"/>
              <a:t>四、会计核算</a:t>
            </a:r>
            <a:r>
              <a:rPr lang="zh-CN" altLang="en-US"/>
              <a:t> </a:t>
            </a:r>
            <a:endParaRPr lang="zh-CN" altLang="en-US" sz="1600"/>
          </a:p>
          <a:p>
            <a:pPr marL="457200" indent="-457200"/>
            <a:endParaRPr lang="zh-CN" altLang="en-US" sz="1600"/>
          </a:p>
          <a:p>
            <a:pPr marL="457200" indent="-457200"/>
            <a:r>
              <a:rPr lang="zh-CN" altLang="en-US" sz="1600"/>
              <a:t>       （二）进项税额转出的会计处理。增值税进项税额转出所有情形均为出现所有权转移的情况，因此会计上不确认损益，假设购进的货物购入价</a:t>
            </a:r>
            <a:r>
              <a:rPr lang="en-US" altLang="zh-CN" sz="1600"/>
              <a:t>200</a:t>
            </a:r>
            <a:r>
              <a:rPr lang="zh-CN" altLang="en-US" sz="1600"/>
              <a:t>元，购进时税额已抵扣。 </a:t>
            </a:r>
          </a:p>
          <a:p>
            <a:pPr marL="457200" indent="-457200"/>
            <a:endParaRPr lang="zh-CN" altLang="en-US" sz="1600"/>
          </a:p>
          <a:p>
            <a:pPr marL="457200" indent="-457200"/>
            <a:r>
              <a:rPr lang="en-US" altLang="zh-CN" sz="1400"/>
              <a:t>       1</a:t>
            </a:r>
            <a:r>
              <a:rPr lang="zh-CN" altLang="en-US" sz="1400"/>
              <a:t>、用于非增值税应税项目、免征增值税项目、集体福利或者个人消费的购进货物或者应税劳务。 </a:t>
            </a:r>
          </a:p>
          <a:p>
            <a:pPr marL="457200" indent="-457200"/>
            <a:r>
              <a:rPr lang="zh-CN" altLang="en-US" sz="1400"/>
              <a:t>　　借：应付职工薪酬</a:t>
            </a:r>
            <a:r>
              <a:rPr lang="en-US" altLang="zh-CN" sz="1400"/>
              <a:t>--</a:t>
            </a:r>
            <a:r>
              <a:rPr lang="zh-CN" altLang="en-US" sz="1400"/>
              <a:t>福利费              </a:t>
            </a:r>
            <a:r>
              <a:rPr lang="en-US" altLang="zh-CN" sz="1400"/>
              <a:t>234.00 </a:t>
            </a:r>
          </a:p>
          <a:p>
            <a:pPr marL="457200" indent="-457200"/>
            <a:r>
              <a:rPr lang="zh-CN" altLang="en-US" sz="1400"/>
              <a:t>　　   贷：库存商品                          </a:t>
            </a:r>
            <a:r>
              <a:rPr lang="en-US" altLang="zh-CN" sz="1400"/>
              <a:t>200.00 </a:t>
            </a:r>
          </a:p>
          <a:p>
            <a:pPr marL="457200" indent="-457200"/>
            <a:r>
              <a:rPr lang="zh-CN" altLang="en-US" sz="1400"/>
              <a:t>　　      应交税费</a:t>
            </a:r>
            <a:r>
              <a:rPr lang="en-US" altLang="zh-CN" sz="1400"/>
              <a:t>--</a:t>
            </a:r>
            <a:r>
              <a:rPr lang="zh-CN" altLang="en-US" sz="1400"/>
              <a:t>应交增值税</a:t>
            </a:r>
            <a:r>
              <a:rPr lang="en-US" altLang="zh-CN" sz="1400"/>
              <a:t>--</a:t>
            </a:r>
            <a:r>
              <a:rPr lang="zh-CN" altLang="en-US" sz="1400"/>
              <a:t>进项税额转出   </a:t>
            </a:r>
            <a:r>
              <a:rPr lang="en-US" altLang="zh-CN" sz="1400"/>
              <a:t>34.00 </a:t>
            </a:r>
          </a:p>
          <a:p>
            <a:pPr marL="457200" indent="-457200"/>
            <a:r>
              <a:rPr lang="zh-CN" altLang="en-US" sz="1400"/>
              <a:t>　</a:t>
            </a:r>
          </a:p>
          <a:p>
            <a:pPr marL="457200" indent="-457200"/>
            <a:r>
              <a:rPr lang="en-US" altLang="zh-CN" sz="1400"/>
              <a:t>       2</a:t>
            </a:r>
            <a:r>
              <a:rPr lang="zh-CN" altLang="en-US" sz="1400"/>
              <a:t>、非正常损失的购进货物及相关的应税劳务；非正常损失的在产品、产成品所耗用的购进货物或者应税劳务。假设损失已获管理层确认。 </a:t>
            </a:r>
          </a:p>
          <a:p>
            <a:pPr marL="457200" indent="-457200"/>
            <a:r>
              <a:rPr lang="zh-CN" altLang="en-US" sz="1400"/>
              <a:t>　　借：营业外支出                      </a:t>
            </a:r>
            <a:r>
              <a:rPr lang="en-US" altLang="zh-CN" sz="1400"/>
              <a:t>234.00 </a:t>
            </a:r>
          </a:p>
          <a:p>
            <a:pPr marL="457200" indent="-457200"/>
            <a:r>
              <a:rPr lang="zh-CN" altLang="en-US" sz="1400"/>
              <a:t>　　   贷：库存商品                          </a:t>
            </a:r>
            <a:r>
              <a:rPr lang="en-US" altLang="zh-CN" sz="1400"/>
              <a:t>200.00 </a:t>
            </a:r>
          </a:p>
          <a:p>
            <a:pPr marL="457200" indent="-457200"/>
            <a:r>
              <a:rPr lang="zh-CN" altLang="en-US" sz="1400"/>
              <a:t>　　      应交税费</a:t>
            </a:r>
            <a:r>
              <a:rPr lang="en-US" altLang="zh-CN" sz="1400"/>
              <a:t>--</a:t>
            </a:r>
            <a:r>
              <a:rPr lang="zh-CN" altLang="en-US" sz="1400"/>
              <a:t>应交增值税</a:t>
            </a:r>
            <a:r>
              <a:rPr lang="en-US" altLang="zh-CN" sz="1400"/>
              <a:t>--</a:t>
            </a:r>
            <a:r>
              <a:rPr lang="zh-CN" altLang="en-US" sz="1400"/>
              <a:t>进项税额转出   </a:t>
            </a:r>
            <a:r>
              <a:rPr lang="en-US" altLang="zh-CN" sz="1400"/>
              <a:t>34.00</a:t>
            </a:r>
            <a:endParaRPr lang="zh-CN" altLang="en-US" sz="1400"/>
          </a:p>
        </p:txBody>
      </p:sp>
      <p:sp>
        <p:nvSpPr>
          <p:cNvPr id="4" name="Text Box 2"/>
          <p:cNvSpPr txBox="1">
            <a:spLocks noChangeArrowheads="1"/>
          </p:cNvSpPr>
          <p:nvPr/>
        </p:nvSpPr>
        <p:spPr bwMode="auto">
          <a:xfrm>
            <a:off x="2195736" y="339502"/>
            <a:ext cx="5216493" cy="400110"/>
          </a:xfrm>
          <a:prstGeom prst="rect">
            <a:avLst/>
          </a:prstGeom>
          <a:noFill/>
          <a:ln w="9525">
            <a:noFill/>
            <a:miter lim="800000"/>
            <a:headEnd/>
            <a:tailEnd/>
          </a:ln>
          <a:effectLst/>
        </p:spPr>
        <p:txBody>
          <a:bodyPr wrap="none">
            <a:spAutoFit/>
          </a:bodyPr>
          <a:lstStyle/>
          <a:p>
            <a:r>
              <a:rPr lang="zh-CN" altLang="en-US" sz="2000" b="1" dirty="0">
                <a:solidFill>
                  <a:schemeClr val="hlink"/>
                </a:solidFill>
                <a:latin typeface="黑体" pitchFamily="49" charset="-122"/>
                <a:ea typeface="黑体" pitchFamily="49" charset="-122"/>
              </a:rPr>
              <a:t>问</a:t>
            </a:r>
            <a:r>
              <a:rPr lang="zh-CN" altLang="en-US" sz="2000" b="1" dirty="0" smtClean="0">
                <a:solidFill>
                  <a:schemeClr val="hlink"/>
                </a:solidFill>
                <a:latin typeface="黑体" pitchFamily="49" charset="-122"/>
                <a:ea typeface="黑体" pitchFamily="49" charset="-122"/>
              </a:rPr>
              <a:t>题</a:t>
            </a:r>
            <a:r>
              <a:rPr lang="zh-CN" altLang="en-US" sz="2000" b="1" dirty="0" smtClean="0">
                <a:solidFill>
                  <a:schemeClr val="hlink"/>
                </a:solidFill>
                <a:latin typeface="黑体" pitchFamily="49" charset="-122"/>
                <a:ea typeface="黑体" pitchFamily="49" charset="-122"/>
              </a:rPr>
              <a:t>十二：</a:t>
            </a:r>
            <a:r>
              <a:rPr lang="zh-CN" altLang="en-US" sz="2000" b="1" dirty="0">
                <a:latin typeface="黑体" pitchFamily="49" charset="-122"/>
                <a:ea typeface="黑体" pitchFamily="49" charset="-122"/>
              </a:rPr>
              <a:t>视同销售和进项税额转出的关系</a:t>
            </a:r>
            <a:r>
              <a:rPr lang="zh-CN" altLang="en-US" sz="2000" dirty="0">
                <a:latin typeface="黑体" pitchFamily="49" charset="-122"/>
                <a:ea typeface="黑体" pitchFamily="49" charset="-122"/>
              </a:rPr>
              <a:t>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ext Box 2"/>
          <p:cNvSpPr txBox="1">
            <a:spLocks noChangeArrowheads="1"/>
          </p:cNvSpPr>
          <p:nvPr/>
        </p:nvSpPr>
        <p:spPr bwMode="auto">
          <a:xfrm>
            <a:off x="2699792" y="339502"/>
            <a:ext cx="4055919" cy="400110"/>
          </a:xfrm>
          <a:prstGeom prst="rect">
            <a:avLst/>
          </a:prstGeom>
          <a:noFill/>
          <a:ln w="9525">
            <a:noFill/>
            <a:miter lim="800000"/>
            <a:headEnd/>
            <a:tailEnd/>
          </a:ln>
          <a:effectLst/>
        </p:spPr>
        <p:txBody>
          <a:bodyPr wrap="none">
            <a:spAutoFit/>
          </a:bodyPr>
          <a:lstStyle/>
          <a:p>
            <a:r>
              <a:rPr lang="zh-CN" altLang="en-US" sz="2000" b="1" dirty="0">
                <a:solidFill>
                  <a:schemeClr val="hlink"/>
                </a:solidFill>
                <a:latin typeface="黑体" pitchFamily="49" charset="-122"/>
                <a:ea typeface="黑体" pitchFamily="49" charset="-122"/>
              </a:rPr>
              <a:t>问</a:t>
            </a:r>
            <a:r>
              <a:rPr lang="zh-CN" altLang="en-US" sz="2000" b="1" dirty="0" smtClean="0">
                <a:solidFill>
                  <a:schemeClr val="hlink"/>
                </a:solidFill>
                <a:latin typeface="黑体" pitchFamily="49" charset="-122"/>
                <a:ea typeface="黑体" pitchFamily="49" charset="-122"/>
              </a:rPr>
              <a:t>题</a:t>
            </a:r>
            <a:r>
              <a:rPr lang="zh-CN" altLang="en-US" sz="2000" b="1" dirty="0" smtClean="0">
                <a:solidFill>
                  <a:schemeClr val="hlink"/>
                </a:solidFill>
                <a:latin typeface="黑体" pitchFamily="49" charset="-122"/>
                <a:ea typeface="黑体" pitchFamily="49" charset="-122"/>
              </a:rPr>
              <a:t>十三：</a:t>
            </a:r>
            <a:r>
              <a:rPr lang="zh-CN" altLang="en-US" sz="2000" b="1" dirty="0">
                <a:latin typeface="黑体" pitchFamily="49" charset="-122"/>
                <a:ea typeface="黑体" pitchFamily="49" charset="-122"/>
              </a:rPr>
              <a:t>丢失发票如何简化处理</a:t>
            </a:r>
            <a:endParaRPr lang="zh-CN" altLang="en-US" sz="2000" dirty="0">
              <a:latin typeface="黑体" pitchFamily="49" charset="-122"/>
              <a:ea typeface="黑体" pitchFamily="49" charset="-122"/>
            </a:endParaRPr>
          </a:p>
        </p:txBody>
      </p:sp>
      <p:sp>
        <p:nvSpPr>
          <p:cNvPr id="160771" name="Rectangle 3"/>
          <p:cNvSpPr>
            <a:spLocks noChangeArrowheads="1"/>
          </p:cNvSpPr>
          <p:nvPr/>
        </p:nvSpPr>
        <p:spPr bwMode="auto">
          <a:xfrm>
            <a:off x="179388" y="1058863"/>
            <a:ext cx="8713787" cy="4078287"/>
          </a:xfrm>
          <a:prstGeom prst="rect">
            <a:avLst/>
          </a:prstGeom>
          <a:noFill/>
          <a:ln w="9525">
            <a:noFill/>
            <a:miter lim="800000"/>
            <a:headEnd/>
            <a:tailEnd/>
          </a:ln>
          <a:effectLst/>
        </p:spPr>
        <p:txBody>
          <a:bodyPr>
            <a:spAutoFit/>
          </a:bodyPr>
          <a:lstStyle/>
          <a:p>
            <a:pPr marL="457200" indent="-457200">
              <a:buFont typeface="Wingdings" pitchFamily="2" charset="2"/>
              <a:buChar char="Ø"/>
            </a:pPr>
            <a:r>
              <a:rPr lang="en-US" altLang="zh-CN">
                <a:solidFill>
                  <a:srgbClr val="FF0000"/>
                </a:solidFill>
              </a:rPr>
              <a:t>《</a:t>
            </a:r>
            <a:r>
              <a:rPr lang="zh-CN" altLang="en-US" sz="1600">
                <a:solidFill>
                  <a:srgbClr val="FF0000"/>
                </a:solidFill>
              </a:rPr>
              <a:t>国家税务总局关于简化增值税发票领用和使用程序有关问题的公告</a:t>
            </a:r>
            <a:r>
              <a:rPr lang="en-US" altLang="zh-CN" sz="1600">
                <a:solidFill>
                  <a:srgbClr val="FF0000"/>
                </a:solidFill>
              </a:rPr>
              <a:t>》</a:t>
            </a:r>
            <a:r>
              <a:rPr lang="zh-CN" altLang="en-US" sz="1600">
                <a:solidFill>
                  <a:srgbClr val="FF0000"/>
                </a:solidFill>
              </a:rPr>
              <a:t>（国家税务总局公告</a:t>
            </a:r>
            <a:r>
              <a:rPr lang="en-US" altLang="zh-CN" sz="1600">
                <a:solidFill>
                  <a:srgbClr val="FF0000"/>
                </a:solidFill>
              </a:rPr>
              <a:t>2014</a:t>
            </a:r>
            <a:r>
              <a:rPr lang="zh-CN" altLang="en-US" sz="1600">
                <a:solidFill>
                  <a:srgbClr val="FF0000"/>
                </a:solidFill>
              </a:rPr>
              <a:t>年第</a:t>
            </a:r>
            <a:r>
              <a:rPr lang="en-US" altLang="zh-CN" sz="1600">
                <a:solidFill>
                  <a:srgbClr val="FF0000"/>
                </a:solidFill>
              </a:rPr>
              <a:t>19</a:t>
            </a:r>
            <a:r>
              <a:rPr lang="zh-CN" altLang="en-US" sz="1600">
                <a:solidFill>
                  <a:srgbClr val="FF0000"/>
                </a:solidFill>
              </a:rPr>
              <a:t>号）关于“简化丢失专用发票的处理流程”规定。</a:t>
            </a:r>
          </a:p>
          <a:p>
            <a:pPr marL="457200" indent="-457200">
              <a:buFont typeface="Wingdings" pitchFamily="2" charset="2"/>
              <a:buChar char="n"/>
            </a:pPr>
            <a:r>
              <a:rPr lang="zh-CN" altLang="en-US" sz="1600"/>
              <a:t>  </a:t>
            </a:r>
            <a:r>
              <a:rPr lang="zh-CN" altLang="en-US" sz="1400"/>
              <a:t>一般纳税人丢失已开具专用发票的发票联和抵扣联，如果丢失前已认证相符的，购买方可凭销售方提供的相应专用发票记账联复印件及销售方主管税务机关出具的</a:t>
            </a:r>
            <a:r>
              <a:rPr lang="en-US" altLang="zh-CN" sz="1400" b="1"/>
              <a:t>《</a:t>
            </a:r>
            <a:r>
              <a:rPr lang="zh-CN" altLang="en-US" sz="1400" b="1"/>
              <a:t>丢失增值税专用发票已报税证明单</a:t>
            </a:r>
            <a:r>
              <a:rPr lang="en-US" altLang="zh-CN" sz="1400" b="1"/>
              <a:t>》</a:t>
            </a:r>
            <a:r>
              <a:rPr lang="zh-CN" altLang="en-US" sz="1400"/>
              <a:t>或</a:t>
            </a:r>
            <a:r>
              <a:rPr lang="en-US" altLang="zh-CN" sz="1400" b="1"/>
              <a:t>《</a:t>
            </a:r>
            <a:r>
              <a:rPr lang="zh-CN" altLang="en-US" sz="1400" b="1"/>
              <a:t>丢失货物运输业增值税专用发票已报税证明单</a:t>
            </a:r>
            <a:r>
              <a:rPr lang="en-US" altLang="zh-CN" sz="1400" b="1"/>
              <a:t>》</a:t>
            </a:r>
            <a:r>
              <a:rPr lang="zh-CN" altLang="en-US" sz="1400"/>
              <a:t>（附件</a:t>
            </a:r>
            <a:r>
              <a:rPr lang="en-US" altLang="zh-CN" sz="1400"/>
              <a:t>1</a:t>
            </a:r>
            <a:r>
              <a:rPr lang="zh-CN" altLang="en-US" sz="1400"/>
              <a:t>、</a:t>
            </a:r>
            <a:r>
              <a:rPr lang="en-US" altLang="zh-CN" sz="1400"/>
              <a:t>2</a:t>
            </a:r>
            <a:r>
              <a:rPr lang="zh-CN" altLang="en-US" sz="1400"/>
              <a:t>，以下统称</a:t>
            </a:r>
            <a:r>
              <a:rPr lang="en-US" altLang="zh-CN" sz="1400"/>
              <a:t>《</a:t>
            </a:r>
            <a:r>
              <a:rPr lang="zh-CN" altLang="en-US" sz="1400"/>
              <a:t>证明单</a:t>
            </a:r>
            <a:r>
              <a:rPr lang="en-US" altLang="zh-CN" sz="1400"/>
              <a:t>》</a:t>
            </a:r>
            <a:r>
              <a:rPr lang="zh-CN" altLang="en-US" sz="1400"/>
              <a:t>），作为增值税进项税额的抵扣凭证；如果丢失前未认证的，购买方凭销售方提供的相应专用发票记账联复印件进行认证，认证相符的可凭专用发票记账联复印件及销售方主管税务机关出具的</a:t>
            </a:r>
            <a:r>
              <a:rPr lang="en-US" altLang="zh-CN" sz="1400"/>
              <a:t>《</a:t>
            </a:r>
            <a:r>
              <a:rPr lang="zh-CN" altLang="en-US" sz="1400"/>
              <a:t>证明单</a:t>
            </a:r>
            <a:r>
              <a:rPr lang="en-US" altLang="zh-CN" sz="1400"/>
              <a:t>》</a:t>
            </a:r>
            <a:r>
              <a:rPr lang="zh-CN" altLang="en-US" sz="1400"/>
              <a:t>，作为增值税进项税额的抵扣凭证。专用发票记账联复印件和</a:t>
            </a:r>
            <a:r>
              <a:rPr lang="en-US" altLang="zh-CN" sz="1400"/>
              <a:t>《</a:t>
            </a:r>
            <a:r>
              <a:rPr lang="zh-CN" altLang="en-US" sz="1400"/>
              <a:t>证明单</a:t>
            </a:r>
            <a:r>
              <a:rPr lang="en-US" altLang="zh-CN" sz="1400"/>
              <a:t>》</a:t>
            </a:r>
            <a:r>
              <a:rPr lang="zh-CN" altLang="en-US" sz="1400"/>
              <a:t>留存备查。</a:t>
            </a:r>
          </a:p>
          <a:p>
            <a:pPr marL="457200" indent="-457200"/>
            <a:r>
              <a:rPr lang="zh-CN" altLang="en-US" sz="1400"/>
              <a:t>　</a:t>
            </a:r>
          </a:p>
          <a:p>
            <a:pPr marL="457200" indent="-457200">
              <a:buFont typeface="Wingdings" pitchFamily="2" charset="2"/>
              <a:buChar char="n"/>
            </a:pPr>
            <a:r>
              <a:rPr lang="zh-CN" altLang="en-US" sz="1400"/>
              <a:t>  一般纳税人丢失已开具专用发票的抵扣联，如果丢失前已认证相符的，可使用专用发票发票联复印件留存备查；如果丢失前未认证的，可使用专用发票发票联认证，专用发票发票联复印件留存备查。</a:t>
            </a:r>
          </a:p>
          <a:p>
            <a:pPr marL="457200" indent="-457200">
              <a:buFont typeface="Wingdings" pitchFamily="2" charset="2"/>
              <a:buChar char="n"/>
            </a:pPr>
            <a:endParaRPr lang="zh-CN" altLang="en-US" sz="1400"/>
          </a:p>
          <a:p>
            <a:pPr marL="457200" indent="-457200">
              <a:buFont typeface="Wingdings" pitchFamily="2" charset="2"/>
              <a:buChar char="n"/>
            </a:pPr>
            <a:r>
              <a:rPr lang="zh-CN" altLang="en-US" sz="1400"/>
              <a:t>一般纳税人丢失已开具专用发票的发票联，可将专用发票抵扣联作为记账凭证，专用发票抵扣联复印件留存备查。</a:t>
            </a:r>
          </a:p>
          <a:p>
            <a:pPr marL="457200" indent="-457200"/>
            <a:r>
              <a:rPr lang="en-US" altLang="zh-CN" sz="1400"/>
              <a:t>(</a:t>
            </a:r>
            <a:r>
              <a:rPr lang="zh-CN" altLang="en-US" sz="1400"/>
              <a:t>备注：根据</a:t>
            </a:r>
            <a:r>
              <a:rPr lang="en-US" altLang="zh-CN" sz="1400"/>
              <a:t>《</a:t>
            </a:r>
            <a:r>
              <a:rPr lang="zh-CN" altLang="en-US" sz="1400"/>
              <a:t>国家税务总局关于被盗、丢失增值税专用发票有关问题的公告</a:t>
            </a:r>
            <a:r>
              <a:rPr lang="en-US" altLang="zh-CN" sz="1400"/>
              <a:t>》</a:t>
            </a:r>
            <a:r>
              <a:rPr lang="zh-CN" altLang="en-US" sz="1400"/>
              <a:t>（国家税务总局公告</a:t>
            </a:r>
            <a:r>
              <a:rPr lang="en-US" altLang="zh-CN" sz="1400"/>
              <a:t>2016</a:t>
            </a:r>
            <a:r>
              <a:rPr lang="zh-CN" altLang="en-US" sz="1400"/>
              <a:t>年第</a:t>
            </a:r>
            <a:r>
              <a:rPr lang="en-US" altLang="zh-CN" sz="1400"/>
              <a:t>50</a:t>
            </a:r>
            <a:r>
              <a:rPr lang="zh-CN" altLang="en-US" sz="1400"/>
              <a:t>号 ）规定：从</a:t>
            </a:r>
            <a:r>
              <a:rPr lang="en-US" altLang="zh-CN" sz="1400"/>
              <a:t>2016</a:t>
            </a:r>
            <a:r>
              <a:rPr lang="zh-CN" altLang="en-US" sz="1400"/>
              <a:t>年</a:t>
            </a:r>
            <a:r>
              <a:rPr lang="en-US" altLang="zh-CN" sz="1400"/>
              <a:t>7</a:t>
            </a:r>
            <a:r>
              <a:rPr lang="zh-CN" altLang="en-US" sz="1400"/>
              <a:t>月</a:t>
            </a:r>
            <a:r>
              <a:rPr lang="en-US" altLang="zh-CN" sz="1400"/>
              <a:t>28</a:t>
            </a:r>
            <a:r>
              <a:rPr lang="zh-CN" altLang="en-US" sz="1400"/>
              <a:t>日起为方便纳税人，税务总局决定取消纳税人的增值税专用发票发生被盗、丢失时必须统一在</a:t>
            </a:r>
            <a:r>
              <a:rPr lang="en-US" altLang="zh-CN" sz="1400"/>
              <a:t>《</a:t>
            </a:r>
            <a:r>
              <a:rPr lang="zh-CN" altLang="en-US" sz="1400"/>
              <a:t>中国税务报</a:t>
            </a:r>
            <a:r>
              <a:rPr lang="en-US" altLang="zh-CN" sz="1400"/>
              <a:t>》</a:t>
            </a:r>
            <a:r>
              <a:rPr lang="zh-CN" altLang="en-US" sz="1400"/>
              <a:t>上刊登“遗失声明”的规定。</a:t>
            </a:r>
            <a:r>
              <a:rPr lang="en-US" altLang="zh-CN" sz="1400"/>
              <a:t>《</a:t>
            </a:r>
            <a:r>
              <a:rPr lang="zh-CN" altLang="en-US" sz="1400"/>
              <a:t>国家税务总局关于被盗、丢失增值税专用发票的处理意见的通知</a:t>
            </a:r>
            <a:r>
              <a:rPr lang="en-US" altLang="zh-CN" sz="1400"/>
              <a:t>》</a:t>
            </a:r>
            <a:r>
              <a:rPr lang="zh-CN" altLang="en-US" sz="1400"/>
              <a:t>（国税函</a:t>
            </a:r>
            <a:r>
              <a:rPr lang="en-US" altLang="zh-CN" sz="1400"/>
              <a:t>〔1995〕292</a:t>
            </a:r>
            <a:r>
              <a:rPr lang="zh-CN" altLang="en-US" sz="1400"/>
              <a:t>号）同时废止。</a:t>
            </a:r>
            <a:r>
              <a:rPr lang="zh-CN" altLang="en-US" sz="1600"/>
              <a:t> </a:t>
            </a:r>
            <a:r>
              <a:rPr lang="en-US" altLang="zh-CN" sz="1600"/>
              <a:t>)</a:t>
            </a:r>
          </a:p>
        </p:txBody>
      </p:sp>
      <p:sp>
        <p:nvSpPr>
          <p:cNvPr id="160772" name="Text Box 4"/>
          <p:cNvSpPr txBox="1">
            <a:spLocks noChangeArrowheads="1"/>
          </p:cNvSpPr>
          <p:nvPr/>
        </p:nvSpPr>
        <p:spPr bwMode="auto">
          <a:xfrm>
            <a:off x="250825" y="714375"/>
            <a:ext cx="1104900" cy="366713"/>
          </a:xfrm>
          <a:prstGeom prst="rect">
            <a:avLst/>
          </a:prstGeom>
          <a:noFill/>
          <a:ln w="9525">
            <a:noFill/>
            <a:miter lim="800000"/>
            <a:headEnd/>
            <a:tailEnd/>
          </a:ln>
          <a:effectLst/>
        </p:spPr>
        <p:txBody>
          <a:bodyPr wrap="none">
            <a:spAutoFit/>
          </a:bodyPr>
          <a:lstStyle/>
          <a:p>
            <a:r>
              <a:rPr lang="zh-CN" altLang="en-US" b="1">
                <a:latin typeface="微软雅黑"/>
                <a:ea typeface="黑体" pitchFamily="2" charset="-122"/>
              </a:rPr>
              <a:t>政策依据</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ext Box 2"/>
          <p:cNvSpPr txBox="1">
            <a:spLocks noChangeArrowheads="1"/>
          </p:cNvSpPr>
          <p:nvPr/>
        </p:nvSpPr>
        <p:spPr bwMode="auto">
          <a:xfrm>
            <a:off x="2483768" y="339502"/>
            <a:ext cx="4314001" cy="400110"/>
          </a:xfrm>
          <a:prstGeom prst="rect">
            <a:avLst/>
          </a:prstGeom>
          <a:noFill/>
          <a:ln w="9525">
            <a:noFill/>
            <a:miter lim="800000"/>
            <a:headEnd/>
            <a:tailEnd/>
          </a:ln>
          <a:effectLst/>
        </p:spPr>
        <p:txBody>
          <a:bodyPr wrap="none">
            <a:spAutoFit/>
          </a:bodyPr>
          <a:lstStyle/>
          <a:p>
            <a:r>
              <a:rPr lang="zh-CN" altLang="en-US" sz="2000" b="1" dirty="0">
                <a:solidFill>
                  <a:schemeClr val="hlink"/>
                </a:solidFill>
                <a:latin typeface="黑体" pitchFamily="49" charset="-122"/>
                <a:ea typeface="黑体" pitchFamily="49" charset="-122"/>
              </a:rPr>
              <a:t>问</a:t>
            </a:r>
            <a:r>
              <a:rPr lang="zh-CN" altLang="en-US" sz="2000" b="1" dirty="0" smtClean="0">
                <a:solidFill>
                  <a:schemeClr val="hlink"/>
                </a:solidFill>
                <a:latin typeface="黑体" pitchFamily="49" charset="-122"/>
                <a:ea typeface="黑体" pitchFamily="49" charset="-122"/>
              </a:rPr>
              <a:t>题</a:t>
            </a:r>
            <a:r>
              <a:rPr lang="zh-CN" altLang="en-US" sz="2000" b="1" dirty="0" smtClean="0">
                <a:solidFill>
                  <a:schemeClr val="hlink"/>
                </a:solidFill>
                <a:latin typeface="黑体" pitchFamily="49" charset="-122"/>
                <a:ea typeface="黑体" pitchFamily="49" charset="-122"/>
              </a:rPr>
              <a:t>十三：</a:t>
            </a:r>
            <a:r>
              <a:rPr lang="zh-CN" altLang="en-US" sz="2000" b="1" dirty="0">
                <a:latin typeface="黑体" pitchFamily="49" charset="-122"/>
                <a:ea typeface="黑体" pitchFamily="49" charset="-122"/>
              </a:rPr>
              <a:t>开具红字发票的简化处理</a:t>
            </a:r>
          </a:p>
        </p:txBody>
      </p:sp>
      <p:sp>
        <p:nvSpPr>
          <p:cNvPr id="161795" name="Rectangle 3"/>
          <p:cNvSpPr>
            <a:spLocks noChangeArrowheads="1"/>
          </p:cNvSpPr>
          <p:nvPr/>
        </p:nvSpPr>
        <p:spPr bwMode="auto">
          <a:xfrm>
            <a:off x="179388" y="1058863"/>
            <a:ext cx="8713787" cy="3930650"/>
          </a:xfrm>
          <a:prstGeom prst="rect">
            <a:avLst/>
          </a:prstGeom>
          <a:noFill/>
          <a:ln w="9525">
            <a:noFill/>
            <a:miter lim="800000"/>
            <a:headEnd/>
            <a:tailEnd/>
          </a:ln>
          <a:effectLst/>
        </p:spPr>
        <p:txBody>
          <a:bodyPr>
            <a:spAutoFit/>
          </a:bodyPr>
          <a:lstStyle/>
          <a:p>
            <a:pPr marL="457200" indent="-457200">
              <a:buFont typeface="Wingdings" pitchFamily="2" charset="2"/>
              <a:buChar char="Ø"/>
            </a:pPr>
            <a:r>
              <a:rPr lang="zh-CN" altLang="en-US" sz="1600">
                <a:solidFill>
                  <a:srgbClr val="FF0000"/>
                </a:solidFill>
              </a:rPr>
              <a:t>根据</a:t>
            </a:r>
            <a:r>
              <a:rPr lang="en-US" altLang="zh-CN" sz="1600">
                <a:solidFill>
                  <a:srgbClr val="FF0000"/>
                </a:solidFill>
              </a:rPr>
              <a:t>《</a:t>
            </a:r>
            <a:r>
              <a:rPr lang="zh-CN" altLang="en-US" sz="1600">
                <a:solidFill>
                  <a:srgbClr val="FF0000"/>
                </a:solidFill>
              </a:rPr>
              <a:t>国家税务总局关于红字增值税发票开具有关问题的公告</a:t>
            </a:r>
            <a:r>
              <a:rPr lang="en-US" altLang="zh-CN" sz="1600">
                <a:solidFill>
                  <a:srgbClr val="FF0000"/>
                </a:solidFill>
              </a:rPr>
              <a:t>》</a:t>
            </a:r>
            <a:r>
              <a:rPr lang="zh-CN" altLang="en-US" sz="1600">
                <a:solidFill>
                  <a:srgbClr val="FF0000"/>
                </a:solidFill>
              </a:rPr>
              <a:t>（ 国家税务总局公告</a:t>
            </a:r>
            <a:r>
              <a:rPr lang="en-US" altLang="zh-CN" sz="1600">
                <a:solidFill>
                  <a:srgbClr val="FF0000"/>
                </a:solidFill>
              </a:rPr>
              <a:t>2016</a:t>
            </a:r>
            <a:r>
              <a:rPr lang="zh-CN" altLang="en-US" sz="1600">
                <a:solidFill>
                  <a:srgbClr val="FF0000"/>
                </a:solidFill>
              </a:rPr>
              <a:t>年第</a:t>
            </a:r>
            <a:r>
              <a:rPr lang="en-US" altLang="zh-CN" sz="1600">
                <a:solidFill>
                  <a:srgbClr val="FF0000"/>
                </a:solidFill>
              </a:rPr>
              <a:t>47</a:t>
            </a:r>
            <a:r>
              <a:rPr lang="zh-CN" altLang="en-US" sz="1600">
                <a:solidFill>
                  <a:srgbClr val="FF0000"/>
                </a:solidFill>
              </a:rPr>
              <a:t>号）规定：</a:t>
            </a:r>
          </a:p>
          <a:p>
            <a:pPr marL="457200" indent="-457200">
              <a:buFont typeface="Wingdings" pitchFamily="2" charset="2"/>
              <a:buChar char="Ø"/>
            </a:pPr>
            <a:endParaRPr lang="zh-CN" altLang="en-US" sz="1600">
              <a:solidFill>
                <a:srgbClr val="FF0000"/>
              </a:solidFill>
            </a:endParaRPr>
          </a:p>
          <a:p>
            <a:pPr marL="457200" indent="-457200"/>
            <a:r>
              <a:rPr lang="zh-CN" altLang="en-US" sz="1600"/>
              <a:t>       一、增值税一般纳税人开具增值税专用发票（以下简称“专用发票”）后，发生销货退回、开票有误、应税服务中止等情形但不符合发票作废条件，或者因销货部分退回及发生销售折让，需要开具红字专用发票的，按以下方法处理：</a:t>
            </a:r>
          </a:p>
          <a:p>
            <a:pPr marL="457200" indent="-457200"/>
            <a:endParaRPr lang="zh-CN" altLang="en-US" sz="1600"/>
          </a:p>
          <a:p>
            <a:pPr marL="457200" indent="-457200"/>
            <a:r>
              <a:rPr lang="zh-CN" altLang="en-US" sz="1400"/>
              <a:t>       （一）购买方取得专用发票已用于申报抵扣的，购买方可在增值税发票管理新系统（以下简称“新系统”）中填开并上传</a:t>
            </a:r>
            <a:r>
              <a:rPr lang="en-US" altLang="zh-CN" sz="1400"/>
              <a:t>《</a:t>
            </a:r>
            <a:r>
              <a:rPr lang="zh-CN" altLang="en-US" sz="1400"/>
              <a:t>开具红字增值税专用发票信息表</a:t>
            </a:r>
            <a:r>
              <a:rPr lang="en-US" altLang="zh-CN" sz="1400"/>
              <a:t>》</a:t>
            </a:r>
            <a:r>
              <a:rPr lang="zh-CN" altLang="en-US" sz="1400"/>
              <a:t>（以下简称</a:t>
            </a:r>
            <a:r>
              <a:rPr lang="en-US" altLang="zh-CN" sz="1400"/>
              <a:t>《</a:t>
            </a:r>
            <a:r>
              <a:rPr lang="zh-CN" altLang="en-US" sz="1400"/>
              <a:t>信息表</a:t>
            </a:r>
            <a:r>
              <a:rPr lang="en-US" altLang="zh-CN" sz="1400"/>
              <a:t>》</a:t>
            </a:r>
            <a:r>
              <a:rPr lang="zh-CN" altLang="en-US" sz="1400"/>
              <a:t>，详见附件），在填开</a:t>
            </a:r>
            <a:r>
              <a:rPr lang="en-US" altLang="zh-CN" sz="1400"/>
              <a:t>《</a:t>
            </a:r>
            <a:r>
              <a:rPr lang="zh-CN" altLang="en-US" sz="1400"/>
              <a:t>信息表</a:t>
            </a:r>
            <a:r>
              <a:rPr lang="en-US" altLang="zh-CN" sz="1400"/>
              <a:t>》</a:t>
            </a:r>
            <a:r>
              <a:rPr lang="zh-CN" altLang="en-US" sz="1400"/>
              <a:t>时不填写相对应的蓝字专用发票信息，应暂依</a:t>
            </a:r>
            <a:r>
              <a:rPr lang="en-US" altLang="zh-CN" sz="1400"/>
              <a:t>《</a:t>
            </a:r>
            <a:r>
              <a:rPr lang="zh-CN" altLang="en-US" sz="1400"/>
              <a:t>信息表</a:t>
            </a:r>
            <a:r>
              <a:rPr lang="en-US" altLang="zh-CN" sz="1400"/>
              <a:t>》</a:t>
            </a:r>
            <a:r>
              <a:rPr lang="zh-CN" altLang="en-US" sz="1400"/>
              <a:t>所列增值税税额从当期进项税额中转出，待取得销售方开具的红字专用发票后，与</a:t>
            </a:r>
            <a:r>
              <a:rPr lang="en-US" altLang="zh-CN" sz="1400"/>
              <a:t>《</a:t>
            </a:r>
            <a:r>
              <a:rPr lang="zh-CN" altLang="en-US" sz="1400"/>
              <a:t>信息表</a:t>
            </a:r>
            <a:r>
              <a:rPr lang="en-US" altLang="zh-CN" sz="1400"/>
              <a:t>》</a:t>
            </a:r>
            <a:r>
              <a:rPr lang="zh-CN" altLang="en-US" sz="1400"/>
              <a:t>一并作为记账凭证。</a:t>
            </a:r>
          </a:p>
          <a:p>
            <a:pPr marL="457200" indent="-457200"/>
            <a:endParaRPr lang="zh-CN" altLang="en-US" sz="1400"/>
          </a:p>
          <a:p>
            <a:pPr marL="457200" indent="-457200"/>
            <a:r>
              <a:rPr lang="zh-CN" altLang="en-US" sz="1400"/>
              <a:t>       购买方取得专用发票未用于申报抵扣、但发票联或抵扣联无法退回的，购买方填开</a:t>
            </a:r>
            <a:r>
              <a:rPr lang="en-US" altLang="zh-CN" sz="1400"/>
              <a:t>《</a:t>
            </a:r>
            <a:r>
              <a:rPr lang="zh-CN" altLang="en-US" sz="1400"/>
              <a:t>信息表</a:t>
            </a:r>
            <a:r>
              <a:rPr lang="en-US" altLang="zh-CN" sz="1400"/>
              <a:t>》</a:t>
            </a:r>
            <a:r>
              <a:rPr lang="zh-CN" altLang="en-US" sz="1400"/>
              <a:t>时应填写相对应的蓝字专用发票信息。</a:t>
            </a:r>
          </a:p>
          <a:p>
            <a:pPr marL="457200" indent="-457200"/>
            <a:endParaRPr lang="zh-CN" altLang="en-US" sz="1400"/>
          </a:p>
          <a:p>
            <a:pPr marL="457200" indent="-457200"/>
            <a:r>
              <a:rPr lang="zh-CN" altLang="en-US" sz="1400"/>
              <a:t>       销售方开具专用发票尚未交付购买方，以及购买方未用于申报抵扣并将发票联及抵扣联退回的，销售方可在新系统中填开并上传</a:t>
            </a:r>
            <a:r>
              <a:rPr lang="en-US" altLang="zh-CN" sz="1400"/>
              <a:t>《</a:t>
            </a:r>
            <a:r>
              <a:rPr lang="zh-CN" altLang="en-US" sz="1400"/>
              <a:t>信息表</a:t>
            </a:r>
            <a:r>
              <a:rPr lang="en-US" altLang="zh-CN" sz="1400"/>
              <a:t>》</a:t>
            </a:r>
            <a:r>
              <a:rPr lang="zh-CN" altLang="en-US" sz="1400"/>
              <a:t>。销售方填开</a:t>
            </a:r>
            <a:r>
              <a:rPr lang="en-US" altLang="zh-CN" sz="1400"/>
              <a:t>《</a:t>
            </a:r>
            <a:r>
              <a:rPr lang="zh-CN" altLang="en-US" sz="1400"/>
              <a:t>信息表</a:t>
            </a:r>
            <a:r>
              <a:rPr lang="en-US" altLang="zh-CN" sz="1400"/>
              <a:t>》</a:t>
            </a:r>
            <a:r>
              <a:rPr lang="zh-CN" altLang="en-US" sz="1400"/>
              <a:t>时应填写相对应的蓝字专用发票信息。</a:t>
            </a:r>
            <a:endParaRPr lang="en-US" altLang="zh-CN" sz="1400"/>
          </a:p>
        </p:txBody>
      </p:sp>
      <p:sp>
        <p:nvSpPr>
          <p:cNvPr id="161796" name="Text Box 4"/>
          <p:cNvSpPr txBox="1">
            <a:spLocks noChangeArrowheads="1"/>
          </p:cNvSpPr>
          <p:nvPr/>
        </p:nvSpPr>
        <p:spPr bwMode="auto">
          <a:xfrm>
            <a:off x="250825" y="714375"/>
            <a:ext cx="1104900" cy="366713"/>
          </a:xfrm>
          <a:prstGeom prst="rect">
            <a:avLst/>
          </a:prstGeom>
          <a:noFill/>
          <a:ln w="9525">
            <a:noFill/>
            <a:miter lim="800000"/>
            <a:headEnd/>
            <a:tailEnd/>
          </a:ln>
          <a:effectLst/>
        </p:spPr>
        <p:txBody>
          <a:bodyPr wrap="none">
            <a:spAutoFit/>
          </a:bodyPr>
          <a:lstStyle/>
          <a:p>
            <a:r>
              <a:rPr lang="zh-CN" altLang="en-US" b="1">
                <a:latin typeface="微软雅黑"/>
                <a:ea typeface="黑体" pitchFamily="2" charset="-122"/>
              </a:rPr>
              <a:t>政策依据</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9" name="Rectangle 3"/>
          <p:cNvSpPr>
            <a:spLocks noChangeArrowheads="1"/>
          </p:cNvSpPr>
          <p:nvPr/>
        </p:nvSpPr>
        <p:spPr bwMode="auto">
          <a:xfrm>
            <a:off x="107950" y="1492250"/>
            <a:ext cx="8713788" cy="3292475"/>
          </a:xfrm>
          <a:prstGeom prst="rect">
            <a:avLst/>
          </a:prstGeom>
          <a:noFill/>
          <a:ln w="9525">
            <a:noFill/>
            <a:miter lim="800000"/>
            <a:headEnd/>
            <a:tailEnd/>
          </a:ln>
          <a:effectLst/>
        </p:spPr>
        <p:txBody>
          <a:bodyPr>
            <a:spAutoFit/>
          </a:bodyPr>
          <a:lstStyle/>
          <a:p>
            <a:pPr marL="457200" indent="-457200">
              <a:buFont typeface="Wingdings" pitchFamily="2" charset="2"/>
              <a:buChar char="Ø"/>
            </a:pPr>
            <a:r>
              <a:rPr lang="zh-CN" altLang="en-US" sz="1600">
                <a:solidFill>
                  <a:srgbClr val="FF0000"/>
                </a:solidFill>
              </a:rPr>
              <a:t>根据</a:t>
            </a:r>
            <a:r>
              <a:rPr lang="en-US" altLang="zh-CN" sz="1600">
                <a:solidFill>
                  <a:srgbClr val="FF0000"/>
                </a:solidFill>
              </a:rPr>
              <a:t>《</a:t>
            </a:r>
            <a:r>
              <a:rPr lang="zh-CN" altLang="en-US" sz="1600">
                <a:solidFill>
                  <a:srgbClr val="FF0000"/>
                </a:solidFill>
              </a:rPr>
              <a:t>国家税务总局关于红字增值税发票开具有关问题的公告</a:t>
            </a:r>
            <a:r>
              <a:rPr lang="en-US" altLang="zh-CN" sz="1600">
                <a:solidFill>
                  <a:srgbClr val="FF0000"/>
                </a:solidFill>
              </a:rPr>
              <a:t>》</a:t>
            </a:r>
            <a:r>
              <a:rPr lang="zh-CN" altLang="en-US" sz="1600">
                <a:solidFill>
                  <a:srgbClr val="FF0000"/>
                </a:solidFill>
              </a:rPr>
              <a:t>（ 国家税务总局公告</a:t>
            </a:r>
            <a:r>
              <a:rPr lang="en-US" altLang="zh-CN" sz="1600">
                <a:solidFill>
                  <a:srgbClr val="FF0000"/>
                </a:solidFill>
              </a:rPr>
              <a:t>2016</a:t>
            </a:r>
            <a:r>
              <a:rPr lang="zh-CN" altLang="en-US" sz="1600">
                <a:solidFill>
                  <a:srgbClr val="FF0000"/>
                </a:solidFill>
              </a:rPr>
              <a:t>年第</a:t>
            </a:r>
            <a:r>
              <a:rPr lang="en-US" altLang="zh-CN" sz="1600">
                <a:solidFill>
                  <a:srgbClr val="FF0000"/>
                </a:solidFill>
              </a:rPr>
              <a:t>47</a:t>
            </a:r>
            <a:r>
              <a:rPr lang="zh-CN" altLang="en-US" sz="1600">
                <a:solidFill>
                  <a:srgbClr val="FF0000"/>
                </a:solidFill>
              </a:rPr>
              <a:t>号）规定：</a:t>
            </a:r>
          </a:p>
          <a:p>
            <a:pPr marL="457200" indent="-457200">
              <a:buFont typeface="Wingdings" pitchFamily="2" charset="2"/>
              <a:buChar char="Ø"/>
            </a:pPr>
            <a:endParaRPr lang="zh-CN" altLang="en-US" sz="1600">
              <a:solidFill>
                <a:srgbClr val="FF0000"/>
              </a:solidFill>
            </a:endParaRPr>
          </a:p>
          <a:p>
            <a:pPr marL="457200" indent="-457200"/>
            <a:r>
              <a:rPr lang="zh-CN" altLang="en-US" sz="1600"/>
              <a:t>       一、增值税一般纳税人开具增值税专用发票（以下简称“专用发票”）后，发生销货退回、开票有误、应税服务中止等情形但不符合发票作废条件，或者因销货部分退回及发生销售折让，需要开具红字专用发票的，按以下方法处理：</a:t>
            </a:r>
          </a:p>
          <a:p>
            <a:pPr marL="457200" indent="-457200"/>
            <a:endParaRPr lang="zh-CN" altLang="en-US" sz="1600"/>
          </a:p>
          <a:p>
            <a:pPr marL="457200" indent="-457200"/>
            <a:r>
              <a:rPr lang="zh-CN" altLang="en-US" sz="1400"/>
              <a:t>       （二）主管税务机关通过网络接收纳税人上传的</a:t>
            </a:r>
            <a:r>
              <a:rPr lang="en-US" altLang="zh-CN" sz="1400"/>
              <a:t>《</a:t>
            </a:r>
            <a:r>
              <a:rPr lang="zh-CN" altLang="en-US" sz="1400"/>
              <a:t>信息表</a:t>
            </a:r>
            <a:r>
              <a:rPr lang="en-US" altLang="zh-CN" sz="1400"/>
              <a:t>》</a:t>
            </a:r>
            <a:r>
              <a:rPr lang="zh-CN" altLang="en-US" sz="1400"/>
              <a:t>，系统自动校验通过后，生成带有“红字发票信息表编号”的</a:t>
            </a:r>
            <a:r>
              <a:rPr lang="en-US" altLang="zh-CN" sz="1400"/>
              <a:t>《</a:t>
            </a:r>
            <a:r>
              <a:rPr lang="zh-CN" altLang="en-US" sz="1400"/>
              <a:t>信息表</a:t>
            </a:r>
            <a:r>
              <a:rPr lang="en-US" altLang="zh-CN" sz="1400"/>
              <a:t>》</a:t>
            </a:r>
            <a:r>
              <a:rPr lang="zh-CN" altLang="en-US" sz="1400"/>
              <a:t>，并将信息同步至纳税人端系统中。</a:t>
            </a:r>
          </a:p>
          <a:p>
            <a:pPr marL="457200" indent="-457200"/>
            <a:endParaRPr lang="zh-CN" altLang="en-US" sz="1400"/>
          </a:p>
          <a:p>
            <a:pPr marL="457200" indent="-457200"/>
            <a:r>
              <a:rPr lang="zh-CN" altLang="en-US" sz="1400"/>
              <a:t>　（三）销售方凭税务机关系统校验通过的</a:t>
            </a:r>
            <a:r>
              <a:rPr lang="en-US" altLang="zh-CN" sz="1400"/>
              <a:t>《</a:t>
            </a:r>
            <a:r>
              <a:rPr lang="zh-CN" altLang="en-US" sz="1400"/>
              <a:t>信息表</a:t>
            </a:r>
            <a:r>
              <a:rPr lang="en-US" altLang="zh-CN" sz="1400"/>
              <a:t>》</a:t>
            </a:r>
            <a:r>
              <a:rPr lang="zh-CN" altLang="en-US" sz="1400"/>
              <a:t>开具红字专用发票，在新系统中以销项负数开具。红字专用发票应与</a:t>
            </a:r>
            <a:r>
              <a:rPr lang="en-US" altLang="zh-CN" sz="1400"/>
              <a:t>《</a:t>
            </a:r>
            <a:r>
              <a:rPr lang="zh-CN" altLang="en-US" sz="1400"/>
              <a:t>信息表</a:t>
            </a:r>
            <a:r>
              <a:rPr lang="en-US" altLang="zh-CN" sz="1400"/>
              <a:t>》</a:t>
            </a:r>
            <a:r>
              <a:rPr lang="zh-CN" altLang="en-US" sz="1400"/>
              <a:t>一一对应。</a:t>
            </a:r>
          </a:p>
          <a:p>
            <a:pPr marL="457200" indent="-457200"/>
            <a:endParaRPr lang="zh-CN" altLang="en-US" sz="1400"/>
          </a:p>
          <a:p>
            <a:pPr marL="457200" indent="-457200"/>
            <a:r>
              <a:rPr lang="zh-CN" altLang="en-US" sz="1400"/>
              <a:t>　（四）纳税人也可凭</a:t>
            </a:r>
            <a:r>
              <a:rPr lang="en-US" altLang="zh-CN" sz="1400"/>
              <a:t>《</a:t>
            </a:r>
            <a:r>
              <a:rPr lang="zh-CN" altLang="en-US" sz="1400"/>
              <a:t>信息表</a:t>
            </a:r>
            <a:r>
              <a:rPr lang="en-US" altLang="zh-CN" sz="1400"/>
              <a:t>》</a:t>
            </a:r>
            <a:r>
              <a:rPr lang="zh-CN" altLang="en-US" sz="1400"/>
              <a:t>电子信息或纸质资料到税务机关对</a:t>
            </a:r>
            <a:r>
              <a:rPr lang="en-US" altLang="zh-CN" sz="1400"/>
              <a:t>《</a:t>
            </a:r>
            <a:r>
              <a:rPr lang="zh-CN" altLang="en-US" sz="1400"/>
              <a:t>信息表</a:t>
            </a:r>
            <a:r>
              <a:rPr lang="en-US" altLang="zh-CN" sz="1400"/>
              <a:t>》</a:t>
            </a:r>
            <a:r>
              <a:rPr lang="zh-CN" altLang="en-US" sz="1400"/>
              <a:t>内容进行系统校验。 </a:t>
            </a:r>
            <a:endParaRPr lang="en-US" altLang="zh-CN" sz="1400"/>
          </a:p>
        </p:txBody>
      </p:sp>
      <p:sp>
        <p:nvSpPr>
          <p:cNvPr id="162820" name="Text Box 4"/>
          <p:cNvSpPr txBox="1">
            <a:spLocks noChangeArrowheads="1"/>
          </p:cNvSpPr>
          <p:nvPr/>
        </p:nvSpPr>
        <p:spPr bwMode="auto">
          <a:xfrm>
            <a:off x="250825" y="714375"/>
            <a:ext cx="1104900" cy="366713"/>
          </a:xfrm>
          <a:prstGeom prst="rect">
            <a:avLst/>
          </a:prstGeom>
          <a:noFill/>
          <a:ln w="9525">
            <a:noFill/>
            <a:miter lim="800000"/>
            <a:headEnd/>
            <a:tailEnd/>
          </a:ln>
          <a:effectLst/>
        </p:spPr>
        <p:txBody>
          <a:bodyPr wrap="none">
            <a:spAutoFit/>
          </a:bodyPr>
          <a:lstStyle/>
          <a:p>
            <a:r>
              <a:rPr lang="zh-CN" altLang="en-US" b="1">
                <a:latin typeface="微软雅黑"/>
                <a:ea typeface="黑体" pitchFamily="2" charset="-122"/>
              </a:rPr>
              <a:t>政策依据</a:t>
            </a:r>
          </a:p>
        </p:txBody>
      </p:sp>
      <p:sp>
        <p:nvSpPr>
          <p:cNvPr id="5" name="Text Box 2"/>
          <p:cNvSpPr txBox="1">
            <a:spLocks noChangeArrowheads="1"/>
          </p:cNvSpPr>
          <p:nvPr/>
        </p:nvSpPr>
        <p:spPr bwMode="auto">
          <a:xfrm>
            <a:off x="2843808" y="339502"/>
            <a:ext cx="4314001" cy="400110"/>
          </a:xfrm>
          <a:prstGeom prst="rect">
            <a:avLst/>
          </a:prstGeom>
          <a:noFill/>
          <a:ln w="9525">
            <a:noFill/>
            <a:miter lim="800000"/>
            <a:headEnd/>
            <a:tailEnd/>
          </a:ln>
          <a:effectLst/>
        </p:spPr>
        <p:txBody>
          <a:bodyPr wrap="none">
            <a:spAutoFit/>
          </a:bodyPr>
          <a:lstStyle/>
          <a:p>
            <a:r>
              <a:rPr lang="zh-CN" altLang="en-US" sz="2000" b="1" dirty="0">
                <a:solidFill>
                  <a:schemeClr val="hlink"/>
                </a:solidFill>
                <a:latin typeface="黑体" pitchFamily="49" charset="-122"/>
                <a:ea typeface="黑体" pitchFamily="49" charset="-122"/>
              </a:rPr>
              <a:t>问</a:t>
            </a:r>
            <a:r>
              <a:rPr lang="zh-CN" altLang="en-US" sz="2000" b="1" dirty="0" smtClean="0">
                <a:solidFill>
                  <a:schemeClr val="hlink"/>
                </a:solidFill>
                <a:latin typeface="黑体" pitchFamily="49" charset="-122"/>
                <a:ea typeface="黑体" pitchFamily="49" charset="-122"/>
              </a:rPr>
              <a:t>题</a:t>
            </a:r>
            <a:r>
              <a:rPr lang="zh-CN" altLang="en-US" sz="2000" b="1" dirty="0" smtClean="0">
                <a:solidFill>
                  <a:schemeClr val="hlink"/>
                </a:solidFill>
                <a:latin typeface="黑体" pitchFamily="49" charset="-122"/>
                <a:ea typeface="黑体" pitchFamily="49" charset="-122"/>
              </a:rPr>
              <a:t>十四：</a:t>
            </a:r>
            <a:r>
              <a:rPr lang="zh-CN" altLang="en-US" sz="2000" b="1" dirty="0">
                <a:latin typeface="黑体" pitchFamily="49" charset="-122"/>
                <a:ea typeface="黑体" pitchFamily="49" charset="-122"/>
              </a:rPr>
              <a:t>开具红字发票的简化处理</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3" name="Rectangle 3"/>
          <p:cNvSpPr>
            <a:spLocks noChangeArrowheads="1"/>
          </p:cNvSpPr>
          <p:nvPr/>
        </p:nvSpPr>
        <p:spPr bwMode="auto">
          <a:xfrm>
            <a:off x="0" y="1347788"/>
            <a:ext cx="8713788" cy="3270250"/>
          </a:xfrm>
          <a:prstGeom prst="rect">
            <a:avLst/>
          </a:prstGeom>
          <a:noFill/>
          <a:ln w="9525">
            <a:noFill/>
            <a:miter lim="800000"/>
            <a:headEnd/>
            <a:tailEnd/>
          </a:ln>
          <a:effectLst/>
        </p:spPr>
        <p:txBody>
          <a:bodyPr>
            <a:spAutoFit/>
          </a:bodyPr>
          <a:lstStyle/>
          <a:p>
            <a:pPr marL="457200" indent="-457200"/>
            <a:r>
              <a:rPr lang="zh-CN" altLang="en-US" sz="1600"/>
              <a:t>       二、税务机关为小规模纳税人代开专用发票，需要开具红字专用发票的，按照一般纳税人开具红字专用发票的方法处理。</a:t>
            </a:r>
          </a:p>
          <a:p>
            <a:pPr marL="457200" indent="-457200"/>
            <a:endParaRPr lang="zh-CN" altLang="en-US" sz="1600"/>
          </a:p>
          <a:p>
            <a:pPr marL="457200" indent="-457200"/>
            <a:r>
              <a:rPr lang="zh-CN" altLang="en-US" sz="1600"/>
              <a:t>       三、纳税人需要开具红字增值税普通发票的，可以在所对应的蓝字发票金额范围内开具多份红字发票。红字机动车销售统一发票需与原蓝字机动车销售统一发票一一对应。</a:t>
            </a:r>
          </a:p>
          <a:p>
            <a:pPr marL="457200" indent="-457200"/>
            <a:endParaRPr lang="zh-CN" altLang="en-US" sz="1600"/>
          </a:p>
          <a:p>
            <a:pPr marL="457200" indent="-457200"/>
            <a:r>
              <a:rPr lang="zh-CN" altLang="en-US" sz="1600"/>
              <a:t>　　四、按照国家税务总局</a:t>
            </a:r>
            <a:r>
              <a:rPr lang="en-US" altLang="zh-CN" sz="1600"/>
              <a:t>《</a:t>
            </a:r>
            <a:r>
              <a:rPr lang="zh-CN" altLang="en-US" sz="1600"/>
              <a:t>关于纳税人认定或登记为一般纳税人前进项税额抵扣问题的公告</a:t>
            </a:r>
            <a:r>
              <a:rPr lang="en-US" altLang="zh-CN" sz="1600"/>
              <a:t>》</a:t>
            </a:r>
            <a:r>
              <a:rPr lang="zh-CN" altLang="en-US" sz="1600"/>
              <a:t>（国家税务总局公告</a:t>
            </a:r>
            <a:r>
              <a:rPr lang="en-US" altLang="zh-CN" sz="1600"/>
              <a:t>2015</a:t>
            </a:r>
            <a:r>
              <a:rPr lang="zh-CN" altLang="en-US" sz="1600"/>
              <a:t>年第</a:t>
            </a:r>
            <a:r>
              <a:rPr lang="en-US" altLang="zh-CN" sz="1600"/>
              <a:t>59</a:t>
            </a:r>
            <a:r>
              <a:rPr lang="zh-CN" altLang="en-US" sz="1600"/>
              <a:t>号）的规定，需要开具红字专用发票的，按照本公告规定执行。</a:t>
            </a:r>
          </a:p>
          <a:p>
            <a:pPr marL="457200" indent="-457200"/>
            <a:endParaRPr lang="zh-CN" altLang="en-US" sz="1600"/>
          </a:p>
          <a:p>
            <a:pPr marL="457200" indent="-457200"/>
            <a:r>
              <a:rPr lang="zh-CN" altLang="en-US" sz="1600"/>
              <a:t>　　五、本公告自</a:t>
            </a:r>
            <a:r>
              <a:rPr lang="en-US" altLang="zh-CN" sz="1600"/>
              <a:t>2016</a:t>
            </a:r>
            <a:r>
              <a:rPr lang="zh-CN" altLang="en-US" sz="1600"/>
              <a:t>年</a:t>
            </a:r>
            <a:r>
              <a:rPr lang="en-US" altLang="zh-CN" sz="1600"/>
              <a:t>8</a:t>
            </a:r>
            <a:r>
              <a:rPr lang="zh-CN" altLang="en-US" sz="1600"/>
              <a:t>月</a:t>
            </a:r>
            <a:r>
              <a:rPr lang="en-US" altLang="zh-CN" sz="1600"/>
              <a:t>1</a:t>
            </a:r>
            <a:r>
              <a:rPr lang="zh-CN" altLang="en-US" sz="1600"/>
              <a:t>日起施行，</a:t>
            </a:r>
            <a:r>
              <a:rPr lang="en-US" altLang="zh-CN" sz="1600"/>
              <a:t>《</a:t>
            </a:r>
            <a:r>
              <a:rPr lang="zh-CN" altLang="en-US" sz="1600"/>
              <a:t>国家税务总局关于推行增值税发票系统升级版有关问题的公告</a:t>
            </a:r>
            <a:r>
              <a:rPr lang="en-US" altLang="zh-CN" sz="1600"/>
              <a:t>》</a:t>
            </a:r>
            <a:r>
              <a:rPr lang="zh-CN" altLang="en-US" sz="1600"/>
              <a:t>（国家税务总局公告</a:t>
            </a:r>
            <a:r>
              <a:rPr lang="en-US" altLang="zh-CN" sz="1600"/>
              <a:t>2014</a:t>
            </a:r>
            <a:r>
              <a:rPr lang="zh-CN" altLang="en-US" sz="1600"/>
              <a:t>年第</a:t>
            </a:r>
            <a:r>
              <a:rPr lang="en-US" altLang="zh-CN" sz="1600"/>
              <a:t>73</a:t>
            </a:r>
            <a:r>
              <a:rPr lang="zh-CN" altLang="en-US" sz="1600"/>
              <a:t>号）第四条、附件</a:t>
            </a:r>
            <a:r>
              <a:rPr lang="en-US" altLang="zh-CN" sz="1600"/>
              <a:t>1</a:t>
            </a:r>
            <a:r>
              <a:rPr lang="zh-CN" altLang="en-US" sz="1600"/>
              <a:t>、附件</a:t>
            </a:r>
            <a:r>
              <a:rPr lang="en-US" altLang="zh-CN" sz="1600"/>
              <a:t>2</a:t>
            </a:r>
            <a:r>
              <a:rPr lang="zh-CN" altLang="en-US" sz="1600"/>
              <a:t>和</a:t>
            </a:r>
            <a:r>
              <a:rPr lang="en-US" altLang="zh-CN" sz="1600"/>
              <a:t>《</a:t>
            </a:r>
            <a:r>
              <a:rPr lang="zh-CN" altLang="en-US" sz="1600"/>
              <a:t>国家税务总局关于全面推行增值税发票系统升级版有关问题的公告</a:t>
            </a:r>
            <a:r>
              <a:rPr lang="en-US" altLang="zh-CN" sz="1600"/>
              <a:t>》</a:t>
            </a:r>
            <a:r>
              <a:rPr lang="zh-CN" altLang="en-US" sz="1600"/>
              <a:t>（国家税务总局公告</a:t>
            </a:r>
            <a:r>
              <a:rPr lang="en-US" altLang="zh-CN" sz="1600"/>
              <a:t>2015</a:t>
            </a:r>
            <a:r>
              <a:rPr lang="zh-CN" altLang="en-US" sz="1600"/>
              <a:t>年第</a:t>
            </a:r>
            <a:r>
              <a:rPr lang="en-US" altLang="zh-CN" sz="1600"/>
              <a:t>19</a:t>
            </a:r>
            <a:r>
              <a:rPr lang="zh-CN" altLang="en-US" sz="1600"/>
              <a:t>号）第五条、附件</a:t>
            </a:r>
            <a:r>
              <a:rPr lang="en-US" altLang="zh-CN" sz="1600"/>
              <a:t>1</a:t>
            </a:r>
            <a:r>
              <a:rPr lang="zh-CN" altLang="en-US" sz="1600"/>
              <a:t>、附件</a:t>
            </a:r>
            <a:r>
              <a:rPr lang="en-US" altLang="zh-CN" sz="1600"/>
              <a:t>2</a:t>
            </a:r>
            <a:r>
              <a:rPr lang="zh-CN" altLang="en-US" sz="1600"/>
              <a:t>同时废止。此前未处理的事项，按照本公告规定执行。 </a:t>
            </a:r>
            <a:endParaRPr lang="en-US" altLang="zh-CN" sz="1600"/>
          </a:p>
        </p:txBody>
      </p:sp>
      <p:sp>
        <p:nvSpPr>
          <p:cNvPr id="163844" name="Text Box 4"/>
          <p:cNvSpPr txBox="1">
            <a:spLocks noChangeArrowheads="1"/>
          </p:cNvSpPr>
          <p:nvPr/>
        </p:nvSpPr>
        <p:spPr bwMode="auto">
          <a:xfrm>
            <a:off x="250825" y="714375"/>
            <a:ext cx="1104900" cy="366713"/>
          </a:xfrm>
          <a:prstGeom prst="rect">
            <a:avLst/>
          </a:prstGeom>
          <a:noFill/>
          <a:ln w="9525">
            <a:noFill/>
            <a:miter lim="800000"/>
            <a:headEnd/>
            <a:tailEnd/>
          </a:ln>
          <a:effectLst/>
        </p:spPr>
        <p:txBody>
          <a:bodyPr wrap="none">
            <a:spAutoFit/>
          </a:bodyPr>
          <a:lstStyle/>
          <a:p>
            <a:r>
              <a:rPr lang="zh-CN" altLang="en-US" b="1">
                <a:latin typeface="微软雅黑"/>
                <a:ea typeface="黑体" pitchFamily="2" charset="-122"/>
              </a:rPr>
              <a:t>政策依据</a:t>
            </a:r>
          </a:p>
        </p:txBody>
      </p:sp>
      <p:sp>
        <p:nvSpPr>
          <p:cNvPr id="5" name="Text Box 2"/>
          <p:cNvSpPr txBox="1">
            <a:spLocks noChangeArrowheads="1"/>
          </p:cNvSpPr>
          <p:nvPr/>
        </p:nvSpPr>
        <p:spPr bwMode="auto">
          <a:xfrm>
            <a:off x="2627784" y="339502"/>
            <a:ext cx="4314001" cy="400110"/>
          </a:xfrm>
          <a:prstGeom prst="rect">
            <a:avLst/>
          </a:prstGeom>
          <a:noFill/>
          <a:ln w="9525">
            <a:noFill/>
            <a:miter lim="800000"/>
            <a:headEnd/>
            <a:tailEnd/>
          </a:ln>
          <a:effectLst/>
        </p:spPr>
        <p:txBody>
          <a:bodyPr wrap="none">
            <a:spAutoFit/>
          </a:bodyPr>
          <a:lstStyle/>
          <a:p>
            <a:r>
              <a:rPr lang="zh-CN" altLang="en-US" sz="2000" b="1" dirty="0">
                <a:solidFill>
                  <a:schemeClr val="hlink"/>
                </a:solidFill>
                <a:latin typeface="黑体" pitchFamily="49" charset="-122"/>
                <a:ea typeface="黑体" pitchFamily="49" charset="-122"/>
              </a:rPr>
              <a:t>问</a:t>
            </a:r>
            <a:r>
              <a:rPr lang="zh-CN" altLang="en-US" sz="2000" b="1" dirty="0" smtClean="0">
                <a:solidFill>
                  <a:schemeClr val="hlink"/>
                </a:solidFill>
                <a:latin typeface="黑体" pitchFamily="49" charset="-122"/>
                <a:ea typeface="黑体" pitchFamily="49" charset="-122"/>
              </a:rPr>
              <a:t>题</a:t>
            </a:r>
            <a:r>
              <a:rPr lang="zh-CN" altLang="en-US" sz="2000" b="1" dirty="0" smtClean="0">
                <a:solidFill>
                  <a:schemeClr val="hlink"/>
                </a:solidFill>
                <a:latin typeface="黑体" pitchFamily="49" charset="-122"/>
                <a:ea typeface="黑体" pitchFamily="49" charset="-122"/>
              </a:rPr>
              <a:t>十四：</a:t>
            </a:r>
            <a:r>
              <a:rPr lang="zh-CN" altLang="en-US" sz="2000" b="1" dirty="0">
                <a:latin typeface="黑体" pitchFamily="49" charset="-122"/>
                <a:ea typeface="黑体" pitchFamily="49" charset="-122"/>
              </a:rPr>
              <a:t>开具红字发票的简化处理</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179512" y="619185"/>
            <a:ext cx="8964488" cy="4524315"/>
          </a:xfrm>
          <a:prstGeom prst="rect">
            <a:avLst/>
          </a:prstGeom>
          <a:noFill/>
          <a:ln w="9525">
            <a:noFill/>
            <a:miter lim="800000"/>
            <a:headEnd/>
            <a:tailEnd/>
          </a:ln>
          <a:effectLst/>
        </p:spPr>
        <p:txBody>
          <a:bodyPr wrap="square">
            <a:spAutoFit/>
          </a:bodyPr>
          <a:lstStyle/>
          <a:p>
            <a:r>
              <a:rPr lang="zh-CN" altLang="en-US" sz="1600" dirty="0" smtClean="0"/>
              <a:t>        对于软件使用费是否按特许权使用费征税，关键是看软件的转让方式。如果软件是作为专利权或版权转让，或者双方在合同中对于转让计算机软件的使用范围等规定限制性条款的，就应该按特许权使用费征税，适用源泉扣缴管理办法，以收入全额为应纳税所得额，按照</a:t>
            </a:r>
            <a:r>
              <a:rPr lang="en-US" altLang="zh-CN" sz="1600" dirty="0" smtClean="0"/>
              <a:t>10%</a:t>
            </a:r>
            <a:r>
              <a:rPr lang="zh-CN" altLang="en-US" sz="1600" dirty="0" smtClean="0"/>
              <a:t>的税率扣缴。</a:t>
            </a:r>
            <a:br>
              <a:rPr lang="zh-CN" altLang="en-US" sz="1600" dirty="0" smtClean="0"/>
            </a:br>
            <a:r>
              <a:rPr lang="zh-CN" altLang="en-US" sz="1600" dirty="0" smtClean="0"/>
              <a:t>       另外，是否适用源泉扣缴办法，要根据取得收入的性质确认。</a:t>
            </a:r>
            <a:endParaRPr lang="en-US" altLang="zh-CN" sz="1600" dirty="0" smtClean="0"/>
          </a:p>
          <a:p>
            <a:endParaRPr lang="en-US" altLang="zh-CN" sz="1600" dirty="0" smtClean="0"/>
          </a:p>
          <a:p>
            <a:r>
              <a:rPr lang="zh-CN" altLang="en-US" sz="1600" b="1" dirty="0" smtClean="0"/>
              <a:t>政策依据</a:t>
            </a:r>
            <a:r>
              <a:rPr lang="zh-CN" altLang="en-US" sz="1600" dirty="0" smtClean="0"/>
              <a:t/>
            </a:r>
            <a:br>
              <a:rPr lang="zh-CN" altLang="en-US" sz="1600" dirty="0" smtClean="0"/>
            </a:br>
            <a:r>
              <a:rPr lang="zh-CN" altLang="en-US" sz="1600" dirty="0" smtClean="0"/>
              <a:t>       </a:t>
            </a:r>
            <a:r>
              <a:rPr lang="zh-CN" altLang="en-US" sz="1600" dirty="0" smtClean="0">
                <a:solidFill>
                  <a:srgbClr val="FF0000"/>
                </a:solidFill>
              </a:rPr>
              <a:t>根据</a:t>
            </a:r>
            <a:r>
              <a:rPr lang="en-US" altLang="zh-CN" sz="1600" dirty="0" smtClean="0">
                <a:solidFill>
                  <a:srgbClr val="FF0000"/>
                </a:solidFill>
              </a:rPr>
              <a:t>《</a:t>
            </a:r>
            <a:r>
              <a:rPr lang="zh-CN" altLang="en-US" sz="1600" dirty="0" smtClean="0">
                <a:solidFill>
                  <a:srgbClr val="FF0000"/>
                </a:solidFill>
              </a:rPr>
              <a:t>中华人民共和国企业所得税法</a:t>
            </a:r>
            <a:r>
              <a:rPr lang="en-US" altLang="zh-CN" sz="1600" dirty="0" smtClean="0">
                <a:solidFill>
                  <a:srgbClr val="FF0000"/>
                </a:solidFill>
              </a:rPr>
              <a:t>》(</a:t>
            </a:r>
            <a:r>
              <a:rPr lang="zh-CN" altLang="en-US" sz="1600" dirty="0" smtClean="0">
                <a:solidFill>
                  <a:srgbClr val="FF0000"/>
                </a:solidFill>
              </a:rPr>
              <a:t>中华人民共和国主席令第</a:t>
            </a:r>
            <a:r>
              <a:rPr lang="en-US" altLang="zh-CN" sz="1600" dirty="0" smtClean="0">
                <a:solidFill>
                  <a:srgbClr val="FF0000"/>
                </a:solidFill>
              </a:rPr>
              <a:t>63</a:t>
            </a:r>
            <a:r>
              <a:rPr lang="zh-CN" altLang="en-US" sz="1600" dirty="0" smtClean="0">
                <a:solidFill>
                  <a:srgbClr val="FF0000"/>
                </a:solidFill>
              </a:rPr>
              <a:t>号</a:t>
            </a:r>
            <a:r>
              <a:rPr lang="en-US" altLang="zh-CN" sz="1600" dirty="0" smtClean="0">
                <a:solidFill>
                  <a:srgbClr val="FF0000"/>
                </a:solidFill>
              </a:rPr>
              <a:t>)</a:t>
            </a:r>
            <a:r>
              <a:rPr lang="zh-CN" altLang="en-US" sz="1600" dirty="0" smtClean="0">
                <a:solidFill>
                  <a:srgbClr val="FF0000"/>
                </a:solidFill>
              </a:rPr>
              <a:t>第三十七条规定</a:t>
            </a:r>
            <a:r>
              <a:rPr lang="zh-CN" altLang="en-US" sz="1600" dirty="0" smtClean="0"/>
              <a:t>：对非居民企业取得本法第三条第三款规定的所得应缴纳的所得税，实行源泉扣缴，以支付人为扣缴义务人。</a:t>
            </a:r>
            <a:br>
              <a:rPr lang="zh-CN" altLang="en-US" sz="1600" dirty="0" smtClean="0"/>
            </a:br>
            <a:r>
              <a:rPr lang="zh-CN" altLang="en-US" sz="1600" dirty="0" smtClean="0"/>
              <a:t>       </a:t>
            </a:r>
            <a:r>
              <a:rPr lang="zh-CN" altLang="en-US" sz="1600" dirty="0" smtClean="0">
                <a:solidFill>
                  <a:srgbClr val="FF0000"/>
                </a:solidFill>
              </a:rPr>
              <a:t>国家税务总局关于印发</a:t>
            </a:r>
            <a:r>
              <a:rPr lang="en-US" altLang="zh-CN" sz="1600" dirty="0" smtClean="0">
                <a:solidFill>
                  <a:srgbClr val="FF0000"/>
                </a:solidFill>
              </a:rPr>
              <a:t>《</a:t>
            </a:r>
            <a:r>
              <a:rPr lang="zh-CN" altLang="en-US" sz="1600" dirty="0" smtClean="0">
                <a:solidFill>
                  <a:srgbClr val="FF0000"/>
                </a:solidFill>
              </a:rPr>
              <a:t>非居民企业所得税源泉扣缴管理暂行办法</a:t>
            </a:r>
            <a:r>
              <a:rPr lang="en-US" altLang="zh-CN" sz="1600" dirty="0" smtClean="0">
                <a:solidFill>
                  <a:srgbClr val="FF0000"/>
                </a:solidFill>
              </a:rPr>
              <a:t>》</a:t>
            </a:r>
            <a:r>
              <a:rPr lang="zh-CN" altLang="en-US" sz="1600" dirty="0" smtClean="0">
                <a:solidFill>
                  <a:srgbClr val="FF0000"/>
                </a:solidFill>
              </a:rPr>
              <a:t>的通知”</a:t>
            </a:r>
            <a:r>
              <a:rPr lang="en-US" altLang="zh-CN" sz="1600" dirty="0" smtClean="0">
                <a:solidFill>
                  <a:srgbClr val="FF0000"/>
                </a:solidFill>
              </a:rPr>
              <a:t>(</a:t>
            </a:r>
            <a:r>
              <a:rPr lang="zh-CN" altLang="en-US" sz="1600" dirty="0" smtClean="0">
                <a:solidFill>
                  <a:srgbClr val="FF0000"/>
                </a:solidFill>
              </a:rPr>
              <a:t>国税发</a:t>
            </a:r>
            <a:r>
              <a:rPr lang="en-US" altLang="zh-CN" sz="1600" dirty="0" smtClean="0">
                <a:solidFill>
                  <a:srgbClr val="FF0000"/>
                </a:solidFill>
              </a:rPr>
              <a:t>[2009]3</a:t>
            </a:r>
            <a:r>
              <a:rPr lang="zh-CN" altLang="en-US" sz="1600" dirty="0" smtClean="0">
                <a:solidFill>
                  <a:srgbClr val="FF0000"/>
                </a:solidFill>
              </a:rPr>
              <a:t>号</a:t>
            </a:r>
            <a:r>
              <a:rPr lang="en-US" altLang="zh-CN" sz="1600" dirty="0" smtClean="0">
                <a:solidFill>
                  <a:srgbClr val="FF0000"/>
                </a:solidFill>
              </a:rPr>
              <a:t>)</a:t>
            </a:r>
            <a:r>
              <a:rPr lang="zh-CN" altLang="en-US" sz="1600" dirty="0" smtClean="0">
                <a:solidFill>
                  <a:srgbClr val="FF0000"/>
                </a:solidFill>
              </a:rPr>
              <a:t>，</a:t>
            </a:r>
            <a:r>
              <a:rPr lang="zh-CN" altLang="en-US" sz="1600" dirty="0" smtClean="0"/>
              <a:t>企业每次与非居民企业签订与股息、红利等权益性投资收益和利息、租金、特许权使用费所得、转让财产所得等所得有关的业务合同时，应当自签订合同</a:t>
            </a:r>
            <a:r>
              <a:rPr lang="en-US" altLang="zh-CN" sz="1600" dirty="0" smtClean="0"/>
              <a:t>(</a:t>
            </a:r>
            <a:r>
              <a:rPr lang="zh-CN" altLang="en-US" sz="1600" dirty="0" smtClean="0"/>
              <a:t>包括修改、补充、延期合同</a:t>
            </a:r>
            <a:r>
              <a:rPr lang="en-US" altLang="zh-CN" sz="1600" dirty="0" smtClean="0"/>
              <a:t>)</a:t>
            </a:r>
            <a:r>
              <a:rPr lang="zh-CN" altLang="en-US" sz="1600" dirty="0" smtClean="0"/>
              <a:t>之日起</a:t>
            </a:r>
            <a:r>
              <a:rPr lang="en-US" altLang="zh-CN" sz="1600" dirty="0" smtClean="0"/>
              <a:t>30</a:t>
            </a:r>
            <a:r>
              <a:rPr lang="zh-CN" altLang="en-US" sz="1600" dirty="0" smtClean="0"/>
              <a:t>日内，向其主管税务机关报送</a:t>
            </a:r>
            <a:r>
              <a:rPr lang="en-US" altLang="zh-CN" sz="1600" dirty="0" smtClean="0"/>
              <a:t>《</a:t>
            </a:r>
            <a:r>
              <a:rPr lang="zh-CN" altLang="en-US" sz="1600" dirty="0" smtClean="0"/>
              <a:t>扣缴企业所得税合同备案登记表</a:t>
            </a:r>
            <a:r>
              <a:rPr lang="en-US" altLang="zh-CN" sz="1600" dirty="0" smtClean="0"/>
              <a:t>》</a:t>
            </a:r>
            <a:r>
              <a:rPr lang="zh-CN" altLang="en-US" sz="1600" dirty="0" smtClean="0"/>
              <a:t>、合同复印件及相关资料。文本为外文的应同时附送中文译本。</a:t>
            </a:r>
            <a:br>
              <a:rPr lang="zh-CN" altLang="en-US" sz="1600" dirty="0" smtClean="0"/>
            </a:br>
            <a:r>
              <a:rPr lang="zh-CN" altLang="en-US" sz="1600" dirty="0" smtClean="0"/>
              <a:t>       但软件在实务比较复杂，要有准确结果，需要根据合同进行详细分析。</a:t>
            </a:r>
            <a:r>
              <a:rPr lang="zh-CN" altLang="en-US" sz="1600" dirty="0" smtClean="0">
                <a:solidFill>
                  <a:srgbClr val="FF0000"/>
                </a:solidFill>
              </a:rPr>
              <a:t>根据</a:t>
            </a:r>
            <a:r>
              <a:rPr lang="en-US" altLang="zh-CN" sz="1600" dirty="0" smtClean="0">
                <a:solidFill>
                  <a:srgbClr val="FF0000"/>
                </a:solidFill>
              </a:rPr>
              <a:t>《</a:t>
            </a:r>
            <a:r>
              <a:rPr lang="zh-CN" altLang="en-US" sz="1600" dirty="0" smtClean="0">
                <a:solidFill>
                  <a:srgbClr val="FF0000"/>
                </a:solidFill>
              </a:rPr>
              <a:t>关于全面推开营业税改征增值税试点的通知</a:t>
            </a:r>
            <a:r>
              <a:rPr lang="en-US" altLang="zh-CN" sz="1600" dirty="0" smtClean="0">
                <a:solidFill>
                  <a:srgbClr val="FF0000"/>
                </a:solidFill>
              </a:rPr>
              <a:t>》(</a:t>
            </a:r>
            <a:r>
              <a:rPr lang="zh-CN" altLang="en-US" sz="1600" dirty="0" smtClean="0">
                <a:solidFill>
                  <a:srgbClr val="FF0000"/>
                </a:solidFill>
              </a:rPr>
              <a:t>财税</a:t>
            </a:r>
            <a:r>
              <a:rPr lang="en-US" altLang="zh-CN" sz="1600" dirty="0" smtClean="0">
                <a:solidFill>
                  <a:srgbClr val="FF0000"/>
                </a:solidFill>
              </a:rPr>
              <a:t>〔2016〕36</a:t>
            </a:r>
            <a:r>
              <a:rPr lang="zh-CN" altLang="en-US" sz="1600" dirty="0" smtClean="0">
                <a:solidFill>
                  <a:srgbClr val="FF0000"/>
                </a:solidFill>
              </a:rPr>
              <a:t>号</a:t>
            </a:r>
            <a:r>
              <a:rPr lang="en-US" altLang="zh-CN" sz="1600" dirty="0" smtClean="0">
                <a:solidFill>
                  <a:srgbClr val="FF0000"/>
                </a:solidFill>
              </a:rPr>
              <a:t>)</a:t>
            </a:r>
            <a:r>
              <a:rPr lang="zh-CN" altLang="en-US" sz="1600" dirty="0" smtClean="0">
                <a:solidFill>
                  <a:srgbClr val="FF0000"/>
                </a:solidFill>
              </a:rPr>
              <a:t>规定，</a:t>
            </a:r>
            <a:r>
              <a:rPr lang="zh-CN" altLang="en-US" sz="1600" dirty="0" smtClean="0"/>
              <a:t>纳税人提供技术转让、技术开发和与之相关的技术咨询、技术服务免征增值税。软件使用费的合同实质属该条款才可以免增值税，否则按照</a:t>
            </a:r>
            <a:r>
              <a:rPr lang="en-US" altLang="zh-CN" sz="1600" dirty="0" smtClean="0"/>
              <a:t>6%</a:t>
            </a:r>
            <a:r>
              <a:rPr lang="zh-CN" altLang="en-US" sz="1600" dirty="0" smtClean="0"/>
              <a:t>缴纳增值税。</a:t>
            </a:r>
          </a:p>
        </p:txBody>
      </p:sp>
      <p:sp>
        <p:nvSpPr>
          <p:cNvPr id="4" name="Text Box 2"/>
          <p:cNvSpPr txBox="1">
            <a:spLocks noChangeArrowheads="1"/>
          </p:cNvSpPr>
          <p:nvPr/>
        </p:nvSpPr>
        <p:spPr bwMode="auto">
          <a:xfrm>
            <a:off x="1475656" y="267494"/>
            <a:ext cx="6768752" cy="400110"/>
          </a:xfrm>
          <a:prstGeom prst="rect">
            <a:avLst/>
          </a:prstGeom>
          <a:noFill/>
          <a:ln w="9525">
            <a:noFill/>
            <a:miter lim="800000"/>
            <a:headEnd/>
            <a:tailEnd/>
          </a:ln>
          <a:effectLst/>
        </p:spPr>
        <p:txBody>
          <a:bodyPr wrap="square">
            <a:spAutoFit/>
          </a:bodyPr>
          <a:lstStyle/>
          <a:p>
            <a:r>
              <a:rPr lang="zh-CN" altLang="en-US" sz="2000" b="1" dirty="0">
                <a:solidFill>
                  <a:schemeClr val="hlink"/>
                </a:solidFill>
                <a:latin typeface="黑体" pitchFamily="49" charset="-122"/>
                <a:ea typeface="黑体" pitchFamily="49" charset="-122"/>
              </a:rPr>
              <a:t>问</a:t>
            </a:r>
            <a:r>
              <a:rPr lang="zh-CN" altLang="en-US" sz="2000" b="1" dirty="0" smtClean="0">
                <a:solidFill>
                  <a:schemeClr val="hlink"/>
                </a:solidFill>
                <a:latin typeface="黑体" pitchFamily="49" charset="-122"/>
                <a:ea typeface="黑体" pitchFamily="49" charset="-122"/>
              </a:rPr>
              <a:t>题</a:t>
            </a:r>
            <a:r>
              <a:rPr lang="zh-CN" altLang="en-US" sz="2000" b="1" dirty="0" smtClean="0">
                <a:solidFill>
                  <a:schemeClr val="hlink"/>
                </a:solidFill>
                <a:latin typeface="黑体" pitchFamily="49" charset="-122"/>
                <a:ea typeface="黑体" pitchFamily="49" charset="-122"/>
              </a:rPr>
              <a:t>十五：</a:t>
            </a:r>
            <a:r>
              <a:rPr lang="zh-CN" altLang="en-US" sz="2000" b="1" dirty="0" smtClean="0">
                <a:latin typeface="黑体" pitchFamily="49" charset="-122"/>
                <a:ea typeface="黑体" pitchFamily="49" charset="-122"/>
              </a:rPr>
              <a:t>对外支付软件使用费是否按特许权使用费交税</a:t>
            </a:r>
            <a:endParaRPr lang="en-US" altLang="zh-CN" sz="2000" b="1" dirty="0" smtClean="0">
              <a:latin typeface="黑体" pitchFamily="49" charset="-122"/>
              <a:ea typeface="黑体" pitchFamily="49" charset="-122"/>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179512" y="771550"/>
            <a:ext cx="8964488" cy="4739759"/>
          </a:xfrm>
          <a:prstGeom prst="rect">
            <a:avLst/>
          </a:prstGeom>
          <a:noFill/>
          <a:ln w="9525">
            <a:noFill/>
            <a:miter lim="800000"/>
            <a:headEnd/>
            <a:tailEnd/>
          </a:ln>
          <a:effectLst/>
        </p:spPr>
        <p:txBody>
          <a:bodyPr wrap="square">
            <a:spAutoFit/>
          </a:bodyPr>
          <a:lstStyle/>
          <a:p>
            <a:r>
              <a:rPr lang="zh-CN" altLang="en-US" sz="1600" dirty="0" smtClean="0"/>
              <a:t>       企业在税前扣除手续费及佣金，主要依据</a:t>
            </a:r>
            <a:r>
              <a:rPr lang="en-US" altLang="zh-CN" sz="1600" dirty="0" smtClean="0">
                <a:solidFill>
                  <a:srgbClr val="FF0000"/>
                </a:solidFill>
              </a:rPr>
              <a:t>《</a:t>
            </a:r>
            <a:r>
              <a:rPr lang="zh-CN" altLang="en-US" sz="1600" dirty="0" smtClean="0">
                <a:solidFill>
                  <a:srgbClr val="FF0000"/>
                </a:solidFill>
              </a:rPr>
              <a:t>财政部、国家税务总局关于企业手续费及佣金支出税前扣除政策的通知</a:t>
            </a:r>
            <a:r>
              <a:rPr lang="en-US" altLang="zh-CN" sz="1600" dirty="0" smtClean="0">
                <a:solidFill>
                  <a:srgbClr val="FF0000"/>
                </a:solidFill>
              </a:rPr>
              <a:t>》</a:t>
            </a:r>
            <a:r>
              <a:rPr lang="zh-CN" altLang="en-US" sz="1600" dirty="0" smtClean="0">
                <a:solidFill>
                  <a:srgbClr val="FF0000"/>
                </a:solidFill>
              </a:rPr>
              <a:t>（财税</a:t>
            </a:r>
            <a:r>
              <a:rPr lang="en-US" altLang="zh-CN" sz="1600" dirty="0" smtClean="0">
                <a:solidFill>
                  <a:srgbClr val="FF0000"/>
                </a:solidFill>
              </a:rPr>
              <a:t>〔2009〕29</a:t>
            </a:r>
            <a:r>
              <a:rPr lang="zh-CN" altLang="en-US" sz="1600" dirty="0" smtClean="0">
                <a:solidFill>
                  <a:srgbClr val="FF0000"/>
                </a:solidFill>
              </a:rPr>
              <a:t>号）。</a:t>
            </a:r>
            <a:r>
              <a:rPr lang="zh-CN" altLang="en-US" sz="1600" dirty="0" smtClean="0"/>
              <a:t>不少企业往往不能准确理解该通知，在实务操作过程中容易产生四个误区。</a:t>
            </a:r>
            <a:endParaRPr lang="en-US" altLang="zh-CN" sz="1600" dirty="0" smtClean="0"/>
          </a:p>
          <a:p>
            <a:endParaRPr lang="zh-CN" altLang="en-US" sz="1600" dirty="0" smtClean="0"/>
          </a:p>
          <a:p>
            <a:r>
              <a:rPr lang="zh-CN" altLang="en-US" sz="1600" b="1" dirty="0" smtClean="0"/>
              <a:t>       误区一：企业发生的佣金及手续费支出都必须进行纳税调整</a:t>
            </a:r>
            <a:endParaRPr lang="en-US" altLang="zh-CN" sz="1600" b="1" dirty="0" smtClean="0"/>
          </a:p>
          <a:p>
            <a:endParaRPr lang="zh-CN" altLang="en-US" sz="1600" dirty="0" smtClean="0"/>
          </a:p>
          <a:p>
            <a:r>
              <a:rPr lang="zh-CN" altLang="en-US" sz="1400" dirty="0" smtClean="0"/>
              <a:t>        企业会计制度规定：企业发生的手续费及佣金支出，在销售（营业）费用中据实列支；购买固定资产、无形资产等长期资产过程中发生的佣金及手续费作为资本性支出通过折旧、摊销等方式进行分期扣除；购买存货可准确归于特定存货对象的，计入存货采购成本，反之计入当期损益；企业发行权益性证券手续费及佣金支出借记“资本公积－股本溢价”等科目，贷记“银行存款”等科目，发行失败，则相应的支出直接记入当期损益；企业发行债权性证券而发生的手续费及佣金支出作为借款费用处理，属于资本性质支出的，应予以资本化，反之则直接计入当期损益；</a:t>
            </a:r>
            <a:r>
              <a:rPr lang="en-US" altLang="zh-CN" sz="1400" dirty="0" smtClean="0"/>
              <a:t>《</a:t>
            </a:r>
            <a:r>
              <a:rPr lang="zh-CN" altLang="en-US" sz="1400" dirty="0" smtClean="0"/>
              <a:t>企业会计准则第</a:t>
            </a:r>
            <a:r>
              <a:rPr lang="en-US" altLang="zh-CN" sz="1400" dirty="0" smtClean="0"/>
              <a:t>25</a:t>
            </a:r>
            <a:r>
              <a:rPr lang="zh-CN" altLang="en-US" sz="1400" dirty="0" smtClean="0"/>
              <a:t>号－原保险合同</a:t>
            </a:r>
            <a:r>
              <a:rPr lang="en-US" altLang="zh-CN" sz="1400" dirty="0" smtClean="0"/>
              <a:t>》</a:t>
            </a:r>
            <a:r>
              <a:rPr lang="zh-CN" altLang="en-US" sz="1400" dirty="0" smtClean="0"/>
              <a:t>第十七条规定，保险人在取得原保险合同过程中发生的手续费、佣金，应当在发生时计入当期损益。</a:t>
            </a:r>
          </a:p>
          <a:p>
            <a:r>
              <a:rPr lang="zh-CN" altLang="en-US" sz="1400" dirty="0" smtClean="0"/>
              <a:t>        以上是会计制度上对手续费及佣金支出的会计处理规定，是否需要进行纳税调整，还应根据税法相关规定进行判断。财税</a:t>
            </a:r>
            <a:r>
              <a:rPr lang="en-US" altLang="zh-CN" sz="1400" dirty="0" smtClean="0"/>
              <a:t>〔2009〕29</a:t>
            </a:r>
            <a:r>
              <a:rPr lang="zh-CN" altLang="en-US" sz="1400" dirty="0" smtClean="0"/>
              <a:t>号文对手续费及佣金支出的扣除比例进行了规定，并应同时具备至少包括五个方面的条件：企业实际发生的；与企业的生产经营相关的；需要签订书面合同或协议；签订合同或协议的单位或个人应该具有“中介服务”的经营范围以及中介服务资格证书；签订合同或协议的单位或个人，不包括交易双方及其雇员、代理人和代表人等。因此超过比例的，以及不能同时满足上述五个方面条件的手续费及佣金支出不能在税前扣除，需进行纳税调整。</a:t>
            </a:r>
          </a:p>
          <a:p>
            <a:endParaRPr lang="zh-CN" altLang="en-US" sz="1600" dirty="0" smtClean="0"/>
          </a:p>
        </p:txBody>
      </p:sp>
      <p:sp>
        <p:nvSpPr>
          <p:cNvPr id="4" name="Text Box 2"/>
          <p:cNvSpPr txBox="1">
            <a:spLocks noChangeArrowheads="1"/>
          </p:cNvSpPr>
          <p:nvPr/>
        </p:nvSpPr>
        <p:spPr bwMode="auto">
          <a:xfrm>
            <a:off x="1475656" y="267494"/>
            <a:ext cx="6552728" cy="400110"/>
          </a:xfrm>
          <a:prstGeom prst="rect">
            <a:avLst/>
          </a:prstGeom>
          <a:noFill/>
          <a:ln w="9525">
            <a:noFill/>
            <a:miter lim="800000"/>
            <a:headEnd/>
            <a:tailEnd/>
          </a:ln>
          <a:effectLst/>
        </p:spPr>
        <p:txBody>
          <a:bodyPr wrap="square">
            <a:spAutoFit/>
          </a:bodyPr>
          <a:lstStyle/>
          <a:p>
            <a:r>
              <a:rPr lang="zh-CN" altLang="en-US" sz="2000" b="1" dirty="0">
                <a:solidFill>
                  <a:schemeClr val="hlink"/>
                </a:solidFill>
                <a:latin typeface="黑体" pitchFamily="49" charset="-122"/>
                <a:ea typeface="黑体" pitchFamily="49" charset="-122"/>
              </a:rPr>
              <a:t>问</a:t>
            </a:r>
            <a:r>
              <a:rPr lang="zh-CN" altLang="en-US" sz="2000" b="1" dirty="0" smtClean="0">
                <a:solidFill>
                  <a:schemeClr val="hlink"/>
                </a:solidFill>
                <a:latin typeface="黑体" pitchFamily="49" charset="-122"/>
                <a:ea typeface="黑体" pitchFamily="49" charset="-122"/>
              </a:rPr>
              <a:t>题</a:t>
            </a:r>
            <a:r>
              <a:rPr lang="zh-CN" altLang="en-US" sz="2000" b="1" dirty="0" smtClean="0">
                <a:solidFill>
                  <a:schemeClr val="hlink"/>
                </a:solidFill>
                <a:latin typeface="黑体" pitchFamily="49" charset="-122"/>
                <a:ea typeface="黑体" pitchFamily="49" charset="-122"/>
              </a:rPr>
              <a:t>十六：</a:t>
            </a:r>
            <a:r>
              <a:rPr lang="zh-CN" altLang="en-US" sz="2000" b="1" dirty="0" smtClean="0">
                <a:latin typeface="黑体" pitchFamily="49" charset="-122"/>
                <a:ea typeface="黑体" pitchFamily="49" charset="-122"/>
              </a:rPr>
              <a:t>佣金和手续费税前扣除要避免四个误区</a:t>
            </a:r>
            <a:endParaRPr lang="en-US" altLang="zh-CN" sz="2000" b="1" dirty="0" smtClean="0">
              <a:latin typeface="黑体" pitchFamily="49" charset="-122"/>
              <a:ea typeface="黑体" pitchFamily="49" charset="-122"/>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179512" y="771550"/>
            <a:ext cx="8964488" cy="4216539"/>
          </a:xfrm>
          <a:prstGeom prst="rect">
            <a:avLst/>
          </a:prstGeom>
          <a:noFill/>
          <a:ln w="9525">
            <a:noFill/>
            <a:miter lim="800000"/>
            <a:headEnd/>
            <a:tailEnd/>
          </a:ln>
          <a:effectLst/>
        </p:spPr>
        <p:txBody>
          <a:bodyPr wrap="square">
            <a:spAutoFit/>
          </a:bodyPr>
          <a:lstStyle/>
          <a:p>
            <a:r>
              <a:rPr lang="zh-CN" altLang="en-US" sz="1600" dirty="0" smtClean="0"/>
              <a:t>        </a:t>
            </a:r>
            <a:r>
              <a:rPr lang="zh-CN" altLang="en-US" sz="1600" b="1" dirty="0" smtClean="0"/>
              <a:t>误区二：企业发生的佣金和手续费支出税前扣除标准都按企业当年全部总收入的</a:t>
            </a:r>
            <a:r>
              <a:rPr lang="en-US" altLang="zh-CN" sz="1600" b="1" dirty="0" smtClean="0"/>
              <a:t>5%</a:t>
            </a:r>
            <a:r>
              <a:rPr lang="zh-CN" altLang="en-US" sz="1600" b="1" dirty="0" smtClean="0"/>
              <a:t>计算限额扣除</a:t>
            </a:r>
            <a:endParaRPr lang="en-US" altLang="zh-CN" sz="1600" b="1" dirty="0" smtClean="0"/>
          </a:p>
          <a:p>
            <a:endParaRPr lang="zh-CN" altLang="en-US" sz="1600" dirty="0" smtClean="0"/>
          </a:p>
          <a:p>
            <a:r>
              <a:rPr lang="zh-CN" altLang="en-US" sz="1600" dirty="0" smtClean="0"/>
              <a:t>     </a:t>
            </a:r>
            <a:r>
              <a:rPr lang="zh-CN" altLang="en-US" sz="1600" dirty="0" smtClean="0">
                <a:solidFill>
                  <a:srgbClr val="FF0000"/>
                </a:solidFill>
              </a:rPr>
              <a:t>  </a:t>
            </a:r>
            <a:r>
              <a:rPr lang="zh-CN" altLang="en-US" sz="1400" dirty="0" smtClean="0"/>
              <a:t>财税</a:t>
            </a:r>
            <a:r>
              <a:rPr lang="en-US" altLang="zh-CN" sz="1400" dirty="0" smtClean="0"/>
              <a:t>〔2009〕29</a:t>
            </a:r>
            <a:r>
              <a:rPr lang="zh-CN" altLang="en-US" sz="1400" dirty="0" smtClean="0"/>
              <a:t>号文规定，财产保险企业按当年全部保费收入扣除退保金额后余额的</a:t>
            </a:r>
            <a:r>
              <a:rPr lang="en-US" altLang="zh-CN" sz="1400" dirty="0" smtClean="0"/>
              <a:t>15%</a:t>
            </a:r>
            <a:r>
              <a:rPr lang="zh-CN" altLang="en-US" sz="1400" dirty="0" smtClean="0"/>
              <a:t>计算限额；人身保险企业按当年全部保费收入扣除退保金等后的余额</a:t>
            </a:r>
            <a:r>
              <a:rPr lang="en-US" altLang="zh-CN" sz="1400" dirty="0" smtClean="0"/>
              <a:t>10%</a:t>
            </a:r>
            <a:r>
              <a:rPr lang="zh-CN" altLang="en-US" sz="1400" dirty="0" smtClean="0"/>
              <a:t>计算限额。</a:t>
            </a:r>
            <a:r>
              <a:rPr lang="en-US" altLang="zh-CN" sz="1400" dirty="0" smtClean="0">
                <a:solidFill>
                  <a:srgbClr val="FF0000"/>
                </a:solidFill>
              </a:rPr>
              <a:t>《</a:t>
            </a:r>
            <a:r>
              <a:rPr lang="zh-CN" altLang="en-US" sz="1400" dirty="0" smtClean="0">
                <a:solidFill>
                  <a:srgbClr val="FF0000"/>
                </a:solidFill>
              </a:rPr>
              <a:t>国家税务总局关于企业所得税应纳税所得额若干税务处理问题的公告</a:t>
            </a:r>
            <a:r>
              <a:rPr lang="en-US" altLang="zh-CN" sz="1400" dirty="0" smtClean="0">
                <a:solidFill>
                  <a:srgbClr val="FF0000"/>
                </a:solidFill>
              </a:rPr>
              <a:t>》</a:t>
            </a:r>
            <a:r>
              <a:rPr lang="zh-CN" altLang="en-US" sz="1400" dirty="0" smtClean="0">
                <a:solidFill>
                  <a:srgbClr val="FF0000"/>
                </a:solidFill>
              </a:rPr>
              <a:t>（国家税务总局公告</a:t>
            </a:r>
            <a:r>
              <a:rPr lang="en-US" altLang="zh-CN" sz="1400" dirty="0" smtClean="0">
                <a:solidFill>
                  <a:srgbClr val="FF0000"/>
                </a:solidFill>
              </a:rPr>
              <a:t>2012</a:t>
            </a:r>
            <a:r>
              <a:rPr lang="zh-CN" altLang="en-US" sz="1400" dirty="0" smtClean="0">
                <a:solidFill>
                  <a:srgbClr val="FF0000"/>
                </a:solidFill>
              </a:rPr>
              <a:t>年第</a:t>
            </a:r>
            <a:r>
              <a:rPr lang="en-US" altLang="zh-CN" sz="1400" dirty="0" smtClean="0">
                <a:solidFill>
                  <a:srgbClr val="FF0000"/>
                </a:solidFill>
              </a:rPr>
              <a:t>15</a:t>
            </a:r>
            <a:r>
              <a:rPr lang="zh-CN" altLang="en-US" sz="1400" dirty="0" smtClean="0">
                <a:solidFill>
                  <a:srgbClr val="FF0000"/>
                </a:solidFill>
              </a:rPr>
              <a:t>号）第四条规定</a:t>
            </a:r>
            <a:r>
              <a:rPr lang="zh-CN" altLang="en-US" sz="1400" dirty="0" smtClean="0"/>
              <a:t>电信企业在发展客户、拓展业务等过程中，需向经纪人、代办商支付手续费及佣金的，其实际发生的相关手续费及佣金支出，不超过企年当年收入总额</a:t>
            </a:r>
            <a:r>
              <a:rPr lang="en-US" altLang="zh-CN" sz="1400" dirty="0" smtClean="0"/>
              <a:t>5%</a:t>
            </a:r>
            <a:r>
              <a:rPr lang="zh-CN" altLang="en-US" sz="1400" dirty="0" smtClean="0"/>
              <a:t>的部分，准予在企业所得税前据实扣除。除上述规定之外的其他企业按与具有合法经营资格中介服务机构或个人（不含交易双方及其雇员、代理人和代表人等）所签订服务协议或合同确定的收入金额的</a:t>
            </a:r>
            <a:r>
              <a:rPr lang="en-US" altLang="zh-CN" sz="1400" dirty="0" smtClean="0"/>
              <a:t>5%</a:t>
            </a:r>
            <a:r>
              <a:rPr lang="zh-CN" altLang="en-US" sz="1400" dirty="0" smtClean="0"/>
              <a:t>计算扣除限额，强调扣除标准仅限于企业与具有合法经营资格中介服务机构或个人所签订单笔服务协议或合同确定的收入金额计算税前扣除限额，而不是按企业当年的全部收入总额计算。</a:t>
            </a:r>
            <a:endParaRPr lang="en-US" altLang="zh-CN" sz="1400" dirty="0" smtClean="0"/>
          </a:p>
          <a:p>
            <a:endParaRPr lang="zh-CN" altLang="en-US" sz="1400" dirty="0" smtClean="0"/>
          </a:p>
          <a:p>
            <a:r>
              <a:rPr lang="zh-CN" altLang="en-US" sz="1600" dirty="0" smtClean="0"/>
              <a:t>       </a:t>
            </a:r>
            <a:r>
              <a:rPr lang="zh-CN" altLang="en-US" sz="1600" b="1" dirty="0" smtClean="0"/>
              <a:t>误区三：无论哪种形式支付佣金与手续费都能税前扣除</a:t>
            </a:r>
            <a:endParaRPr lang="en-US" altLang="zh-CN" sz="1600" b="1" dirty="0" smtClean="0"/>
          </a:p>
          <a:p>
            <a:endParaRPr lang="zh-CN" altLang="en-US" sz="1600" dirty="0" smtClean="0"/>
          </a:p>
          <a:p>
            <a:r>
              <a:rPr lang="zh-CN" altLang="en-US" sz="1600" dirty="0" smtClean="0"/>
              <a:t>     </a:t>
            </a:r>
            <a:r>
              <a:rPr lang="zh-CN" altLang="en-US" sz="1600" dirty="0" smtClean="0">
                <a:solidFill>
                  <a:srgbClr val="FF0000"/>
                </a:solidFill>
              </a:rPr>
              <a:t> </a:t>
            </a:r>
            <a:r>
              <a:rPr lang="zh-CN" altLang="en-US" sz="1400" dirty="0" smtClean="0">
                <a:solidFill>
                  <a:srgbClr val="FF0000"/>
                </a:solidFill>
              </a:rPr>
              <a:t> </a:t>
            </a:r>
            <a:r>
              <a:rPr lang="zh-CN" altLang="en-US" sz="1400" dirty="0" smtClean="0"/>
              <a:t>财税</a:t>
            </a:r>
            <a:r>
              <a:rPr lang="en-US" altLang="zh-CN" sz="1400" dirty="0" smtClean="0"/>
              <a:t>〔2009〕29</a:t>
            </a:r>
            <a:r>
              <a:rPr lang="zh-CN" altLang="en-US" sz="1400" dirty="0" smtClean="0"/>
              <a:t>号文对手续费及佣金支付方式进行了明确规定，除委托个人代理外，企业以现金等非转账方式支付的手续费及佣金不得在税前扣除。财税</a:t>
            </a:r>
            <a:r>
              <a:rPr lang="en-US" altLang="zh-CN" sz="1400" dirty="0" smtClean="0"/>
              <a:t>〔2009〕29</a:t>
            </a:r>
            <a:r>
              <a:rPr lang="zh-CN" altLang="en-US" sz="1400" dirty="0" smtClean="0"/>
              <a:t>号文杜绝了现金佣金，从某种程度上防止了企业避税。所以企业支付手续费及佣金时一定要符合规定，否则真实发生的佣金与手续费支出也不能在税前进行扣除。</a:t>
            </a:r>
          </a:p>
          <a:p>
            <a:r>
              <a:rPr lang="zh-CN" altLang="en-US" sz="1600" dirty="0" smtClean="0"/>
              <a:t>       </a:t>
            </a:r>
          </a:p>
        </p:txBody>
      </p:sp>
      <p:sp>
        <p:nvSpPr>
          <p:cNvPr id="4" name="Text Box 2"/>
          <p:cNvSpPr txBox="1">
            <a:spLocks noChangeArrowheads="1"/>
          </p:cNvSpPr>
          <p:nvPr/>
        </p:nvSpPr>
        <p:spPr bwMode="auto">
          <a:xfrm>
            <a:off x="1475656" y="267494"/>
            <a:ext cx="6552728" cy="400110"/>
          </a:xfrm>
          <a:prstGeom prst="rect">
            <a:avLst/>
          </a:prstGeom>
          <a:noFill/>
          <a:ln w="9525">
            <a:noFill/>
            <a:miter lim="800000"/>
            <a:headEnd/>
            <a:tailEnd/>
          </a:ln>
          <a:effectLst/>
        </p:spPr>
        <p:txBody>
          <a:bodyPr wrap="square">
            <a:spAutoFit/>
          </a:bodyPr>
          <a:lstStyle/>
          <a:p>
            <a:r>
              <a:rPr lang="zh-CN" altLang="en-US" sz="2000" b="1" dirty="0">
                <a:solidFill>
                  <a:schemeClr val="hlink"/>
                </a:solidFill>
                <a:latin typeface="黑体" pitchFamily="49" charset="-122"/>
                <a:ea typeface="黑体" pitchFamily="49" charset="-122"/>
              </a:rPr>
              <a:t>问</a:t>
            </a:r>
            <a:r>
              <a:rPr lang="zh-CN" altLang="en-US" sz="2000" b="1" dirty="0" smtClean="0">
                <a:solidFill>
                  <a:schemeClr val="hlink"/>
                </a:solidFill>
                <a:latin typeface="黑体" pitchFamily="49" charset="-122"/>
                <a:ea typeface="黑体" pitchFamily="49" charset="-122"/>
              </a:rPr>
              <a:t>题</a:t>
            </a:r>
            <a:r>
              <a:rPr lang="zh-CN" altLang="en-US" sz="2000" b="1" dirty="0" smtClean="0">
                <a:solidFill>
                  <a:schemeClr val="hlink"/>
                </a:solidFill>
                <a:latin typeface="黑体" pitchFamily="49" charset="-122"/>
                <a:ea typeface="黑体" pitchFamily="49" charset="-122"/>
              </a:rPr>
              <a:t>十六：</a:t>
            </a:r>
            <a:r>
              <a:rPr lang="zh-CN" altLang="en-US" sz="2000" b="1" dirty="0" smtClean="0">
                <a:latin typeface="黑体" pitchFamily="49" charset="-122"/>
                <a:ea typeface="黑体" pitchFamily="49" charset="-122"/>
              </a:rPr>
              <a:t>佣金和手续费税前扣除要避免四个误区</a:t>
            </a:r>
            <a:endParaRPr lang="en-US" altLang="zh-CN" sz="2000" b="1" dirty="0" smtClean="0">
              <a:latin typeface="黑体" pitchFamily="49" charset="-122"/>
              <a:ea typeface="黑体" pitchFamily="49"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标题 1"/>
          <p:cNvSpPr>
            <a:spLocks noGrp="1"/>
          </p:cNvSpPr>
          <p:nvPr>
            <p:ph type="title"/>
          </p:nvPr>
        </p:nvSpPr>
        <p:spPr/>
        <p:txBody>
          <a:bodyPr/>
          <a:lstStyle/>
          <a:p>
            <a:r>
              <a:rPr lang="zh-CN" altLang="en-US" b="1" smtClean="0"/>
              <a:t>税务征管的进化</a:t>
            </a:r>
          </a:p>
        </p:txBody>
      </p:sp>
      <p:sp>
        <p:nvSpPr>
          <p:cNvPr id="74" name="AutoShape 7"/>
          <p:cNvSpPr>
            <a:spLocks noChangeArrowheads="1"/>
          </p:cNvSpPr>
          <p:nvPr/>
        </p:nvSpPr>
        <p:spPr bwMode="gray">
          <a:xfrm>
            <a:off x="2990850" y="2643188"/>
            <a:ext cx="400050" cy="449262"/>
          </a:xfrm>
          <a:prstGeom prst="chevron">
            <a:avLst>
              <a:gd name="adj" fmla="val 52514"/>
            </a:avLst>
          </a:prstGeom>
          <a:solidFill>
            <a:schemeClr val="accent1"/>
          </a:solidFill>
          <a:ln w="9525">
            <a:noFill/>
            <a:miter lim="800000"/>
            <a:headEnd/>
            <a:tailEnd/>
          </a:ln>
        </p:spPr>
        <p:txBody>
          <a:bodyPr wrap="none" anchor="ctr"/>
          <a:lstStyle/>
          <a:p>
            <a:endParaRPr lang="zh-CN" altLang="en-US">
              <a:latin typeface="Calibri" pitchFamily="34" charset="0"/>
            </a:endParaRPr>
          </a:p>
        </p:txBody>
      </p:sp>
      <p:sp>
        <p:nvSpPr>
          <p:cNvPr id="75" name="AutoShape 8"/>
          <p:cNvSpPr>
            <a:spLocks noChangeArrowheads="1"/>
          </p:cNvSpPr>
          <p:nvPr/>
        </p:nvSpPr>
        <p:spPr bwMode="gray">
          <a:xfrm>
            <a:off x="5430838" y="2659063"/>
            <a:ext cx="398462" cy="449262"/>
          </a:xfrm>
          <a:prstGeom prst="chevron">
            <a:avLst>
              <a:gd name="adj" fmla="val 52514"/>
            </a:avLst>
          </a:prstGeom>
          <a:solidFill>
            <a:schemeClr val="hlink"/>
          </a:solidFill>
          <a:ln w="9525">
            <a:noFill/>
            <a:miter lim="800000"/>
            <a:headEnd/>
            <a:tailEnd/>
          </a:ln>
        </p:spPr>
        <p:txBody>
          <a:bodyPr wrap="none" anchor="ctr"/>
          <a:lstStyle/>
          <a:p>
            <a:endParaRPr lang="zh-CN" altLang="en-US">
              <a:latin typeface="Calibri" pitchFamily="34" charset="0"/>
            </a:endParaRPr>
          </a:p>
        </p:txBody>
      </p:sp>
      <p:sp>
        <p:nvSpPr>
          <p:cNvPr id="76" name="Oval 9"/>
          <p:cNvSpPr>
            <a:spLocks noChangeArrowheads="1"/>
          </p:cNvSpPr>
          <p:nvPr/>
        </p:nvSpPr>
        <p:spPr bwMode="gray">
          <a:xfrm>
            <a:off x="6038850" y="2039938"/>
            <a:ext cx="1703388" cy="1687512"/>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p>
        </p:txBody>
      </p:sp>
      <p:sp>
        <p:nvSpPr>
          <p:cNvPr id="77" name="Oval 10"/>
          <p:cNvSpPr>
            <a:spLocks noChangeArrowheads="1"/>
          </p:cNvSpPr>
          <p:nvPr/>
        </p:nvSpPr>
        <p:spPr bwMode="gray">
          <a:xfrm>
            <a:off x="6038850" y="2039938"/>
            <a:ext cx="1703388" cy="1687512"/>
          </a:xfrm>
          <a:prstGeom prst="ellipse">
            <a:avLst/>
          </a:prstGeom>
          <a:gradFill rotWithShape="1">
            <a:gsLst>
              <a:gs pos="0">
                <a:schemeClr val="hlink">
                  <a:alpha val="32001"/>
                </a:schemeClr>
              </a:gs>
              <a:gs pos="100000">
                <a:schemeClr val="hlink">
                  <a:gamma/>
                  <a:shade val="0"/>
                  <a:invGamma/>
                  <a:alpha val="89999"/>
                </a:schemeClr>
              </a:gs>
            </a:gsLst>
            <a:lin ang="2700000" scaled="1"/>
          </a:gradFill>
          <a:ln w="38100" algn="ctr">
            <a:noFill/>
            <a:round/>
            <a:headEnd/>
            <a:tailEnd/>
          </a:ln>
          <a:effectLst/>
        </p:spPr>
        <p:txBody>
          <a:bodyPr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p>
        </p:txBody>
      </p:sp>
      <p:sp>
        <p:nvSpPr>
          <p:cNvPr id="78" name="Oval 11"/>
          <p:cNvSpPr>
            <a:spLocks noChangeArrowheads="1"/>
          </p:cNvSpPr>
          <p:nvPr/>
        </p:nvSpPr>
        <p:spPr bwMode="gray">
          <a:xfrm>
            <a:off x="6149975" y="2151063"/>
            <a:ext cx="1481138" cy="146685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p>
        </p:txBody>
      </p:sp>
      <p:sp>
        <p:nvSpPr>
          <p:cNvPr id="79" name="Oval 12"/>
          <p:cNvSpPr>
            <a:spLocks noChangeArrowheads="1"/>
          </p:cNvSpPr>
          <p:nvPr/>
        </p:nvSpPr>
        <p:spPr bwMode="gray">
          <a:xfrm>
            <a:off x="6175375" y="2159000"/>
            <a:ext cx="1481138" cy="1466850"/>
          </a:xfrm>
          <a:prstGeom prst="ellipse">
            <a:avLst/>
          </a:prstGeom>
          <a:gradFill rotWithShape="1">
            <a:gsLst>
              <a:gs pos="0">
                <a:schemeClr val="hlink">
                  <a:gamma/>
                  <a:shade val="63529"/>
                  <a:invGamma/>
                </a:schemeClr>
              </a:gs>
              <a:gs pos="100000">
                <a:schemeClr val="hlink">
                  <a:alpha val="0"/>
                </a:schemeClr>
              </a:gs>
            </a:gsLst>
            <a:lin ang="2700000" scaled="1"/>
          </a:gradFill>
          <a:ln w="38100" algn="ctr">
            <a:noFill/>
            <a:round/>
            <a:headEnd/>
            <a:tailEnd/>
          </a:ln>
          <a:effectLst/>
        </p:spPr>
        <p:txBody>
          <a:bodyPr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p>
        </p:txBody>
      </p:sp>
      <p:sp>
        <p:nvSpPr>
          <p:cNvPr id="38920" name="Oval 13"/>
          <p:cNvSpPr>
            <a:spLocks noChangeArrowheads="1"/>
          </p:cNvSpPr>
          <p:nvPr/>
        </p:nvSpPr>
        <p:spPr bwMode="gray">
          <a:xfrm>
            <a:off x="6229350" y="2222500"/>
            <a:ext cx="1335088" cy="1320800"/>
          </a:xfrm>
          <a:prstGeom prst="ellipse">
            <a:avLst/>
          </a:prstGeom>
          <a:solidFill>
            <a:srgbClr val="333333"/>
          </a:solidFill>
          <a:ln w="38100" algn="ctr">
            <a:solidFill>
              <a:srgbClr val="4BB033"/>
            </a:solidFill>
            <a:round/>
            <a:headEnd/>
            <a:tailEnd/>
          </a:ln>
        </p:spPr>
        <p:txBody>
          <a:bodyPr anchor="ctr">
            <a:spAutoFit/>
          </a:bodyPr>
          <a:lstStyle/>
          <a:p>
            <a:endParaRPr lang="zh-CN" altLang="en-US">
              <a:latin typeface="Calibri" pitchFamily="34" charset="0"/>
            </a:endParaRPr>
          </a:p>
        </p:txBody>
      </p:sp>
      <p:sp>
        <p:nvSpPr>
          <p:cNvPr id="81" name="Oval 14"/>
          <p:cNvSpPr>
            <a:spLocks noChangeArrowheads="1"/>
          </p:cNvSpPr>
          <p:nvPr/>
        </p:nvSpPr>
        <p:spPr bwMode="gray">
          <a:xfrm>
            <a:off x="1112838" y="2035175"/>
            <a:ext cx="1703387" cy="1687513"/>
          </a:xfrm>
          <a:prstGeom prst="ellipse">
            <a:avLst/>
          </a:prstGeom>
          <a:gradFill rotWithShape="1">
            <a:gsLst>
              <a:gs pos="0">
                <a:schemeClr val="folHlink">
                  <a:gamma/>
                  <a:tint val="0"/>
                  <a:invGamma/>
                </a:schemeClr>
              </a:gs>
              <a:gs pos="50000">
                <a:schemeClr val="folHlink"/>
              </a:gs>
              <a:gs pos="100000">
                <a:schemeClr val="folHlink">
                  <a:gamma/>
                  <a:tint val="0"/>
                  <a:invGamma/>
                </a:schemeClr>
              </a:gs>
            </a:gsLst>
            <a:lin ang="2700000" scaled="1"/>
          </a:gradFill>
          <a:ln w="38100" algn="ctr">
            <a:noFill/>
            <a:round/>
            <a:headEnd/>
            <a:tailEnd/>
          </a:ln>
          <a:effectLst/>
        </p:spPr>
        <p:txBody>
          <a:bodyPr wrap="none"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p>
        </p:txBody>
      </p:sp>
      <p:sp>
        <p:nvSpPr>
          <p:cNvPr id="83" name="Oval 16"/>
          <p:cNvSpPr>
            <a:spLocks noChangeArrowheads="1"/>
          </p:cNvSpPr>
          <p:nvPr/>
        </p:nvSpPr>
        <p:spPr bwMode="gray">
          <a:xfrm>
            <a:off x="1223963" y="2144713"/>
            <a:ext cx="1481137" cy="1466850"/>
          </a:xfrm>
          <a:prstGeom prst="ellipse">
            <a:avLst/>
          </a:prstGeom>
          <a:gradFill rotWithShape="1">
            <a:gsLst>
              <a:gs pos="0">
                <a:schemeClr val="folHlink">
                  <a:gamma/>
                  <a:shade val="54118"/>
                  <a:invGamma/>
                </a:schemeClr>
              </a:gs>
              <a:gs pos="50000">
                <a:schemeClr val="folHlink"/>
              </a:gs>
              <a:gs pos="100000">
                <a:schemeClr val="folHlink">
                  <a:gamma/>
                  <a:shade val="54118"/>
                  <a:invGamma/>
                </a:schemeClr>
              </a:gs>
            </a:gsLst>
            <a:lin ang="18900000" scaled="1"/>
          </a:gradFill>
          <a:ln w="38100" algn="ctr">
            <a:noFill/>
            <a:round/>
            <a:headEnd/>
            <a:tailEnd/>
          </a:ln>
          <a:effectLst/>
        </p:spPr>
        <p:txBody>
          <a:bodyPr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p>
        </p:txBody>
      </p:sp>
      <p:sp>
        <p:nvSpPr>
          <p:cNvPr id="38923" name="Oval 18"/>
          <p:cNvSpPr>
            <a:spLocks noChangeArrowheads="1"/>
          </p:cNvSpPr>
          <p:nvPr/>
        </p:nvSpPr>
        <p:spPr bwMode="gray">
          <a:xfrm>
            <a:off x="1298575" y="2219325"/>
            <a:ext cx="1333500" cy="1320800"/>
          </a:xfrm>
          <a:prstGeom prst="ellipse">
            <a:avLst/>
          </a:prstGeom>
          <a:solidFill>
            <a:srgbClr val="333333"/>
          </a:solidFill>
          <a:ln w="9525">
            <a:noFill/>
            <a:round/>
            <a:headEnd/>
            <a:tailEnd/>
          </a:ln>
        </p:spPr>
        <p:txBody>
          <a:bodyPr anchor="ctr">
            <a:spAutoFit/>
          </a:bodyPr>
          <a:lstStyle/>
          <a:p>
            <a:endParaRPr lang="zh-CN" altLang="en-US">
              <a:latin typeface="Calibri" pitchFamily="34" charset="0"/>
            </a:endParaRPr>
          </a:p>
        </p:txBody>
      </p:sp>
      <p:sp>
        <p:nvSpPr>
          <p:cNvPr id="87" name="Oval 24"/>
          <p:cNvSpPr>
            <a:spLocks noChangeArrowheads="1"/>
          </p:cNvSpPr>
          <p:nvPr/>
        </p:nvSpPr>
        <p:spPr bwMode="gray">
          <a:xfrm>
            <a:off x="3576638" y="2039938"/>
            <a:ext cx="1703387" cy="1687512"/>
          </a:xfrm>
          <a:prstGeom prst="ellipse">
            <a:avLst/>
          </a:prstGeom>
          <a:gradFill rotWithShape="1">
            <a:gsLst>
              <a:gs pos="0">
                <a:schemeClr val="accent1">
                  <a:gamma/>
                  <a:tint val="0"/>
                  <a:invGamma/>
                </a:schemeClr>
              </a:gs>
              <a:gs pos="50000">
                <a:schemeClr val="accent1"/>
              </a:gs>
              <a:gs pos="100000">
                <a:schemeClr val="accent1">
                  <a:gamma/>
                  <a:tint val="0"/>
                  <a:invGamma/>
                </a:schemeClr>
              </a:gs>
            </a:gsLst>
            <a:lin ang="2700000" scaled="1"/>
          </a:gradFill>
          <a:ln w="38100" algn="ctr">
            <a:noFill/>
            <a:round/>
            <a:headEnd/>
            <a:tailEnd/>
          </a:ln>
          <a:effectLst/>
        </p:spPr>
        <p:txBody>
          <a:bodyPr wrap="none"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p>
        </p:txBody>
      </p:sp>
      <p:sp>
        <p:nvSpPr>
          <p:cNvPr id="88" name="Oval 25"/>
          <p:cNvSpPr>
            <a:spLocks noChangeArrowheads="1"/>
          </p:cNvSpPr>
          <p:nvPr/>
        </p:nvSpPr>
        <p:spPr bwMode="gray">
          <a:xfrm>
            <a:off x="3576638" y="2039938"/>
            <a:ext cx="1703387" cy="1687512"/>
          </a:xfrm>
          <a:prstGeom prst="ellipse">
            <a:avLst/>
          </a:prstGeom>
          <a:gradFill rotWithShape="1">
            <a:gsLst>
              <a:gs pos="0">
                <a:schemeClr val="accent1">
                  <a:alpha val="32001"/>
                </a:schemeClr>
              </a:gs>
              <a:gs pos="100000">
                <a:schemeClr val="accent1">
                  <a:gamma/>
                  <a:shade val="46275"/>
                  <a:invGamma/>
                </a:schemeClr>
              </a:gs>
            </a:gsLst>
            <a:lin ang="2700000" scaled="1"/>
          </a:gradFill>
          <a:ln w="38100" algn="ctr">
            <a:noFill/>
            <a:round/>
            <a:headEnd/>
            <a:tailEnd/>
          </a:ln>
          <a:effectLst/>
        </p:spPr>
        <p:txBody>
          <a:bodyPr wrap="none"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p>
        </p:txBody>
      </p:sp>
      <p:sp>
        <p:nvSpPr>
          <p:cNvPr id="89" name="Oval 26"/>
          <p:cNvSpPr>
            <a:spLocks noChangeArrowheads="1"/>
          </p:cNvSpPr>
          <p:nvPr/>
        </p:nvSpPr>
        <p:spPr bwMode="gray">
          <a:xfrm>
            <a:off x="3687763" y="2151063"/>
            <a:ext cx="1481137" cy="1466850"/>
          </a:xfrm>
          <a:prstGeom prst="ellipse">
            <a:avLst/>
          </a:prstGeom>
          <a:gradFill rotWithShape="1">
            <a:gsLst>
              <a:gs pos="0">
                <a:schemeClr val="accent1">
                  <a:gamma/>
                  <a:shade val="54118"/>
                  <a:invGamma/>
                </a:schemeClr>
              </a:gs>
              <a:gs pos="50000">
                <a:schemeClr val="accent1"/>
              </a:gs>
              <a:gs pos="100000">
                <a:schemeClr val="accent1">
                  <a:gamma/>
                  <a:shade val="54118"/>
                  <a:invGamma/>
                </a:schemeClr>
              </a:gs>
            </a:gsLst>
            <a:lin ang="18900000" scaled="1"/>
          </a:gradFill>
          <a:ln w="38100" algn="ctr">
            <a:noFill/>
            <a:round/>
            <a:headEnd/>
            <a:tailEnd/>
          </a:ln>
          <a:effectLst/>
        </p:spPr>
        <p:txBody>
          <a:bodyPr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p>
        </p:txBody>
      </p:sp>
      <p:sp>
        <p:nvSpPr>
          <p:cNvPr id="38927" name="Oval 27"/>
          <p:cNvSpPr>
            <a:spLocks noChangeArrowheads="1"/>
          </p:cNvSpPr>
          <p:nvPr/>
        </p:nvSpPr>
        <p:spPr bwMode="gray">
          <a:xfrm>
            <a:off x="3689350" y="2152650"/>
            <a:ext cx="1481138" cy="1466850"/>
          </a:xfrm>
          <a:prstGeom prst="ellipse">
            <a:avLst/>
          </a:prstGeom>
          <a:solidFill>
            <a:srgbClr val="043C77"/>
          </a:solidFill>
          <a:ln w="38100" algn="ctr">
            <a:solidFill>
              <a:srgbClr val="4BB033"/>
            </a:solidFill>
            <a:round/>
            <a:headEnd/>
            <a:tailEnd/>
          </a:ln>
        </p:spPr>
        <p:txBody>
          <a:bodyPr anchor="ctr">
            <a:spAutoFit/>
          </a:bodyPr>
          <a:lstStyle/>
          <a:p>
            <a:endParaRPr lang="zh-CN" altLang="en-US">
              <a:latin typeface="Calibri" pitchFamily="34" charset="0"/>
            </a:endParaRPr>
          </a:p>
        </p:txBody>
      </p:sp>
      <p:sp>
        <p:nvSpPr>
          <p:cNvPr id="38928" name="Oval 28"/>
          <p:cNvSpPr>
            <a:spLocks noChangeArrowheads="1"/>
          </p:cNvSpPr>
          <p:nvPr/>
        </p:nvSpPr>
        <p:spPr bwMode="gray">
          <a:xfrm>
            <a:off x="3760788" y="2222500"/>
            <a:ext cx="1333500" cy="1320800"/>
          </a:xfrm>
          <a:prstGeom prst="ellipse">
            <a:avLst/>
          </a:prstGeom>
          <a:solidFill>
            <a:srgbClr val="043C77"/>
          </a:solidFill>
          <a:ln w="38100" algn="ctr">
            <a:solidFill>
              <a:srgbClr val="000000"/>
            </a:solidFill>
            <a:round/>
            <a:headEnd/>
            <a:tailEnd/>
          </a:ln>
        </p:spPr>
        <p:txBody>
          <a:bodyPr anchor="ctr">
            <a:spAutoFit/>
          </a:bodyPr>
          <a:lstStyle/>
          <a:p>
            <a:endParaRPr lang="zh-CN" altLang="en-US">
              <a:latin typeface="Calibri" pitchFamily="34" charset="0"/>
            </a:endParaRPr>
          </a:p>
        </p:txBody>
      </p:sp>
      <p:grpSp>
        <p:nvGrpSpPr>
          <p:cNvPr id="38929" name="Group 29"/>
          <p:cNvGrpSpPr>
            <a:grpSpLocks/>
          </p:cNvGrpSpPr>
          <p:nvPr/>
        </p:nvGrpSpPr>
        <p:grpSpPr bwMode="auto">
          <a:xfrm>
            <a:off x="3783013" y="2238375"/>
            <a:ext cx="1290637" cy="1277938"/>
            <a:chOff x="4166" y="1711"/>
            <a:chExt cx="1252" cy="1256"/>
          </a:xfrm>
        </p:grpSpPr>
        <p:sp>
          <p:nvSpPr>
            <p:cNvPr id="38946" name="Oval 30"/>
            <p:cNvSpPr>
              <a:spLocks noChangeArrowheads="1"/>
            </p:cNvSpPr>
            <p:nvPr/>
          </p:nvSpPr>
          <p:spPr bwMode="gray">
            <a:xfrm>
              <a:off x="4166" y="1711"/>
              <a:ext cx="1252" cy="1256"/>
            </a:xfrm>
            <a:prstGeom prst="ellipse">
              <a:avLst/>
            </a:prstGeom>
            <a:gradFill rotWithShape="1">
              <a:gsLst>
                <a:gs pos="0">
                  <a:srgbClr val="636869"/>
                </a:gs>
                <a:gs pos="100000">
                  <a:srgbClr val="D6E1E2"/>
                </a:gs>
              </a:gsLst>
              <a:lin ang="5400000" scaled="1"/>
            </a:gradFill>
            <a:ln w="9525">
              <a:noFill/>
              <a:round/>
              <a:headEnd/>
              <a:tailEnd/>
            </a:ln>
          </p:spPr>
          <p:txBody>
            <a:bodyPr vert="eaVert" wrap="none" anchor="ctr"/>
            <a:lstStyle/>
            <a:p>
              <a:endParaRPr lang="zh-CN" altLang="en-US">
                <a:latin typeface="Calibri" pitchFamily="34" charset="0"/>
              </a:endParaRPr>
            </a:p>
          </p:txBody>
        </p:sp>
        <p:sp>
          <p:nvSpPr>
            <p:cNvPr id="38947" name="Oval 31"/>
            <p:cNvSpPr>
              <a:spLocks noChangeArrowheads="1"/>
            </p:cNvSpPr>
            <p:nvPr/>
          </p:nvSpPr>
          <p:spPr bwMode="gray">
            <a:xfrm>
              <a:off x="4182" y="1720"/>
              <a:ext cx="1222" cy="1225"/>
            </a:xfrm>
            <a:prstGeom prst="ellipse">
              <a:avLst/>
            </a:prstGeom>
            <a:gradFill rotWithShape="1">
              <a:gsLst>
                <a:gs pos="0">
                  <a:srgbClr val="D6E1E2">
                    <a:alpha val="0"/>
                  </a:srgbClr>
                </a:gs>
                <a:gs pos="100000">
                  <a:srgbClr val="F1F5F5"/>
                </a:gs>
              </a:gsLst>
              <a:lin ang="5400000" scaled="1"/>
            </a:gradFill>
            <a:ln w="9525">
              <a:noFill/>
              <a:round/>
              <a:headEnd/>
              <a:tailEnd/>
            </a:ln>
          </p:spPr>
          <p:txBody>
            <a:bodyPr vert="eaVert" wrap="none" anchor="ctr"/>
            <a:lstStyle/>
            <a:p>
              <a:endParaRPr lang="zh-CN" altLang="en-US">
                <a:latin typeface="Calibri" pitchFamily="34" charset="0"/>
              </a:endParaRPr>
            </a:p>
          </p:txBody>
        </p:sp>
        <p:sp>
          <p:nvSpPr>
            <p:cNvPr id="38948" name="Oval 32"/>
            <p:cNvSpPr>
              <a:spLocks noChangeArrowheads="1"/>
            </p:cNvSpPr>
            <p:nvPr/>
          </p:nvSpPr>
          <p:spPr bwMode="gray">
            <a:xfrm>
              <a:off x="4195" y="1732"/>
              <a:ext cx="1162" cy="1144"/>
            </a:xfrm>
            <a:prstGeom prst="ellipse">
              <a:avLst/>
            </a:prstGeom>
            <a:gradFill rotWithShape="1">
              <a:gsLst>
                <a:gs pos="0">
                  <a:srgbClr val="AAB2B3"/>
                </a:gs>
                <a:gs pos="100000">
                  <a:srgbClr val="D6E1E2">
                    <a:alpha val="48000"/>
                  </a:srgbClr>
                </a:gs>
              </a:gsLst>
              <a:lin ang="5400000" scaled="1"/>
            </a:gradFill>
            <a:ln w="9525">
              <a:noFill/>
              <a:round/>
              <a:headEnd/>
              <a:tailEnd/>
            </a:ln>
          </p:spPr>
          <p:txBody>
            <a:bodyPr vert="eaVert" wrap="none" anchor="ctr"/>
            <a:lstStyle/>
            <a:p>
              <a:endParaRPr lang="zh-CN" altLang="en-US">
                <a:latin typeface="Calibri" pitchFamily="34" charset="0"/>
              </a:endParaRPr>
            </a:p>
          </p:txBody>
        </p:sp>
        <p:sp>
          <p:nvSpPr>
            <p:cNvPr id="38949" name="Oval 33"/>
            <p:cNvSpPr>
              <a:spLocks noChangeArrowheads="1"/>
            </p:cNvSpPr>
            <p:nvPr/>
          </p:nvSpPr>
          <p:spPr bwMode="gray">
            <a:xfrm>
              <a:off x="4263" y="1761"/>
              <a:ext cx="1033" cy="928"/>
            </a:xfrm>
            <a:prstGeom prst="ellipse">
              <a:avLst/>
            </a:prstGeom>
            <a:gradFill rotWithShape="1">
              <a:gsLst>
                <a:gs pos="0">
                  <a:srgbClr val="FFFFFF"/>
                </a:gs>
                <a:gs pos="100000">
                  <a:srgbClr val="D6E1E2">
                    <a:alpha val="37999"/>
                  </a:srgbClr>
                </a:gs>
              </a:gsLst>
              <a:lin ang="5400000" scaled="1"/>
            </a:gradFill>
            <a:ln w="9525">
              <a:noFill/>
              <a:round/>
              <a:headEnd/>
              <a:tailEnd/>
            </a:ln>
          </p:spPr>
          <p:txBody>
            <a:bodyPr vert="eaVert" wrap="none" anchor="ctr"/>
            <a:lstStyle/>
            <a:p>
              <a:endParaRPr lang="zh-CN" altLang="en-US">
                <a:latin typeface="Calibri" pitchFamily="34" charset="0"/>
              </a:endParaRPr>
            </a:p>
          </p:txBody>
        </p:sp>
      </p:grpSp>
      <p:grpSp>
        <p:nvGrpSpPr>
          <p:cNvPr id="38930" name="Group 34"/>
          <p:cNvGrpSpPr>
            <a:grpSpLocks/>
          </p:cNvGrpSpPr>
          <p:nvPr/>
        </p:nvGrpSpPr>
        <p:grpSpPr bwMode="auto">
          <a:xfrm>
            <a:off x="6253163" y="2238375"/>
            <a:ext cx="1292225" cy="1277938"/>
            <a:chOff x="4166" y="1711"/>
            <a:chExt cx="1252" cy="1256"/>
          </a:xfrm>
        </p:grpSpPr>
        <p:sp>
          <p:nvSpPr>
            <p:cNvPr id="38942" name="Oval 35"/>
            <p:cNvSpPr>
              <a:spLocks noChangeArrowheads="1"/>
            </p:cNvSpPr>
            <p:nvPr/>
          </p:nvSpPr>
          <p:spPr bwMode="gray">
            <a:xfrm>
              <a:off x="4166" y="1711"/>
              <a:ext cx="1252" cy="1256"/>
            </a:xfrm>
            <a:prstGeom prst="ellipse">
              <a:avLst/>
            </a:prstGeom>
            <a:gradFill rotWithShape="1">
              <a:gsLst>
                <a:gs pos="0">
                  <a:srgbClr val="636869"/>
                </a:gs>
                <a:gs pos="100000">
                  <a:srgbClr val="D6E1E2"/>
                </a:gs>
              </a:gsLst>
              <a:lin ang="5400000" scaled="1"/>
            </a:gradFill>
            <a:ln w="9525">
              <a:noFill/>
              <a:round/>
              <a:headEnd/>
              <a:tailEnd/>
            </a:ln>
          </p:spPr>
          <p:txBody>
            <a:bodyPr vert="eaVert" wrap="none" anchor="ctr"/>
            <a:lstStyle/>
            <a:p>
              <a:endParaRPr lang="zh-CN" altLang="en-US">
                <a:latin typeface="Calibri" pitchFamily="34" charset="0"/>
              </a:endParaRPr>
            </a:p>
          </p:txBody>
        </p:sp>
        <p:sp>
          <p:nvSpPr>
            <p:cNvPr id="38943" name="Oval 36"/>
            <p:cNvSpPr>
              <a:spLocks noChangeArrowheads="1"/>
            </p:cNvSpPr>
            <p:nvPr/>
          </p:nvSpPr>
          <p:spPr bwMode="gray">
            <a:xfrm>
              <a:off x="4182" y="1720"/>
              <a:ext cx="1222" cy="1225"/>
            </a:xfrm>
            <a:prstGeom prst="ellipse">
              <a:avLst/>
            </a:prstGeom>
            <a:gradFill rotWithShape="1">
              <a:gsLst>
                <a:gs pos="0">
                  <a:srgbClr val="D6E1E2">
                    <a:alpha val="0"/>
                  </a:srgbClr>
                </a:gs>
                <a:gs pos="100000">
                  <a:srgbClr val="F1F5F5"/>
                </a:gs>
              </a:gsLst>
              <a:lin ang="5400000" scaled="1"/>
            </a:gradFill>
            <a:ln w="9525">
              <a:noFill/>
              <a:round/>
              <a:headEnd/>
              <a:tailEnd/>
            </a:ln>
          </p:spPr>
          <p:txBody>
            <a:bodyPr vert="eaVert" wrap="none" anchor="ctr"/>
            <a:lstStyle/>
            <a:p>
              <a:endParaRPr lang="zh-CN" altLang="en-US">
                <a:latin typeface="Calibri" pitchFamily="34" charset="0"/>
              </a:endParaRPr>
            </a:p>
          </p:txBody>
        </p:sp>
        <p:sp>
          <p:nvSpPr>
            <p:cNvPr id="38944" name="Oval 37"/>
            <p:cNvSpPr>
              <a:spLocks noChangeArrowheads="1"/>
            </p:cNvSpPr>
            <p:nvPr/>
          </p:nvSpPr>
          <p:spPr bwMode="gray">
            <a:xfrm>
              <a:off x="4195" y="1732"/>
              <a:ext cx="1162" cy="1144"/>
            </a:xfrm>
            <a:prstGeom prst="ellipse">
              <a:avLst/>
            </a:prstGeom>
            <a:gradFill rotWithShape="1">
              <a:gsLst>
                <a:gs pos="0">
                  <a:srgbClr val="AAB2B3"/>
                </a:gs>
                <a:gs pos="100000">
                  <a:srgbClr val="D6E1E2">
                    <a:alpha val="48000"/>
                  </a:srgbClr>
                </a:gs>
              </a:gsLst>
              <a:lin ang="5400000" scaled="1"/>
            </a:gradFill>
            <a:ln w="9525">
              <a:noFill/>
              <a:round/>
              <a:headEnd/>
              <a:tailEnd/>
            </a:ln>
          </p:spPr>
          <p:txBody>
            <a:bodyPr vert="eaVert" wrap="none" anchor="ctr"/>
            <a:lstStyle/>
            <a:p>
              <a:endParaRPr lang="zh-CN" altLang="en-US">
                <a:latin typeface="Calibri" pitchFamily="34" charset="0"/>
              </a:endParaRPr>
            </a:p>
          </p:txBody>
        </p:sp>
        <p:sp>
          <p:nvSpPr>
            <p:cNvPr id="38945" name="Oval 38"/>
            <p:cNvSpPr>
              <a:spLocks noChangeArrowheads="1"/>
            </p:cNvSpPr>
            <p:nvPr/>
          </p:nvSpPr>
          <p:spPr bwMode="gray">
            <a:xfrm>
              <a:off x="4263" y="1761"/>
              <a:ext cx="1033" cy="928"/>
            </a:xfrm>
            <a:prstGeom prst="ellipse">
              <a:avLst/>
            </a:prstGeom>
            <a:gradFill rotWithShape="1">
              <a:gsLst>
                <a:gs pos="0">
                  <a:srgbClr val="FFFFFF"/>
                </a:gs>
                <a:gs pos="100000">
                  <a:srgbClr val="D6E1E2">
                    <a:alpha val="37999"/>
                  </a:srgbClr>
                </a:gs>
              </a:gsLst>
              <a:lin ang="5400000" scaled="1"/>
            </a:gradFill>
            <a:ln w="9525">
              <a:noFill/>
              <a:round/>
              <a:headEnd/>
              <a:tailEnd/>
            </a:ln>
          </p:spPr>
          <p:txBody>
            <a:bodyPr vert="eaVert" wrap="none" anchor="ctr"/>
            <a:lstStyle/>
            <a:p>
              <a:endParaRPr lang="zh-CN" altLang="en-US">
                <a:latin typeface="Calibri" pitchFamily="34" charset="0"/>
              </a:endParaRPr>
            </a:p>
          </p:txBody>
        </p:sp>
      </p:grpSp>
      <p:grpSp>
        <p:nvGrpSpPr>
          <p:cNvPr id="38931" name="组合 4"/>
          <p:cNvGrpSpPr>
            <a:grpSpLocks/>
          </p:cNvGrpSpPr>
          <p:nvPr/>
        </p:nvGrpSpPr>
        <p:grpSpPr bwMode="auto">
          <a:xfrm>
            <a:off x="1112838" y="2035175"/>
            <a:ext cx="1703387" cy="1687513"/>
            <a:chOff x="1260474" y="771550"/>
            <a:chExt cx="1703388" cy="1687513"/>
          </a:xfrm>
        </p:grpSpPr>
        <p:sp>
          <p:nvSpPr>
            <p:cNvPr id="38934" name="Oval 15"/>
            <p:cNvSpPr>
              <a:spLocks noChangeArrowheads="1"/>
            </p:cNvSpPr>
            <p:nvPr/>
          </p:nvSpPr>
          <p:spPr bwMode="gray">
            <a:xfrm>
              <a:off x="1260474" y="771550"/>
              <a:ext cx="1703388" cy="1687513"/>
            </a:xfrm>
            <a:prstGeom prst="ellipse">
              <a:avLst/>
            </a:prstGeom>
            <a:solidFill>
              <a:srgbClr val="043C77"/>
            </a:solidFill>
            <a:ln w="38100" algn="ctr">
              <a:noFill/>
              <a:round/>
              <a:headEnd/>
              <a:tailEnd/>
            </a:ln>
          </p:spPr>
          <p:txBody>
            <a:bodyPr wrap="none" anchor="ctr">
              <a:spAutoFit/>
            </a:bodyPr>
            <a:lstStyle/>
            <a:p>
              <a:endParaRPr lang="zh-CN" altLang="en-US">
                <a:latin typeface="Calibri" pitchFamily="34" charset="0"/>
              </a:endParaRPr>
            </a:p>
          </p:txBody>
        </p:sp>
        <p:sp>
          <p:nvSpPr>
            <p:cNvPr id="38935" name="Oval 17"/>
            <p:cNvSpPr>
              <a:spLocks noChangeArrowheads="1"/>
            </p:cNvSpPr>
            <p:nvPr/>
          </p:nvSpPr>
          <p:spPr bwMode="gray">
            <a:xfrm>
              <a:off x="1373187" y="884263"/>
              <a:ext cx="1481138" cy="1466850"/>
            </a:xfrm>
            <a:prstGeom prst="ellipse">
              <a:avLst/>
            </a:prstGeom>
            <a:solidFill>
              <a:srgbClr val="1849A8"/>
            </a:solidFill>
            <a:ln w="38100" algn="ctr">
              <a:solidFill>
                <a:srgbClr val="4BB033"/>
              </a:solidFill>
              <a:round/>
              <a:headEnd/>
              <a:tailEnd/>
            </a:ln>
          </p:spPr>
          <p:txBody>
            <a:bodyPr anchor="ctr">
              <a:spAutoFit/>
            </a:bodyPr>
            <a:lstStyle/>
            <a:p>
              <a:endParaRPr lang="zh-CN" altLang="en-US">
                <a:latin typeface="Calibri" pitchFamily="34" charset="0"/>
              </a:endParaRPr>
            </a:p>
          </p:txBody>
        </p:sp>
        <p:grpSp>
          <p:nvGrpSpPr>
            <p:cNvPr id="38936" name="Group 19"/>
            <p:cNvGrpSpPr>
              <a:grpSpLocks/>
            </p:cNvGrpSpPr>
            <p:nvPr/>
          </p:nvGrpSpPr>
          <p:grpSpPr bwMode="auto">
            <a:xfrm>
              <a:off x="1466849" y="974750"/>
              <a:ext cx="1290638" cy="1277938"/>
              <a:chOff x="4166" y="1706"/>
              <a:chExt cx="1252" cy="1253"/>
            </a:xfrm>
          </p:grpSpPr>
          <p:sp>
            <p:nvSpPr>
              <p:cNvPr id="38938" name="Oval 20"/>
              <p:cNvSpPr>
                <a:spLocks noChangeArrowheads="1"/>
              </p:cNvSpPr>
              <p:nvPr/>
            </p:nvSpPr>
            <p:spPr bwMode="gray">
              <a:xfrm>
                <a:off x="4166" y="1706"/>
                <a:ext cx="1252" cy="1253"/>
              </a:xfrm>
              <a:prstGeom prst="ellipse">
                <a:avLst/>
              </a:prstGeom>
              <a:gradFill rotWithShape="1">
                <a:gsLst>
                  <a:gs pos="0">
                    <a:srgbClr val="636869"/>
                  </a:gs>
                  <a:gs pos="100000">
                    <a:srgbClr val="D6E1E2"/>
                  </a:gs>
                </a:gsLst>
                <a:lin ang="5400000" scaled="1"/>
              </a:gradFill>
              <a:ln w="9525">
                <a:noFill/>
                <a:round/>
                <a:headEnd/>
                <a:tailEnd/>
              </a:ln>
            </p:spPr>
            <p:txBody>
              <a:bodyPr vert="eaVert" wrap="none" anchor="ctr"/>
              <a:lstStyle/>
              <a:p>
                <a:endParaRPr lang="zh-CN" altLang="en-US">
                  <a:latin typeface="Calibri" pitchFamily="34" charset="0"/>
                </a:endParaRPr>
              </a:p>
            </p:txBody>
          </p:sp>
          <p:sp>
            <p:nvSpPr>
              <p:cNvPr id="38939" name="Oval 21"/>
              <p:cNvSpPr>
                <a:spLocks noChangeArrowheads="1"/>
              </p:cNvSpPr>
              <p:nvPr/>
            </p:nvSpPr>
            <p:spPr bwMode="gray">
              <a:xfrm>
                <a:off x="4182" y="1715"/>
                <a:ext cx="1222" cy="1222"/>
              </a:xfrm>
              <a:prstGeom prst="ellipse">
                <a:avLst/>
              </a:prstGeom>
              <a:gradFill rotWithShape="1">
                <a:gsLst>
                  <a:gs pos="0">
                    <a:srgbClr val="D6E1E2">
                      <a:alpha val="0"/>
                    </a:srgbClr>
                  </a:gs>
                  <a:gs pos="100000">
                    <a:srgbClr val="F1F5F5"/>
                  </a:gs>
                </a:gsLst>
                <a:lin ang="5400000" scaled="1"/>
              </a:gradFill>
              <a:ln w="9525">
                <a:noFill/>
                <a:round/>
                <a:headEnd/>
                <a:tailEnd/>
              </a:ln>
            </p:spPr>
            <p:txBody>
              <a:bodyPr vert="eaVert" wrap="none" anchor="ctr"/>
              <a:lstStyle/>
              <a:p>
                <a:endParaRPr lang="zh-CN" altLang="en-US">
                  <a:latin typeface="Calibri" pitchFamily="34" charset="0"/>
                </a:endParaRPr>
              </a:p>
            </p:txBody>
          </p:sp>
          <p:sp>
            <p:nvSpPr>
              <p:cNvPr id="38940" name="Oval 22"/>
              <p:cNvSpPr>
                <a:spLocks noChangeArrowheads="1"/>
              </p:cNvSpPr>
              <p:nvPr/>
            </p:nvSpPr>
            <p:spPr bwMode="gray">
              <a:xfrm>
                <a:off x="4195" y="1727"/>
                <a:ext cx="1162" cy="1141"/>
              </a:xfrm>
              <a:prstGeom prst="ellipse">
                <a:avLst/>
              </a:prstGeom>
              <a:gradFill rotWithShape="1">
                <a:gsLst>
                  <a:gs pos="0">
                    <a:srgbClr val="AAB2B3"/>
                  </a:gs>
                  <a:gs pos="100000">
                    <a:srgbClr val="D6E1E2">
                      <a:alpha val="48000"/>
                    </a:srgbClr>
                  </a:gs>
                </a:gsLst>
                <a:lin ang="5400000" scaled="1"/>
              </a:gradFill>
              <a:ln w="9525">
                <a:noFill/>
                <a:round/>
                <a:headEnd/>
                <a:tailEnd/>
              </a:ln>
            </p:spPr>
            <p:txBody>
              <a:bodyPr vert="eaVert" wrap="none" anchor="ctr"/>
              <a:lstStyle/>
              <a:p>
                <a:endParaRPr lang="zh-CN" altLang="en-US">
                  <a:latin typeface="Calibri" pitchFamily="34" charset="0"/>
                </a:endParaRPr>
              </a:p>
            </p:txBody>
          </p:sp>
          <p:sp>
            <p:nvSpPr>
              <p:cNvPr id="38941" name="Oval 23"/>
              <p:cNvSpPr>
                <a:spLocks noChangeArrowheads="1"/>
              </p:cNvSpPr>
              <p:nvPr/>
            </p:nvSpPr>
            <p:spPr bwMode="gray">
              <a:xfrm>
                <a:off x="4263" y="1759"/>
                <a:ext cx="1033" cy="927"/>
              </a:xfrm>
              <a:prstGeom prst="ellipse">
                <a:avLst/>
              </a:prstGeom>
              <a:gradFill rotWithShape="1">
                <a:gsLst>
                  <a:gs pos="0">
                    <a:srgbClr val="FFFFFF"/>
                  </a:gs>
                  <a:gs pos="100000">
                    <a:srgbClr val="D6E1E2">
                      <a:alpha val="37999"/>
                    </a:srgbClr>
                  </a:gs>
                </a:gsLst>
                <a:lin ang="5400000" scaled="1"/>
              </a:gradFill>
              <a:ln w="9525">
                <a:noFill/>
                <a:round/>
                <a:headEnd/>
                <a:tailEnd/>
              </a:ln>
            </p:spPr>
            <p:txBody>
              <a:bodyPr vert="eaVert" wrap="none" anchor="ctr"/>
              <a:lstStyle/>
              <a:p>
                <a:endParaRPr lang="zh-CN" altLang="en-US">
                  <a:latin typeface="Calibri" pitchFamily="34" charset="0"/>
                </a:endParaRPr>
              </a:p>
            </p:txBody>
          </p:sp>
        </p:grpSp>
        <p:sp>
          <p:nvSpPr>
            <p:cNvPr id="38937" name="Text Box 39"/>
            <p:cNvSpPr txBox="1">
              <a:spLocks noChangeArrowheads="1"/>
            </p:cNvSpPr>
            <p:nvPr/>
          </p:nvSpPr>
          <p:spPr bwMode="gray">
            <a:xfrm>
              <a:off x="1634621" y="1356606"/>
              <a:ext cx="800219" cy="584775"/>
            </a:xfrm>
            <a:prstGeom prst="rect">
              <a:avLst/>
            </a:prstGeom>
            <a:noFill/>
            <a:ln w="9525">
              <a:noFill/>
              <a:miter lim="800000"/>
              <a:headEnd/>
              <a:tailEnd/>
            </a:ln>
          </p:spPr>
          <p:txBody>
            <a:bodyPr wrap="none">
              <a:spAutoFit/>
            </a:bodyPr>
            <a:lstStyle/>
            <a:p>
              <a:pPr algn="ctr"/>
              <a:r>
                <a:rPr lang="zh-CN" altLang="en-US" sz="1600" b="1" i="1">
                  <a:solidFill>
                    <a:srgbClr val="000000"/>
                  </a:solidFill>
                  <a:latin typeface="微软雅黑"/>
                  <a:ea typeface="微软雅黑"/>
                  <a:cs typeface="微软雅黑"/>
                </a:rPr>
                <a:t>独立的</a:t>
              </a:r>
              <a:endParaRPr lang="en-US" altLang="zh-CN" sz="1600" b="1" i="1">
                <a:solidFill>
                  <a:srgbClr val="000000"/>
                </a:solidFill>
                <a:latin typeface="微软雅黑"/>
                <a:ea typeface="微软雅黑"/>
                <a:cs typeface="微软雅黑"/>
              </a:endParaRPr>
            </a:p>
            <a:p>
              <a:pPr algn="ctr"/>
              <a:r>
                <a:rPr lang="zh-CN" altLang="en-US" sz="1600" b="1" i="1">
                  <a:solidFill>
                    <a:srgbClr val="000000"/>
                  </a:solidFill>
                  <a:latin typeface="微软雅黑"/>
                  <a:ea typeface="微软雅黑"/>
                  <a:cs typeface="微软雅黑"/>
                </a:rPr>
                <a:t>专管员</a:t>
              </a:r>
              <a:endParaRPr lang="en-US" altLang="zh-CN" sz="1600" b="1" i="1">
                <a:solidFill>
                  <a:srgbClr val="000000"/>
                </a:solidFill>
                <a:latin typeface="微软雅黑"/>
                <a:ea typeface="微软雅黑"/>
                <a:cs typeface="微软雅黑"/>
              </a:endParaRPr>
            </a:p>
          </p:txBody>
        </p:sp>
      </p:grpSp>
      <p:sp>
        <p:nvSpPr>
          <p:cNvPr id="38932" name="Text Box 40"/>
          <p:cNvSpPr txBox="1">
            <a:spLocks noChangeArrowheads="1"/>
          </p:cNvSpPr>
          <p:nvPr/>
        </p:nvSpPr>
        <p:spPr bwMode="gray">
          <a:xfrm>
            <a:off x="3883025" y="2578100"/>
            <a:ext cx="1004888" cy="584200"/>
          </a:xfrm>
          <a:prstGeom prst="rect">
            <a:avLst/>
          </a:prstGeom>
          <a:noFill/>
          <a:ln w="9525">
            <a:noFill/>
            <a:miter lim="800000"/>
            <a:headEnd/>
            <a:tailEnd/>
          </a:ln>
        </p:spPr>
        <p:txBody>
          <a:bodyPr wrap="none">
            <a:spAutoFit/>
          </a:bodyPr>
          <a:lstStyle/>
          <a:p>
            <a:pPr algn="ctr"/>
            <a:r>
              <a:rPr lang="zh-CN" altLang="en-US" sz="1600" b="1" i="1">
                <a:solidFill>
                  <a:srgbClr val="000000"/>
                </a:solidFill>
                <a:latin typeface="微软雅黑"/>
                <a:ea typeface="微软雅黑"/>
                <a:cs typeface="微软雅黑"/>
              </a:rPr>
              <a:t>初步</a:t>
            </a:r>
            <a:endParaRPr lang="en-US" altLang="zh-CN" sz="1600" b="1" i="1">
              <a:solidFill>
                <a:srgbClr val="000000"/>
              </a:solidFill>
              <a:latin typeface="微软雅黑"/>
              <a:ea typeface="微软雅黑"/>
              <a:cs typeface="微软雅黑"/>
            </a:endParaRPr>
          </a:p>
          <a:p>
            <a:pPr algn="ctr"/>
            <a:r>
              <a:rPr lang="zh-CN" altLang="en-US" sz="1600" b="1" i="1">
                <a:solidFill>
                  <a:srgbClr val="000000"/>
                </a:solidFill>
                <a:latin typeface="微软雅黑"/>
                <a:ea typeface="微软雅黑"/>
                <a:cs typeface="微软雅黑"/>
              </a:rPr>
              <a:t>风险应对</a:t>
            </a:r>
            <a:endParaRPr lang="en-US" altLang="zh-CN" sz="1600" b="1" i="1">
              <a:solidFill>
                <a:srgbClr val="000000"/>
              </a:solidFill>
              <a:latin typeface="微软雅黑"/>
              <a:ea typeface="微软雅黑"/>
              <a:cs typeface="微软雅黑"/>
            </a:endParaRPr>
          </a:p>
        </p:txBody>
      </p:sp>
      <p:sp>
        <p:nvSpPr>
          <p:cNvPr id="38933" name="Text Box 41"/>
          <p:cNvSpPr txBox="1">
            <a:spLocks noChangeArrowheads="1"/>
          </p:cNvSpPr>
          <p:nvPr/>
        </p:nvSpPr>
        <p:spPr bwMode="gray">
          <a:xfrm>
            <a:off x="6226175" y="2628900"/>
            <a:ext cx="1211263" cy="585788"/>
          </a:xfrm>
          <a:prstGeom prst="rect">
            <a:avLst/>
          </a:prstGeom>
          <a:noFill/>
          <a:ln w="9525">
            <a:noFill/>
            <a:miter lim="800000"/>
            <a:headEnd/>
            <a:tailEnd/>
          </a:ln>
        </p:spPr>
        <p:txBody>
          <a:bodyPr wrap="none">
            <a:spAutoFit/>
          </a:bodyPr>
          <a:lstStyle/>
          <a:p>
            <a:pPr algn="ctr"/>
            <a:r>
              <a:rPr lang="zh-CN" altLang="en-US" sz="1600" b="1" i="1">
                <a:solidFill>
                  <a:srgbClr val="000000"/>
                </a:solidFill>
                <a:latin typeface="微软雅黑"/>
                <a:ea typeface="微软雅黑"/>
                <a:cs typeface="微软雅黑"/>
              </a:rPr>
              <a:t>财税大数据</a:t>
            </a:r>
            <a:endParaRPr lang="en-US" altLang="zh-CN" sz="1600" b="1" i="1">
              <a:solidFill>
                <a:srgbClr val="000000"/>
              </a:solidFill>
              <a:latin typeface="微软雅黑"/>
              <a:ea typeface="微软雅黑"/>
              <a:cs typeface="微软雅黑"/>
            </a:endParaRPr>
          </a:p>
          <a:p>
            <a:pPr algn="ctr"/>
            <a:r>
              <a:rPr lang="zh-CN" altLang="en-US" sz="1600" b="1" i="1">
                <a:solidFill>
                  <a:srgbClr val="000000"/>
                </a:solidFill>
                <a:latin typeface="微软雅黑"/>
                <a:ea typeface="微软雅黑"/>
                <a:cs typeface="微软雅黑"/>
              </a:rPr>
              <a:t>挖掘公司</a:t>
            </a:r>
            <a:endParaRPr lang="en-US" altLang="zh-CN" sz="1600" b="1" i="1">
              <a:solidFill>
                <a:srgbClr val="000000"/>
              </a:solidFill>
              <a:latin typeface="微软雅黑"/>
              <a:ea typeface="微软雅黑"/>
              <a:cs typeface="微软雅黑"/>
            </a:endParaRP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1000"/>
                                        <p:tgtEl>
                                          <p:spTgt spid="74"/>
                                        </p:tgtEl>
                                      </p:cBhvr>
                                    </p:animEffect>
                                    <p:anim calcmode="lin" valueType="num">
                                      <p:cBhvr>
                                        <p:cTn id="8" dur="1000" fill="hold"/>
                                        <p:tgtEl>
                                          <p:spTgt spid="74"/>
                                        </p:tgtEl>
                                        <p:attrNameLst>
                                          <p:attrName>ppt_x</p:attrName>
                                        </p:attrNameLst>
                                      </p:cBhvr>
                                      <p:tavLst>
                                        <p:tav tm="0">
                                          <p:val>
                                            <p:strVal val="#ppt_x"/>
                                          </p:val>
                                        </p:tav>
                                        <p:tav tm="100000">
                                          <p:val>
                                            <p:strVal val="#ppt_x"/>
                                          </p:val>
                                        </p:tav>
                                      </p:tavLst>
                                    </p:anim>
                                    <p:anim calcmode="lin" valueType="num">
                                      <p:cBhvr>
                                        <p:cTn id="9" dur="1000" fill="hold"/>
                                        <p:tgtEl>
                                          <p:spTgt spid="7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75"/>
                                        </p:tgtEl>
                                        <p:attrNameLst>
                                          <p:attrName>style.visibility</p:attrName>
                                        </p:attrNameLst>
                                      </p:cBhvr>
                                      <p:to>
                                        <p:strVal val="visible"/>
                                      </p:to>
                                    </p:set>
                                    <p:animEffect transition="in" filter="fade">
                                      <p:cBhvr>
                                        <p:cTn id="13" dur="1000"/>
                                        <p:tgtEl>
                                          <p:spTgt spid="75"/>
                                        </p:tgtEl>
                                      </p:cBhvr>
                                    </p:animEffect>
                                    <p:anim calcmode="lin" valueType="num">
                                      <p:cBhvr>
                                        <p:cTn id="14" dur="1000" fill="hold"/>
                                        <p:tgtEl>
                                          <p:spTgt spid="75"/>
                                        </p:tgtEl>
                                        <p:attrNameLst>
                                          <p:attrName>ppt_x</p:attrName>
                                        </p:attrNameLst>
                                      </p:cBhvr>
                                      <p:tavLst>
                                        <p:tav tm="0">
                                          <p:val>
                                            <p:strVal val="#ppt_x"/>
                                          </p:val>
                                        </p:tav>
                                        <p:tav tm="100000">
                                          <p:val>
                                            <p:strVal val="#ppt_x"/>
                                          </p:val>
                                        </p:tav>
                                      </p:tavLst>
                                    </p:anim>
                                    <p:anim calcmode="lin" valueType="num">
                                      <p:cBhvr>
                                        <p:cTn id="15"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5"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179512" y="1203598"/>
            <a:ext cx="8964488" cy="3046988"/>
          </a:xfrm>
          <a:prstGeom prst="rect">
            <a:avLst/>
          </a:prstGeom>
          <a:noFill/>
          <a:ln w="9525">
            <a:noFill/>
            <a:miter lim="800000"/>
            <a:headEnd/>
            <a:tailEnd/>
          </a:ln>
          <a:effectLst/>
        </p:spPr>
        <p:txBody>
          <a:bodyPr wrap="square">
            <a:spAutoFit/>
          </a:bodyPr>
          <a:lstStyle/>
          <a:p>
            <a:r>
              <a:rPr lang="zh-CN" altLang="en-US" sz="1600" b="1" dirty="0" smtClean="0"/>
              <a:t>       误区四：手续费、佣金支出可与代理费、销售折扣和回扣等名目转换</a:t>
            </a:r>
            <a:endParaRPr lang="en-US" altLang="zh-CN" sz="1600" b="1" dirty="0" smtClean="0"/>
          </a:p>
          <a:p>
            <a:endParaRPr lang="zh-CN" altLang="en-US" sz="1600" dirty="0" smtClean="0"/>
          </a:p>
          <a:p>
            <a:r>
              <a:rPr lang="zh-CN" altLang="en-US" sz="1600" dirty="0" smtClean="0"/>
              <a:t>     </a:t>
            </a:r>
            <a:r>
              <a:rPr lang="zh-CN" altLang="en-US" sz="1400" dirty="0" smtClean="0"/>
              <a:t>  根据民法规定，代理人和代表人只能根据授权人授权，在授权范围内行使代理或者代表工作，本身不能超出授权活动，因此不属于中介性质，其所发生代理费不受此文件限制。“回扣”根据</a:t>
            </a:r>
            <a:r>
              <a:rPr lang="en-US" altLang="zh-CN" sz="1400" dirty="0" smtClean="0"/>
              <a:t>《</a:t>
            </a:r>
            <a:r>
              <a:rPr lang="zh-CN" altLang="en-US" sz="1400" dirty="0" smtClean="0"/>
              <a:t>反不正当竞争法</a:t>
            </a:r>
            <a:r>
              <a:rPr lang="en-US" altLang="zh-CN" sz="1400" dirty="0" smtClean="0"/>
              <a:t>》</a:t>
            </a:r>
            <a:r>
              <a:rPr lang="zh-CN" altLang="en-US" sz="1400" dirty="0" smtClean="0"/>
              <a:t>第八条规定属于商业贿赂性质支出，自然不得在税前扣除。“销售折扣”“返利”属于交易双方也即销售方给予购买方所达成的让价让利行为，是一种促销激励手段，与手续费及佣金不能等同，其所发生的折扣及让利按照其他相关规定处理。“业务提成”一般是企业内部员工或销售人员根据达成的业务量，企业给予一定比例的劳务报酬，一般会计核算直接计入“销售费用”科目或工资薪酬范畴。“进场费”是商业企业凭借其渠道优势而向供应商收取的一次性的“入门费”是一种商业活动行为，与销售对方商品数量和金额及服务无关，支付方可凭合法有效凭证据实在税前扣除。</a:t>
            </a:r>
            <a:endParaRPr lang="en-US" altLang="zh-CN" sz="1400" dirty="0" smtClean="0"/>
          </a:p>
          <a:p>
            <a:endParaRPr lang="zh-CN" altLang="en-US" sz="1400" dirty="0" smtClean="0"/>
          </a:p>
          <a:p>
            <a:r>
              <a:rPr lang="zh-CN" altLang="en-US" sz="1400" dirty="0" smtClean="0"/>
              <a:t>       财税</a:t>
            </a:r>
            <a:r>
              <a:rPr lang="en-US" altLang="zh-CN" sz="1400" dirty="0" smtClean="0"/>
              <a:t>〔2009〕29</a:t>
            </a:r>
            <a:r>
              <a:rPr lang="zh-CN" altLang="en-US" sz="1400" dirty="0" smtClean="0"/>
              <a:t>号文强调不得将手续费及佣金支出变通为进场费等费用处理，意在防范企业将存在税前扣除限额的项目混为据实扣除的项目。</a:t>
            </a:r>
            <a:endParaRPr lang="zh-CN" altLang="en-US" sz="1400" dirty="0"/>
          </a:p>
        </p:txBody>
      </p:sp>
      <p:sp>
        <p:nvSpPr>
          <p:cNvPr id="4" name="Text Box 2"/>
          <p:cNvSpPr txBox="1">
            <a:spLocks noChangeArrowheads="1"/>
          </p:cNvSpPr>
          <p:nvPr/>
        </p:nvSpPr>
        <p:spPr bwMode="auto">
          <a:xfrm>
            <a:off x="1475656" y="267494"/>
            <a:ext cx="6552728" cy="400110"/>
          </a:xfrm>
          <a:prstGeom prst="rect">
            <a:avLst/>
          </a:prstGeom>
          <a:noFill/>
          <a:ln w="9525">
            <a:noFill/>
            <a:miter lim="800000"/>
            <a:headEnd/>
            <a:tailEnd/>
          </a:ln>
          <a:effectLst/>
        </p:spPr>
        <p:txBody>
          <a:bodyPr wrap="square">
            <a:spAutoFit/>
          </a:bodyPr>
          <a:lstStyle/>
          <a:p>
            <a:r>
              <a:rPr lang="zh-CN" altLang="en-US" sz="2000" b="1" dirty="0">
                <a:solidFill>
                  <a:schemeClr val="hlink"/>
                </a:solidFill>
                <a:latin typeface="黑体" pitchFamily="49" charset="-122"/>
                <a:ea typeface="黑体" pitchFamily="49" charset="-122"/>
              </a:rPr>
              <a:t>问</a:t>
            </a:r>
            <a:r>
              <a:rPr lang="zh-CN" altLang="en-US" sz="2000" b="1" dirty="0" smtClean="0">
                <a:solidFill>
                  <a:schemeClr val="hlink"/>
                </a:solidFill>
                <a:latin typeface="黑体" pitchFamily="49" charset="-122"/>
                <a:ea typeface="黑体" pitchFamily="49" charset="-122"/>
              </a:rPr>
              <a:t>题</a:t>
            </a:r>
            <a:r>
              <a:rPr lang="zh-CN" altLang="en-US" sz="2000" b="1" dirty="0" smtClean="0">
                <a:solidFill>
                  <a:schemeClr val="hlink"/>
                </a:solidFill>
                <a:latin typeface="黑体" pitchFamily="49" charset="-122"/>
                <a:ea typeface="黑体" pitchFamily="49" charset="-122"/>
              </a:rPr>
              <a:t>十六：</a:t>
            </a:r>
            <a:r>
              <a:rPr lang="zh-CN" altLang="en-US" sz="2000" b="1" dirty="0" smtClean="0">
                <a:latin typeface="黑体" pitchFamily="49" charset="-122"/>
                <a:ea typeface="黑体" pitchFamily="49" charset="-122"/>
              </a:rPr>
              <a:t>佣金和手续费税前扣除要避免四个误区</a:t>
            </a:r>
            <a:endParaRPr lang="en-US" altLang="zh-CN" sz="2000" b="1" dirty="0" smtClean="0">
              <a:latin typeface="黑体" pitchFamily="49" charset="-122"/>
              <a:ea typeface="黑体" pitchFamily="49" charset="-122"/>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图片 1"/>
          <p:cNvPicPr>
            <a:picLocks noChangeAspect="1"/>
          </p:cNvPicPr>
          <p:nvPr/>
        </p:nvPicPr>
        <p:blipFill>
          <a:blip r:embed="rId2" cstate="print"/>
          <a:srcRect/>
          <a:stretch>
            <a:fillRect/>
          </a:stretch>
        </p:blipFill>
        <p:spPr bwMode="auto">
          <a:xfrm>
            <a:off x="0" y="0"/>
            <a:ext cx="9144000" cy="5143500"/>
          </a:xfrm>
          <a:prstGeom prst="rect">
            <a:avLst/>
          </a:prstGeom>
          <a:noFill/>
          <a:ln w="9525">
            <a:noFill/>
            <a:miter lim="800000"/>
            <a:headEnd/>
            <a:tailEnd/>
          </a:ln>
        </p:spPr>
      </p:pic>
      <p:sp>
        <p:nvSpPr>
          <p:cNvPr id="6" name="矩形 5"/>
          <p:cNvSpPr/>
          <p:nvPr/>
        </p:nvSpPr>
        <p:spPr>
          <a:xfrm>
            <a:off x="0" y="1590675"/>
            <a:ext cx="9144000" cy="1676400"/>
          </a:xfrm>
          <a:prstGeom prst="rect">
            <a:avLst/>
          </a:prstGeom>
          <a:solidFill>
            <a:srgbClr val="0278A1">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zh-CN" altLang="en-US" sz="1350" dirty="0">
              <a:solidFill>
                <a:prstClr val="black"/>
              </a:solidFill>
              <a:latin typeface="Calibri"/>
              <a:ea typeface="宋体" pitchFamily="2" charset="-122"/>
            </a:endParaRPr>
          </a:p>
        </p:txBody>
      </p:sp>
      <p:sp>
        <p:nvSpPr>
          <p:cNvPr id="7" name="文本框 3"/>
          <p:cNvSpPr txBox="1"/>
          <p:nvPr/>
        </p:nvSpPr>
        <p:spPr>
          <a:xfrm>
            <a:off x="2483768" y="1851670"/>
            <a:ext cx="5543505" cy="1077218"/>
          </a:xfrm>
          <a:prstGeom prst="rect">
            <a:avLst/>
          </a:prstGeom>
          <a:noFill/>
        </p:spPr>
        <p:txBody>
          <a:bodyPr wrap="none">
            <a:spAutoFit/>
          </a:bodyPr>
          <a:lstStyle/>
          <a:p>
            <a:r>
              <a:rPr lang="en-US" altLang="zh-CN" sz="3200" b="1" dirty="0" smtClean="0">
                <a:solidFill>
                  <a:schemeClr val="bg1">
                    <a:lumMod val="95000"/>
                  </a:schemeClr>
                </a:solidFill>
                <a:latin typeface="+mn-ea"/>
                <a:ea typeface="+mn-ea"/>
              </a:rPr>
              <a:t>2016</a:t>
            </a:r>
            <a:r>
              <a:rPr lang="zh-CN" altLang="en-US" sz="3200" b="1" dirty="0" smtClean="0">
                <a:solidFill>
                  <a:schemeClr val="bg1">
                    <a:lumMod val="95000"/>
                  </a:schemeClr>
                </a:solidFill>
                <a:latin typeface="+mn-ea"/>
                <a:ea typeface="+mn-ea"/>
              </a:rPr>
              <a:t>年税务总局重点稽查对象</a:t>
            </a:r>
            <a:endParaRPr lang="en-US" altLang="zh-CN" sz="3200" b="1" dirty="0" smtClean="0">
              <a:solidFill>
                <a:schemeClr val="bg1">
                  <a:lumMod val="95000"/>
                </a:schemeClr>
              </a:solidFill>
              <a:latin typeface="+mn-ea"/>
              <a:ea typeface="+mn-ea"/>
            </a:endParaRPr>
          </a:p>
          <a:p>
            <a:r>
              <a:rPr lang="zh-CN" altLang="en-US" sz="3200" b="1" dirty="0" smtClean="0">
                <a:solidFill>
                  <a:schemeClr val="bg1">
                    <a:lumMod val="95000"/>
                  </a:schemeClr>
                </a:solidFill>
                <a:latin typeface="+mn-ea"/>
                <a:ea typeface="+mn-ea"/>
              </a:rPr>
              <a:t>检查通用提纲</a:t>
            </a:r>
            <a:endParaRPr lang="en-US" altLang="zh-CN" sz="3200" b="1" dirty="0" smtClean="0">
              <a:solidFill>
                <a:schemeClr val="bg1">
                  <a:lumMod val="95000"/>
                </a:schemeClr>
              </a:solidFill>
              <a:latin typeface="+mn-ea"/>
              <a:ea typeface="+mn-ea"/>
            </a:endParaRPr>
          </a:p>
        </p:txBody>
      </p:sp>
      <p:grpSp>
        <p:nvGrpSpPr>
          <p:cNvPr id="2" name="组合 7"/>
          <p:cNvGrpSpPr>
            <a:grpSpLocks/>
          </p:cNvGrpSpPr>
          <p:nvPr/>
        </p:nvGrpSpPr>
        <p:grpSpPr bwMode="auto">
          <a:xfrm>
            <a:off x="1177925" y="2159000"/>
            <a:ext cx="706438" cy="500063"/>
            <a:chOff x="2121053" y="4628326"/>
            <a:chExt cx="333034" cy="313762"/>
          </a:xfrm>
        </p:grpSpPr>
        <p:sp>
          <p:nvSpPr>
            <p:cNvPr id="9" name="Freeform 31"/>
            <p:cNvSpPr/>
            <p:nvPr/>
          </p:nvSpPr>
          <p:spPr bwMode="auto">
            <a:xfrm>
              <a:off x="2268486" y="4628326"/>
              <a:ext cx="185601" cy="133473"/>
            </a:xfrm>
            <a:custGeom>
              <a:avLst/>
              <a:gdLst>
                <a:gd name="T0" fmla="*/ 81 w 93"/>
                <a:gd name="T1" fmla="*/ 0 h 67"/>
                <a:gd name="T2" fmla="*/ 12 w 93"/>
                <a:gd name="T3" fmla="*/ 0 h 67"/>
                <a:gd name="T4" fmla="*/ 0 w 93"/>
                <a:gd name="T5" fmla="*/ 12 h 67"/>
                <a:gd name="T6" fmla="*/ 0 w 93"/>
                <a:gd name="T7" fmla="*/ 21 h 67"/>
                <a:gd name="T8" fmla="*/ 7 w 93"/>
                <a:gd name="T9" fmla="*/ 21 h 67"/>
                <a:gd name="T10" fmla="*/ 7 w 93"/>
                <a:gd name="T11" fmla="*/ 12 h 67"/>
                <a:gd name="T12" fmla="*/ 12 w 93"/>
                <a:gd name="T13" fmla="*/ 7 h 67"/>
                <a:gd name="T14" fmla="*/ 81 w 93"/>
                <a:gd name="T15" fmla="*/ 7 h 67"/>
                <a:gd name="T16" fmla="*/ 86 w 93"/>
                <a:gd name="T17" fmla="*/ 12 h 67"/>
                <a:gd name="T18" fmla="*/ 86 w 93"/>
                <a:gd name="T19" fmla="*/ 54 h 67"/>
                <a:gd name="T20" fmla="*/ 81 w 93"/>
                <a:gd name="T21" fmla="*/ 59 h 67"/>
                <a:gd name="T22" fmla="*/ 72 w 93"/>
                <a:gd name="T23" fmla="*/ 59 h 67"/>
                <a:gd name="T24" fmla="*/ 72 w 93"/>
                <a:gd name="T25" fmla="*/ 67 h 67"/>
                <a:gd name="T26" fmla="*/ 81 w 93"/>
                <a:gd name="T27" fmla="*/ 67 h 67"/>
                <a:gd name="T28" fmla="*/ 93 w 93"/>
                <a:gd name="T29" fmla="*/ 54 h 67"/>
                <a:gd name="T30" fmla="*/ 93 w 93"/>
                <a:gd name="T31" fmla="*/ 12 h 67"/>
                <a:gd name="T32" fmla="*/ 81 w 93"/>
                <a:gd name="T33"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3" h="67">
                  <a:moveTo>
                    <a:pt x="81" y="0"/>
                  </a:moveTo>
                  <a:cubicBezTo>
                    <a:pt x="12" y="0"/>
                    <a:pt x="12" y="0"/>
                    <a:pt x="12" y="0"/>
                  </a:cubicBezTo>
                  <a:cubicBezTo>
                    <a:pt x="6" y="0"/>
                    <a:pt x="0" y="5"/>
                    <a:pt x="0" y="12"/>
                  </a:cubicBezTo>
                  <a:cubicBezTo>
                    <a:pt x="0" y="21"/>
                    <a:pt x="0" y="21"/>
                    <a:pt x="0" y="21"/>
                  </a:cubicBezTo>
                  <a:cubicBezTo>
                    <a:pt x="7" y="21"/>
                    <a:pt x="7" y="21"/>
                    <a:pt x="7" y="21"/>
                  </a:cubicBezTo>
                  <a:cubicBezTo>
                    <a:pt x="7" y="12"/>
                    <a:pt x="7" y="12"/>
                    <a:pt x="7" y="12"/>
                  </a:cubicBezTo>
                  <a:cubicBezTo>
                    <a:pt x="7" y="9"/>
                    <a:pt x="10" y="7"/>
                    <a:pt x="12" y="7"/>
                  </a:cubicBezTo>
                  <a:cubicBezTo>
                    <a:pt x="81" y="7"/>
                    <a:pt x="81" y="7"/>
                    <a:pt x="81" y="7"/>
                  </a:cubicBezTo>
                  <a:cubicBezTo>
                    <a:pt x="83" y="7"/>
                    <a:pt x="86" y="9"/>
                    <a:pt x="86" y="12"/>
                  </a:cubicBezTo>
                  <a:cubicBezTo>
                    <a:pt x="86" y="54"/>
                    <a:pt x="86" y="54"/>
                    <a:pt x="86" y="54"/>
                  </a:cubicBezTo>
                  <a:cubicBezTo>
                    <a:pt x="86" y="57"/>
                    <a:pt x="83" y="59"/>
                    <a:pt x="81" y="59"/>
                  </a:cubicBezTo>
                  <a:cubicBezTo>
                    <a:pt x="72" y="59"/>
                    <a:pt x="72" y="59"/>
                    <a:pt x="72" y="59"/>
                  </a:cubicBezTo>
                  <a:cubicBezTo>
                    <a:pt x="72" y="67"/>
                    <a:pt x="72" y="67"/>
                    <a:pt x="72" y="67"/>
                  </a:cubicBezTo>
                  <a:cubicBezTo>
                    <a:pt x="81" y="67"/>
                    <a:pt x="81" y="67"/>
                    <a:pt x="81" y="67"/>
                  </a:cubicBezTo>
                  <a:cubicBezTo>
                    <a:pt x="87" y="67"/>
                    <a:pt x="93" y="61"/>
                    <a:pt x="93" y="54"/>
                  </a:cubicBezTo>
                  <a:cubicBezTo>
                    <a:pt x="93" y="12"/>
                    <a:pt x="93" y="12"/>
                    <a:pt x="93" y="12"/>
                  </a:cubicBezTo>
                  <a:cubicBezTo>
                    <a:pt x="93" y="5"/>
                    <a:pt x="87" y="0"/>
                    <a:pt x="81" y="0"/>
                  </a:cubicBezTo>
                  <a:close/>
                </a:path>
              </a:pathLst>
            </a:custGeom>
            <a:solidFill>
              <a:schemeClr val="bg1"/>
            </a:solidFill>
            <a:ln>
              <a:noFill/>
            </a:ln>
          </p:spPr>
          <p:txBody>
            <a:bodyPr lIns="68580" tIns="34290" rIns="68580" bIns="34290"/>
            <a:lstStyle/>
            <a:p>
              <a:pPr defTabSz="685800" fontAlgn="auto">
                <a:spcBef>
                  <a:spcPts val="0"/>
                </a:spcBef>
                <a:spcAft>
                  <a:spcPts val="0"/>
                </a:spcAft>
                <a:defRPr/>
              </a:pPr>
              <a:endParaRPr lang="zh-CN" altLang="en-US" sz="1350">
                <a:solidFill>
                  <a:prstClr val="black"/>
                </a:solidFill>
                <a:latin typeface="Calibri"/>
                <a:ea typeface="宋体" pitchFamily="2" charset="-122"/>
                <a:cs typeface="+mn-cs"/>
              </a:endParaRPr>
            </a:p>
          </p:txBody>
        </p:sp>
        <p:sp>
          <p:nvSpPr>
            <p:cNvPr id="10" name="Freeform 32"/>
            <p:cNvSpPr/>
            <p:nvPr/>
          </p:nvSpPr>
          <p:spPr bwMode="auto">
            <a:xfrm>
              <a:off x="2225080" y="4664184"/>
              <a:ext cx="185601" cy="131481"/>
            </a:xfrm>
            <a:custGeom>
              <a:avLst/>
              <a:gdLst>
                <a:gd name="T0" fmla="*/ 80 w 93"/>
                <a:gd name="T1" fmla="*/ 0 h 66"/>
                <a:gd name="T2" fmla="*/ 12 w 93"/>
                <a:gd name="T3" fmla="*/ 0 h 66"/>
                <a:gd name="T4" fmla="*/ 0 w 93"/>
                <a:gd name="T5" fmla="*/ 12 h 66"/>
                <a:gd name="T6" fmla="*/ 0 w 93"/>
                <a:gd name="T7" fmla="*/ 29 h 66"/>
                <a:gd name="T8" fmla="*/ 7 w 93"/>
                <a:gd name="T9" fmla="*/ 25 h 66"/>
                <a:gd name="T10" fmla="*/ 7 w 93"/>
                <a:gd name="T11" fmla="*/ 12 h 66"/>
                <a:gd name="T12" fmla="*/ 12 w 93"/>
                <a:gd name="T13" fmla="*/ 7 h 66"/>
                <a:gd name="T14" fmla="*/ 80 w 93"/>
                <a:gd name="T15" fmla="*/ 7 h 66"/>
                <a:gd name="T16" fmla="*/ 85 w 93"/>
                <a:gd name="T17" fmla="*/ 12 h 66"/>
                <a:gd name="T18" fmla="*/ 85 w 93"/>
                <a:gd name="T19" fmla="*/ 54 h 66"/>
                <a:gd name="T20" fmla="*/ 80 w 93"/>
                <a:gd name="T21" fmla="*/ 59 h 66"/>
                <a:gd name="T22" fmla="*/ 12 w 93"/>
                <a:gd name="T23" fmla="*/ 59 h 66"/>
                <a:gd name="T24" fmla="*/ 7 w 93"/>
                <a:gd name="T25" fmla="*/ 54 h 66"/>
                <a:gd name="T26" fmla="*/ 7 w 93"/>
                <a:gd name="T27" fmla="*/ 43 h 66"/>
                <a:gd name="T28" fmla="*/ 0 w 93"/>
                <a:gd name="T29" fmla="*/ 47 h 66"/>
                <a:gd name="T30" fmla="*/ 0 w 93"/>
                <a:gd name="T31" fmla="*/ 54 h 66"/>
                <a:gd name="T32" fmla="*/ 12 w 93"/>
                <a:gd name="T33" fmla="*/ 66 h 66"/>
                <a:gd name="T34" fmla="*/ 80 w 93"/>
                <a:gd name="T35" fmla="*/ 66 h 66"/>
                <a:gd name="T36" fmla="*/ 93 w 93"/>
                <a:gd name="T37" fmla="*/ 54 h 66"/>
                <a:gd name="T38" fmla="*/ 93 w 93"/>
                <a:gd name="T39" fmla="*/ 12 h 66"/>
                <a:gd name="T40" fmla="*/ 80 w 93"/>
                <a:gd name="T4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 h="66">
                  <a:moveTo>
                    <a:pt x="80" y="0"/>
                  </a:moveTo>
                  <a:cubicBezTo>
                    <a:pt x="12" y="0"/>
                    <a:pt x="12" y="0"/>
                    <a:pt x="12" y="0"/>
                  </a:cubicBezTo>
                  <a:cubicBezTo>
                    <a:pt x="5" y="0"/>
                    <a:pt x="0" y="5"/>
                    <a:pt x="0" y="12"/>
                  </a:cubicBezTo>
                  <a:cubicBezTo>
                    <a:pt x="0" y="29"/>
                    <a:pt x="0" y="29"/>
                    <a:pt x="0" y="29"/>
                  </a:cubicBezTo>
                  <a:cubicBezTo>
                    <a:pt x="7" y="25"/>
                    <a:pt x="7" y="25"/>
                    <a:pt x="7" y="25"/>
                  </a:cubicBezTo>
                  <a:cubicBezTo>
                    <a:pt x="7" y="12"/>
                    <a:pt x="7" y="12"/>
                    <a:pt x="7" y="12"/>
                  </a:cubicBezTo>
                  <a:cubicBezTo>
                    <a:pt x="7" y="9"/>
                    <a:pt x="9" y="7"/>
                    <a:pt x="12" y="7"/>
                  </a:cubicBezTo>
                  <a:cubicBezTo>
                    <a:pt x="80" y="7"/>
                    <a:pt x="80" y="7"/>
                    <a:pt x="80" y="7"/>
                  </a:cubicBezTo>
                  <a:cubicBezTo>
                    <a:pt x="83" y="7"/>
                    <a:pt x="85" y="9"/>
                    <a:pt x="85" y="12"/>
                  </a:cubicBezTo>
                  <a:cubicBezTo>
                    <a:pt x="85" y="54"/>
                    <a:pt x="85" y="54"/>
                    <a:pt x="85" y="54"/>
                  </a:cubicBezTo>
                  <a:cubicBezTo>
                    <a:pt x="85" y="57"/>
                    <a:pt x="83" y="59"/>
                    <a:pt x="80" y="59"/>
                  </a:cubicBezTo>
                  <a:cubicBezTo>
                    <a:pt x="12" y="59"/>
                    <a:pt x="12" y="59"/>
                    <a:pt x="12" y="59"/>
                  </a:cubicBezTo>
                  <a:cubicBezTo>
                    <a:pt x="9" y="59"/>
                    <a:pt x="7" y="57"/>
                    <a:pt x="7" y="54"/>
                  </a:cubicBezTo>
                  <a:cubicBezTo>
                    <a:pt x="7" y="43"/>
                    <a:pt x="7" y="43"/>
                    <a:pt x="7" y="43"/>
                  </a:cubicBezTo>
                  <a:cubicBezTo>
                    <a:pt x="0" y="47"/>
                    <a:pt x="0" y="47"/>
                    <a:pt x="0" y="47"/>
                  </a:cubicBezTo>
                  <a:cubicBezTo>
                    <a:pt x="0" y="54"/>
                    <a:pt x="0" y="54"/>
                    <a:pt x="0" y="54"/>
                  </a:cubicBezTo>
                  <a:cubicBezTo>
                    <a:pt x="0" y="61"/>
                    <a:pt x="5" y="66"/>
                    <a:pt x="12" y="66"/>
                  </a:cubicBezTo>
                  <a:cubicBezTo>
                    <a:pt x="80" y="66"/>
                    <a:pt x="80" y="66"/>
                    <a:pt x="80" y="66"/>
                  </a:cubicBezTo>
                  <a:cubicBezTo>
                    <a:pt x="87" y="66"/>
                    <a:pt x="93" y="61"/>
                    <a:pt x="93" y="54"/>
                  </a:cubicBezTo>
                  <a:cubicBezTo>
                    <a:pt x="93" y="12"/>
                    <a:pt x="93" y="12"/>
                    <a:pt x="93" y="12"/>
                  </a:cubicBezTo>
                  <a:cubicBezTo>
                    <a:pt x="93" y="5"/>
                    <a:pt x="87" y="0"/>
                    <a:pt x="80" y="0"/>
                  </a:cubicBezTo>
                  <a:close/>
                </a:path>
              </a:pathLst>
            </a:custGeom>
            <a:solidFill>
              <a:schemeClr val="bg1"/>
            </a:solidFill>
            <a:ln>
              <a:noFill/>
            </a:ln>
          </p:spPr>
          <p:txBody>
            <a:bodyPr lIns="68580" tIns="34290" rIns="68580" bIns="34290"/>
            <a:lstStyle/>
            <a:p>
              <a:pPr defTabSz="685800" fontAlgn="auto">
                <a:spcBef>
                  <a:spcPts val="0"/>
                </a:spcBef>
                <a:spcAft>
                  <a:spcPts val="0"/>
                </a:spcAft>
                <a:defRPr/>
              </a:pPr>
              <a:endParaRPr lang="zh-CN" altLang="en-US" sz="1350">
                <a:solidFill>
                  <a:prstClr val="black"/>
                </a:solidFill>
                <a:latin typeface="Calibri"/>
                <a:ea typeface="宋体" pitchFamily="2" charset="-122"/>
                <a:cs typeface="+mn-cs"/>
              </a:endParaRPr>
            </a:p>
          </p:txBody>
        </p:sp>
        <p:sp>
          <p:nvSpPr>
            <p:cNvPr id="11" name="Oval 33"/>
            <p:cNvSpPr>
              <a:spLocks noChangeArrowheads="1"/>
            </p:cNvSpPr>
            <p:nvPr/>
          </p:nvSpPr>
          <p:spPr bwMode="auto">
            <a:xfrm>
              <a:off x="2142757" y="4659204"/>
              <a:ext cx="62116" cy="59764"/>
            </a:xfrm>
            <a:prstGeom prst="ellipse">
              <a:avLst/>
            </a:prstGeom>
            <a:solidFill>
              <a:schemeClr val="bg1"/>
            </a:solidFill>
            <a:ln>
              <a:noFill/>
            </a:ln>
          </p:spPr>
          <p:txBody>
            <a:bodyPr lIns="68580" tIns="34290" rIns="68580" bIns="34290"/>
            <a:lstStyle/>
            <a:p>
              <a:pPr defTabSz="685800" fontAlgn="auto">
                <a:spcBef>
                  <a:spcPts val="0"/>
                </a:spcBef>
                <a:spcAft>
                  <a:spcPts val="0"/>
                </a:spcAft>
                <a:defRPr/>
              </a:pPr>
              <a:endParaRPr lang="zh-CN" altLang="en-US" sz="1350">
                <a:solidFill>
                  <a:prstClr val="black"/>
                </a:solidFill>
                <a:latin typeface="Calibri"/>
                <a:ea typeface="宋体" pitchFamily="2" charset="-122"/>
                <a:cs typeface="+mn-cs"/>
              </a:endParaRPr>
            </a:p>
          </p:txBody>
        </p:sp>
        <p:sp>
          <p:nvSpPr>
            <p:cNvPr id="12" name="Freeform 34"/>
            <p:cNvSpPr/>
            <p:nvPr/>
          </p:nvSpPr>
          <p:spPr bwMode="auto">
            <a:xfrm>
              <a:off x="2121053" y="4689087"/>
              <a:ext cx="189343" cy="253001"/>
            </a:xfrm>
            <a:custGeom>
              <a:avLst/>
              <a:gdLst>
                <a:gd name="T0" fmla="*/ 94 w 95"/>
                <a:gd name="T1" fmla="*/ 4 h 127"/>
                <a:gd name="T2" fmla="*/ 93 w 95"/>
                <a:gd name="T3" fmla="*/ 2 h 127"/>
                <a:gd name="T4" fmla="*/ 86 w 95"/>
                <a:gd name="T5" fmla="*/ 1 h 127"/>
                <a:gd name="T6" fmla="*/ 48 w 95"/>
                <a:gd name="T7" fmla="*/ 20 h 127"/>
                <a:gd name="T8" fmla="*/ 48 w 95"/>
                <a:gd name="T9" fmla="*/ 20 h 127"/>
                <a:gd name="T10" fmla="*/ 39 w 95"/>
                <a:gd name="T11" fmla="*/ 20 h 127"/>
                <a:gd name="T12" fmla="*/ 28 w 95"/>
                <a:gd name="T13" fmla="*/ 20 h 127"/>
                <a:gd name="T14" fmla="*/ 25 w 95"/>
                <a:gd name="T15" fmla="*/ 20 h 127"/>
                <a:gd name="T16" fmla="*/ 22 w 95"/>
                <a:gd name="T17" fmla="*/ 20 h 127"/>
                <a:gd name="T18" fmla="*/ 6 w 95"/>
                <a:gd name="T19" fmla="*/ 20 h 127"/>
                <a:gd name="T20" fmla="*/ 3 w 95"/>
                <a:gd name="T21" fmla="*/ 22 h 127"/>
                <a:gd name="T22" fmla="*/ 1 w 95"/>
                <a:gd name="T23" fmla="*/ 26 h 127"/>
                <a:gd name="T24" fmla="*/ 0 w 95"/>
                <a:gd name="T25" fmla="*/ 68 h 127"/>
                <a:gd name="T26" fmla="*/ 4 w 95"/>
                <a:gd name="T27" fmla="*/ 74 h 127"/>
                <a:gd name="T28" fmla="*/ 6 w 95"/>
                <a:gd name="T29" fmla="*/ 74 h 127"/>
                <a:gd name="T30" fmla="*/ 10 w 95"/>
                <a:gd name="T31" fmla="*/ 69 h 127"/>
                <a:gd name="T32" fmla="*/ 11 w 95"/>
                <a:gd name="T33" fmla="*/ 38 h 127"/>
                <a:gd name="T34" fmla="*/ 12 w 95"/>
                <a:gd name="T35" fmla="*/ 38 h 127"/>
                <a:gd name="T36" fmla="*/ 12 w 95"/>
                <a:gd name="T37" fmla="*/ 64 h 127"/>
                <a:gd name="T38" fmla="*/ 12 w 95"/>
                <a:gd name="T39" fmla="*/ 66 h 127"/>
                <a:gd name="T40" fmla="*/ 12 w 95"/>
                <a:gd name="T41" fmla="*/ 121 h 127"/>
                <a:gd name="T42" fmla="*/ 18 w 95"/>
                <a:gd name="T43" fmla="*/ 127 h 127"/>
                <a:gd name="T44" fmla="*/ 22 w 95"/>
                <a:gd name="T45" fmla="*/ 127 h 127"/>
                <a:gd name="T46" fmla="*/ 28 w 95"/>
                <a:gd name="T47" fmla="*/ 121 h 127"/>
                <a:gd name="T48" fmla="*/ 28 w 95"/>
                <a:gd name="T49" fmla="*/ 78 h 127"/>
                <a:gd name="T50" fmla="*/ 33 w 95"/>
                <a:gd name="T51" fmla="*/ 78 h 127"/>
                <a:gd name="T52" fmla="*/ 33 w 95"/>
                <a:gd name="T53" fmla="*/ 121 h 127"/>
                <a:gd name="T54" fmla="*/ 39 w 95"/>
                <a:gd name="T55" fmla="*/ 127 h 127"/>
                <a:gd name="T56" fmla="*/ 43 w 95"/>
                <a:gd name="T57" fmla="*/ 127 h 127"/>
                <a:gd name="T58" fmla="*/ 49 w 95"/>
                <a:gd name="T59" fmla="*/ 121 h 127"/>
                <a:gd name="T60" fmla="*/ 49 w 95"/>
                <a:gd name="T61" fmla="*/ 66 h 127"/>
                <a:gd name="T62" fmla="*/ 49 w 95"/>
                <a:gd name="T63" fmla="*/ 64 h 127"/>
                <a:gd name="T64" fmla="*/ 49 w 95"/>
                <a:gd name="T65" fmla="*/ 36 h 127"/>
                <a:gd name="T66" fmla="*/ 54 w 95"/>
                <a:gd name="T67" fmla="*/ 29 h 127"/>
                <a:gd name="T68" fmla="*/ 91 w 95"/>
                <a:gd name="T69" fmla="*/ 10 h 127"/>
                <a:gd name="T70" fmla="*/ 94 w 95"/>
                <a:gd name="T71" fmla="*/ 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5" h="127">
                  <a:moveTo>
                    <a:pt x="94" y="4"/>
                  </a:moveTo>
                  <a:cubicBezTo>
                    <a:pt x="93" y="2"/>
                    <a:pt x="93" y="2"/>
                    <a:pt x="93" y="2"/>
                  </a:cubicBezTo>
                  <a:cubicBezTo>
                    <a:pt x="92" y="0"/>
                    <a:pt x="89" y="0"/>
                    <a:pt x="86" y="1"/>
                  </a:cubicBezTo>
                  <a:cubicBezTo>
                    <a:pt x="48" y="20"/>
                    <a:pt x="48" y="20"/>
                    <a:pt x="48" y="20"/>
                  </a:cubicBezTo>
                  <a:cubicBezTo>
                    <a:pt x="48" y="20"/>
                    <a:pt x="48" y="20"/>
                    <a:pt x="48" y="20"/>
                  </a:cubicBezTo>
                  <a:cubicBezTo>
                    <a:pt x="39" y="20"/>
                    <a:pt x="39" y="20"/>
                    <a:pt x="39" y="20"/>
                  </a:cubicBezTo>
                  <a:cubicBezTo>
                    <a:pt x="28" y="20"/>
                    <a:pt x="28" y="20"/>
                    <a:pt x="28" y="20"/>
                  </a:cubicBezTo>
                  <a:cubicBezTo>
                    <a:pt x="25" y="20"/>
                    <a:pt x="25" y="20"/>
                    <a:pt x="25" y="20"/>
                  </a:cubicBezTo>
                  <a:cubicBezTo>
                    <a:pt x="22" y="20"/>
                    <a:pt x="22" y="20"/>
                    <a:pt x="22" y="20"/>
                  </a:cubicBezTo>
                  <a:cubicBezTo>
                    <a:pt x="6" y="20"/>
                    <a:pt x="6" y="20"/>
                    <a:pt x="6" y="20"/>
                  </a:cubicBezTo>
                  <a:cubicBezTo>
                    <a:pt x="6" y="20"/>
                    <a:pt x="4" y="21"/>
                    <a:pt x="3" y="22"/>
                  </a:cubicBezTo>
                  <a:cubicBezTo>
                    <a:pt x="2" y="23"/>
                    <a:pt x="1" y="24"/>
                    <a:pt x="1" y="26"/>
                  </a:cubicBezTo>
                  <a:cubicBezTo>
                    <a:pt x="0" y="68"/>
                    <a:pt x="0" y="68"/>
                    <a:pt x="0" y="68"/>
                  </a:cubicBezTo>
                  <a:cubicBezTo>
                    <a:pt x="0" y="71"/>
                    <a:pt x="2" y="73"/>
                    <a:pt x="4" y="74"/>
                  </a:cubicBezTo>
                  <a:cubicBezTo>
                    <a:pt x="6" y="74"/>
                    <a:pt x="6" y="74"/>
                    <a:pt x="6" y="74"/>
                  </a:cubicBezTo>
                  <a:cubicBezTo>
                    <a:pt x="8" y="74"/>
                    <a:pt x="10" y="71"/>
                    <a:pt x="10" y="69"/>
                  </a:cubicBezTo>
                  <a:cubicBezTo>
                    <a:pt x="11" y="38"/>
                    <a:pt x="11" y="38"/>
                    <a:pt x="11" y="38"/>
                  </a:cubicBezTo>
                  <a:cubicBezTo>
                    <a:pt x="12" y="38"/>
                    <a:pt x="12" y="38"/>
                    <a:pt x="12" y="38"/>
                  </a:cubicBezTo>
                  <a:cubicBezTo>
                    <a:pt x="12" y="64"/>
                    <a:pt x="12" y="64"/>
                    <a:pt x="12" y="64"/>
                  </a:cubicBezTo>
                  <a:cubicBezTo>
                    <a:pt x="12" y="66"/>
                    <a:pt x="12" y="66"/>
                    <a:pt x="12" y="66"/>
                  </a:cubicBezTo>
                  <a:cubicBezTo>
                    <a:pt x="12" y="121"/>
                    <a:pt x="12" y="121"/>
                    <a:pt x="12" y="121"/>
                  </a:cubicBezTo>
                  <a:cubicBezTo>
                    <a:pt x="12" y="124"/>
                    <a:pt x="15" y="127"/>
                    <a:pt x="18" y="127"/>
                  </a:cubicBezTo>
                  <a:cubicBezTo>
                    <a:pt x="22" y="127"/>
                    <a:pt x="22" y="127"/>
                    <a:pt x="22" y="127"/>
                  </a:cubicBezTo>
                  <a:cubicBezTo>
                    <a:pt x="25" y="127"/>
                    <a:pt x="28" y="124"/>
                    <a:pt x="28" y="121"/>
                  </a:cubicBezTo>
                  <a:cubicBezTo>
                    <a:pt x="28" y="78"/>
                    <a:pt x="28" y="78"/>
                    <a:pt x="28" y="78"/>
                  </a:cubicBezTo>
                  <a:cubicBezTo>
                    <a:pt x="33" y="78"/>
                    <a:pt x="33" y="78"/>
                    <a:pt x="33" y="78"/>
                  </a:cubicBezTo>
                  <a:cubicBezTo>
                    <a:pt x="33" y="121"/>
                    <a:pt x="33" y="121"/>
                    <a:pt x="33" y="121"/>
                  </a:cubicBezTo>
                  <a:cubicBezTo>
                    <a:pt x="33" y="124"/>
                    <a:pt x="36" y="127"/>
                    <a:pt x="39" y="127"/>
                  </a:cubicBezTo>
                  <a:cubicBezTo>
                    <a:pt x="43" y="127"/>
                    <a:pt x="43" y="127"/>
                    <a:pt x="43" y="127"/>
                  </a:cubicBezTo>
                  <a:cubicBezTo>
                    <a:pt x="46" y="127"/>
                    <a:pt x="49" y="124"/>
                    <a:pt x="49" y="121"/>
                  </a:cubicBezTo>
                  <a:cubicBezTo>
                    <a:pt x="49" y="66"/>
                    <a:pt x="49" y="66"/>
                    <a:pt x="49" y="66"/>
                  </a:cubicBezTo>
                  <a:cubicBezTo>
                    <a:pt x="49" y="64"/>
                    <a:pt x="49" y="64"/>
                    <a:pt x="49" y="64"/>
                  </a:cubicBezTo>
                  <a:cubicBezTo>
                    <a:pt x="49" y="36"/>
                    <a:pt x="49" y="36"/>
                    <a:pt x="49" y="36"/>
                  </a:cubicBezTo>
                  <a:cubicBezTo>
                    <a:pt x="50" y="33"/>
                    <a:pt x="52" y="31"/>
                    <a:pt x="54" y="29"/>
                  </a:cubicBezTo>
                  <a:cubicBezTo>
                    <a:pt x="91" y="10"/>
                    <a:pt x="91" y="10"/>
                    <a:pt x="91" y="10"/>
                  </a:cubicBezTo>
                  <a:cubicBezTo>
                    <a:pt x="94" y="9"/>
                    <a:pt x="95" y="6"/>
                    <a:pt x="94" y="4"/>
                  </a:cubicBezTo>
                  <a:close/>
                </a:path>
              </a:pathLst>
            </a:custGeom>
            <a:solidFill>
              <a:schemeClr val="bg1"/>
            </a:solidFill>
            <a:ln>
              <a:noFill/>
            </a:ln>
          </p:spPr>
          <p:txBody>
            <a:bodyPr lIns="68580" tIns="34290" rIns="68580" bIns="34290"/>
            <a:lstStyle/>
            <a:p>
              <a:pPr defTabSz="685800" fontAlgn="auto">
                <a:spcBef>
                  <a:spcPts val="0"/>
                </a:spcBef>
                <a:spcAft>
                  <a:spcPts val="0"/>
                </a:spcAft>
                <a:defRPr/>
              </a:pPr>
              <a:endParaRPr lang="zh-CN" altLang="en-US" sz="1350">
                <a:solidFill>
                  <a:prstClr val="black"/>
                </a:solidFill>
                <a:latin typeface="Calibri"/>
                <a:ea typeface="宋体" pitchFamily="2" charset="-122"/>
                <a:cs typeface="+mn-cs"/>
              </a:endParaRPr>
            </a:p>
          </p:txBody>
        </p:sp>
      </p:gr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051720" y="267494"/>
            <a:ext cx="5112568" cy="400110"/>
          </a:xfrm>
          <a:prstGeom prst="rect">
            <a:avLst/>
          </a:prstGeom>
          <a:noFill/>
          <a:ln w="9525">
            <a:noFill/>
            <a:miter lim="800000"/>
            <a:headEnd/>
            <a:tailEnd/>
          </a:ln>
          <a:effectLst/>
        </p:spPr>
        <p:txBody>
          <a:bodyPr wrap="square">
            <a:spAutoFit/>
          </a:bodyPr>
          <a:lstStyle/>
          <a:p>
            <a:r>
              <a:rPr lang="en-US" altLang="zh-CN" sz="2000" b="1" dirty="0" smtClean="0">
                <a:latin typeface="黑体" pitchFamily="49" charset="-122"/>
                <a:ea typeface="黑体" pitchFamily="49" charset="-122"/>
              </a:rPr>
              <a:t>2016</a:t>
            </a:r>
            <a:r>
              <a:rPr lang="zh-CN" altLang="en-US" sz="2000" b="1" dirty="0" smtClean="0">
                <a:latin typeface="黑体" pitchFamily="49" charset="-122"/>
                <a:ea typeface="黑体" pitchFamily="49" charset="-122"/>
              </a:rPr>
              <a:t>年税务总局重点稽查对象检查通用提纲</a:t>
            </a:r>
            <a:endParaRPr lang="en-US" altLang="zh-CN" sz="2000" b="1" dirty="0" smtClean="0">
              <a:latin typeface="黑体" pitchFamily="49" charset="-122"/>
              <a:ea typeface="黑体" pitchFamily="49" charset="-122"/>
            </a:endParaRPr>
          </a:p>
        </p:txBody>
      </p:sp>
      <p:sp>
        <p:nvSpPr>
          <p:cNvPr id="3" name="Rectangle 3"/>
          <p:cNvSpPr>
            <a:spLocks noChangeArrowheads="1"/>
          </p:cNvSpPr>
          <p:nvPr/>
        </p:nvSpPr>
        <p:spPr bwMode="auto">
          <a:xfrm>
            <a:off x="179512" y="771550"/>
            <a:ext cx="8964488" cy="4247317"/>
          </a:xfrm>
          <a:prstGeom prst="rect">
            <a:avLst/>
          </a:prstGeom>
          <a:noFill/>
          <a:ln w="9525">
            <a:noFill/>
            <a:miter lim="800000"/>
            <a:headEnd/>
            <a:tailEnd/>
          </a:ln>
          <a:effectLst/>
        </p:spPr>
        <p:txBody>
          <a:bodyPr wrap="square">
            <a:spAutoFit/>
          </a:bodyPr>
          <a:lstStyle/>
          <a:p>
            <a:r>
              <a:rPr lang="zh-CN" altLang="en-US" sz="1600" b="1" dirty="0" smtClean="0"/>
              <a:t>一、增值税</a:t>
            </a:r>
            <a:endParaRPr lang="en-US" altLang="zh-CN" sz="1600" b="1" dirty="0" smtClean="0"/>
          </a:p>
          <a:p>
            <a:r>
              <a:rPr lang="zh-CN" altLang="en-US" sz="1600" b="1" dirty="0" smtClean="0"/>
              <a:t>（一）进项税额</a:t>
            </a:r>
            <a:endParaRPr lang="zh-CN" altLang="en-US" sz="1600" dirty="0" smtClean="0"/>
          </a:p>
          <a:p>
            <a:r>
              <a:rPr lang="en-US" altLang="zh-CN" sz="1400" dirty="0" smtClean="0">
                <a:solidFill>
                  <a:srgbClr val="FF0000"/>
                </a:solidFill>
              </a:rPr>
              <a:t>      1</a:t>
            </a:r>
            <a:r>
              <a:rPr lang="zh-CN" altLang="en-US" sz="1400" dirty="0" smtClean="0">
                <a:solidFill>
                  <a:srgbClr val="FF0000"/>
                </a:solidFill>
              </a:rPr>
              <a:t>、</a:t>
            </a:r>
            <a:r>
              <a:rPr lang="zh-CN" altLang="en-US" sz="1400" dirty="0" smtClean="0"/>
              <a:t>用于抵扣进项税额的增值税专用发票是否真实合法：是否有开票单位与收款单位不一致或票面所记载货物与实际入库货物不一致的发票用于抵扣。</a:t>
            </a:r>
          </a:p>
          <a:p>
            <a:r>
              <a:rPr lang="en-US" altLang="zh-CN" sz="1400" dirty="0" smtClean="0">
                <a:solidFill>
                  <a:srgbClr val="FF0000"/>
                </a:solidFill>
              </a:rPr>
              <a:t>      2</a:t>
            </a:r>
            <a:r>
              <a:rPr lang="zh-CN" altLang="en-US" sz="1400" dirty="0" smtClean="0">
                <a:solidFill>
                  <a:srgbClr val="FF0000"/>
                </a:solidFill>
              </a:rPr>
              <a:t>、</a:t>
            </a:r>
            <a:r>
              <a:rPr lang="zh-CN" altLang="en-US" sz="1400" dirty="0" smtClean="0"/>
              <a:t>用于抵扣进项税额的运输业发票是否真实合法：是否有用于非增值税应税项目、免征增值税项目、集体福利和个人消费、非正常损失的货物（劳务）、非正常损失的在产品、产成品所耗用的购进货物（劳务）所发生的运费抵扣进项；是否有与购进和销售货物无关的运费申报抵扣进项税额；是否有以国际货物运输代理业发票和国际货物运输发票抵扣进项；是否存在以开票方与承运方不一致的运输发票抵扣进项；是否存在以项目填写不齐全的运输发票抵扣进项税额等情况。</a:t>
            </a:r>
          </a:p>
          <a:p>
            <a:r>
              <a:rPr lang="en-US" altLang="zh-CN" sz="1400" dirty="0" smtClean="0">
                <a:solidFill>
                  <a:srgbClr val="FF0000"/>
                </a:solidFill>
              </a:rPr>
              <a:t>      3</a:t>
            </a:r>
            <a:r>
              <a:rPr lang="zh-CN" altLang="en-US" sz="1400" dirty="0" smtClean="0">
                <a:solidFill>
                  <a:srgbClr val="FF0000"/>
                </a:solidFill>
              </a:rPr>
              <a:t>、</a:t>
            </a:r>
            <a:r>
              <a:rPr lang="zh-CN" altLang="en-US" sz="1400" dirty="0" smtClean="0"/>
              <a:t>是否存在未按规定开具农产品收购统一发票申报抵扣进项税额的情况。具体包括：扩大农产品范围，把非免税农产品（如方木、枕木、道木、锯材等）开具成免税农产品（如原木）；虚开农产品收购统一发票（虚开数量、单价，抵扣税款）。</a:t>
            </a:r>
          </a:p>
          <a:p>
            <a:r>
              <a:rPr lang="en-US" altLang="zh-CN" sz="1400" dirty="0" smtClean="0">
                <a:solidFill>
                  <a:srgbClr val="FF0000"/>
                </a:solidFill>
              </a:rPr>
              <a:t>      4</a:t>
            </a:r>
            <a:r>
              <a:rPr lang="zh-CN" altLang="en-US" sz="1400" dirty="0" smtClean="0">
                <a:solidFill>
                  <a:srgbClr val="FF0000"/>
                </a:solidFill>
              </a:rPr>
              <a:t>、</a:t>
            </a:r>
            <a:r>
              <a:rPr lang="zh-CN" altLang="en-US" sz="1400" dirty="0" smtClean="0"/>
              <a:t>用于抵扣进项税额的废旧物资发票是否真实合法。</a:t>
            </a:r>
          </a:p>
          <a:p>
            <a:r>
              <a:rPr lang="en-US" altLang="zh-CN" sz="1400" dirty="0" smtClean="0">
                <a:solidFill>
                  <a:srgbClr val="FF0000"/>
                </a:solidFill>
              </a:rPr>
              <a:t>      5</a:t>
            </a:r>
            <a:r>
              <a:rPr lang="zh-CN" altLang="en-US" sz="1400" dirty="0" smtClean="0">
                <a:solidFill>
                  <a:srgbClr val="FF0000"/>
                </a:solidFill>
              </a:rPr>
              <a:t>、</a:t>
            </a:r>
            <a:r>
              <a:rPr lang="zh-CN" altLang="en-US" sz="1400" dirty="0" smtClean="0"/>
              <a:t>用于抵扣进项税额的海关进口增值税专用缴款书是否真实合法；进口货物品种、数量等与实际生产是否相匹配。</a:t>
            </a:r>
          </a:p>
          <a:p>
            <a:r>
              <a:rPr lang="en-US" altLang="zh-CN" sz="1400" dirty="0" smtClean="0">
                <a:solidFill>
                  <a:srgbClr val="FF0000"/>
                </a:solidFill>
              </a:rPr>
              <a:t>      6</a:t>
            </a:r>
            <a:r>
              <a:rPr lang="zh-CN" altLang="en-US" sz="1400" dirty="0" smtClean="0">
                <a:solidFill>
                  <a:srgbClr val="FF0000"/>
                </a:solidFill>
              </a:rPr>
              <a:t>、</a:t>
            </a:r>
            <a:r>
              <a:rPr lang="zh-CN" altLang="en-US" sz="1400" dirty="0" smtClean="0"/>
              <a:t>发生退货或取得销售折让是否按规定作进项税额转出。</a:t>
            </a:r>
          </a:p>
          <a:p>
            <a:r>
              <a:rPr lang="en-US" altLang="zh-CN" sz="1400" dirty="0" smtClean="0">
                <a:solidFill>
                  <a:srgbClr val="FF0000"/>
                </a:solidFill>
              </a:rPr>
              <a:t>      7</a:t>
            </a:r>
            <a:r>
              <a:rPr lang="zh-CN" altLang="en-US" sz="1400" dirty="0" smtClean="0">
                <a:solidFill>
                  <a:srgbClr val="FF0000"/>
                </a:solidFill>
              </a:rPr>
              <a:t>、</a:t>
            </a:r>
            <a:r>
              <a:rPr lang="zh-CN" altLang="en-US" sz="1400" dirty="0" smtClean="0"/>
              <a:t>用于非增值税应税项目、免征增值税项目、集体福利和个人消费、非正常损失的货物（劳务）、非正常损失的在产品、产成品所耗用的购进货物（劳务）是否按规定作进项税额转出。</a:t>
            </a:r>
          </a:p>
          <a:p>
            <a:r>
              <a:rPr lang="en-US" altLang="zh-CN" sz="1400" dirty="0" smtClean="0">
                <a:solidFill>
                  <a:srgbClr val="FF0000"/>
                </a:solidFill>
              </a:rPr>
              <a:t>      8</a:t>
            </a:r>
            <a:r>
              <a:rPr lang="zh-CN" altLang="en-US" sz="1400" dirty="0" smtClean="0">
                <a:solidFill>
                  <a:srgbClr val="FF0000"/>
                </a:solidFill>
              </a:rPr>
              <a:t>、</a:t>
            </a:r>
            <a:r>
              <a:rPr lang="zh-CN" altLang="en-US" sz="1400" dirty="0" smtClean="0"/>
              <a:t>是否存在将返利挂入其他应付款、其他应收款等往来账或冲减营业费用，而不作进项税额转出的情况。</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179512" y="680740"/>
            <a:ext cx="8964488" cy="4462760"/>
          </a:xfrm>
          <a:prstGeom prst="rect">
            <a:avLst/>
          </a:prstGeom>
          <a:noFill/>
          <a:ln w="9525">
            <a:noFill/>
            <a:miter lim="800000"/>
            <a:headEnd/>
            <a:tailEnd/>
          </a:ln>
          <a:effectLst/>
        </p:spPr>
        <p:txBody>
          <a:bodyPr wrap="square">
            <a:spAutoFit/>
          </a:bodyPr>
          <a:lstStyle/>
          <a:p>
            <a:r>
              <a:rPr lang="zh-CN" altLang="en-US" sz="1600" b="1" dirty="0" smtClean="0"/>
              <a:t>一、增值税</a:t>
            </a:r>
            <a:endParaRPr lang="en-US" altLang="zh-CN" sz="1600" b="1" dirty="0" smtClean="0"/>
          </a:p>
          <a:p>
            <a:r>
              <a:rPr lang="zh-CN" altLang="en-US" sz="1600" b="1" dirty="0" smtClean="0"/>
              <a:t>      （二）销项税额</a:t>
            </a:r>
            <a:endParaRPr lang="zh-CN" altLang="en-US" sz="1600" dirty="0" smtClean="0"/>
          </a:p>
          <a:p>
            <a:r>
              <a:rPr lang="en-US" altLang="zh-CN" sz="1400" dirty="0" smtClean="0">
                <a:solidFill>
                  <a:srgbClr val="FF0000"/>
                </a:solidFill>
              </a:rPr>
              <a:t>      1</a:t>
            </a:r>
            <a:r>
              <a:rPr lang="zh-CN" altLang="en-US" sz="1400" dirty="0" smtClean="0">
                <a:solidFill>
                  <a:srgbClr val="FF0000"/>
                </a:solidFill>
              </a:rPr>
              <a:t>、</a:t>
            </a:r>
            <a:r>
              <a:rPr lang="zh-CN" altLang="en-US" sz="1400" dirty="0" smtClean="0"/>
              <a:t>销售收入是否完整及时入账：是否存在以货易货、以货抵债收入未记收入的情况；是否存在销售产品不开发票，取得的收入不按规定入账的情况；是否存在销售收入长期挂账不转收入的情况；是否收取外单位或个人水、电、汽等费用，不计、少计收入或冲减费用；是否将应收取的销售款项，先支付费用（如购货方的回扣、推销奖、营业费用、委托代销商品的手续费等），再将余款入账作收入的情况。</a:t>
            </a:r>
          </a:p>
          <a:p>
            <a:r>
              <a:rPr lang="en-US" altLang="zh-CN" sz="1400" dirty="0" smtClean="0">
                <a:solidFill>
                  <a:srgbClr val="FF0000"/>
                </a:solidFill>
              </a:rPr>
              <a:t>      2</a:t>
            </a:r>
            <a:r>
              <a:rPr lang="zh-CN" altLang="en-US" sz="1400" dirty="0" smtClean="0">
                <a:solidFill>
                  <a:srgbClr val="FF0000"/>
                </a:solidFill>
              </a:rPr>
              <a:t>、</a:t>
            </a:r>
            <a:r>
              <a:rPr lang="zh-CN" altLang="en-US" sz="1400" dirty="0" smtClean="0"/>
              <a:t>是否存在视同销售行为、未按规定计提销项税额的情况：将自产或委托加工的货物用于非增值税应税项目、集体福利或个人消费，如用于内设的食堂、宾馆、医院、托儿所、学校、俱乐部、家属社区等部门，不计或少计应税收入；将自产、委托加工或购买的货物用于投资、分配、无偿捐助、赠送及将外购的材料改变用途对外销售等，不计或少计应税收入。</a:t>
            </a:r>
          </a:p>
          <a:p>
            <a:r>
              <a:rPr lang="en-US" altLang="zh-CN" sz="1400" dirty="0" smtClean="0">
                <a:solidFill>
                  <a:srgbClr val="FF0000"/>
                </a:solidFill>
              </a:rPr>
              <a:t>      3</a:t>
            </a:r>
            <a:r>
              <a:rPr lang="zh-CN" altLang="en-US" sz="1400" dirty="0" smtClean="0">
                <a:solidFill>
                  <a:srgbClr val="FF0000"/>
                </a:solidFill>
              </a:rPr>
              <a:t>、</a:t>
            </a:r>
            <a:r>
              <a:rPr lang="zh-CN" altLang="en-US" sz="1400" dirty="0" smtClean="0"/>
              <a:t>是否存在开具不符合规定的红字发票冲减应税收入的情况：发生销货退回、销售折让，开具的红字发票和账务处理是否符合税法规定。</a:t>
            </a:r>
          </a:p>
          <a:p>
            <a:r>
              <a:rPr lang="en-US" altLang="zh-CN" sz="1400" dirty="0" smtClean="0">
                <a:solidFill>
                  <a:srgbClr val="FF0000"/>
                </a:solidFill>
              </a:rPr>
              <a:t>      4</a:t>
            </a:r>
            <a:r>
              <a:rPr lang="zh-CN" altLang="en-US" sz="1400" dirty="0" smtClean="0">
                <a:solidFill>
                  <a:srgbClr val="FF0000"/>
                </a:solidFill>
              </a:rPr>
              <a:t>、</a:t>
            </a:r>
            <a:r>
              <a:rPr lang="zh-CN" altLang="en-US" sz="1400" dirty="0" smtClean="0"/>
              <a:t>向购货方收取的各种价外费用（例如手续费、补贴、集资费、返还利润、奖励费、违约金、运输装卸费等等）是否按规定纳税。</a:t>
            </a:r>
          </a:p>
          <a:p>
            <a:r>
              <a:rPr lang="en-US" altLang="zh-CN" sz="1400" dirty="0" smtClean="0">
                <a:solidFill>
                  <a:srgbClr val="FF0000"/>
                </a:solidFill>
              </a:rPr>
              <a:t>      5</a:t>
            </a:r>
            <a:r>
              <a:rPr lang="zh-CN" altLang="en-US" sz="1400" dirty="0" smtClean="0">
                <a:solidFill>
                  <a:srgbClr val="FF0000"/>
                </a:solidFill>
              </a:rPr>
              <a:t>、</a:t>
            </a:r>
            <a:r>
              <a:rPr lang="zh-CN" altLang="en-US" sz="1400" dirty="0" smtClean="0"/>
              <a:t>设有两个以上的机构并实行统一核算的纳税人，将货物从一个机构移送到其他机构（不在同一县市）用于销售，是否作销售处理。</a:t>
            </a:r>
          </a:p>
          <a:p>
            <a:r>
              <a:rPr lang="en-US" altLang="zh-CN" sz="1400" dirty="0" smtClean="0">
                <a:solidFill>
                  <a:srgbClr val="FF0000"/>
                </a:solidFill>
              </a:rPr>
              <a:t>      6</a:t>
            </a:r>
            <a:r>
              <a:rPr lang="zh-CN" altLang="en-US" sz="1400" dirty="0" smtClean="0">
                <a:solidFill>
                  <a:srgbClr val="FF0000"/>
                </a:solidFill>
              </a:rPr>
              <a:t>、</a:t>
            </a:r>
            <a:r>
              <a:rPr lang="zh-CN" altLang="en-US" sz="1400" dirty="0" smtClean="0"/>
              <a:t>对逾期未收回的包装物押金是否按规定计提销项税额。</a:t>
            </a:r>
          </a:p>
          <a:p>
            <a:r>
              <a:rPr lang="en-US" altLang="zh-CN" sz="1400" dirty="0" smtClean="0">
                <a:solidFill>
                  <a:srgbClr val="FF0000"/>
                </a:solidFill>
              </a:rPr>
              <a:t>      7</a:t>
            </a:r>
            <a:r>
              <a:rPr lang="zh-CN" altLang="en-US" sz="1400" dirty="0" smtClean="0">
                <a:solidFill>
                  <a:srgbClr val="FF0000"/>
                </a:solidFill>
              </a:rPr>
              <a:t>、</a:t>
            </a:r>
            <a:r>
              <a:rPr lang="zh-CN" altLang="en-US" sz="1400" dirty="0" smtClean="0"/>
              <a:t>是否有应缴纳增值税项目的业务按营业税缴纳。</a:t>
            </a:r>
          </a:p>
          <a:p>
            <a:r>
              <a:rPr lang="en-US" altLang="zh-CN" sz="1400" dirty="0" smtClean="0">
                <a:solidFill>
                  <a:srgbClr val="FF0000"/>
                </a:solidFill>
              </a:rPr>
              <a:t>      8</a:t>
            </a:r>
            <a:r>
              <a:rPr lang="zh-CN" altLang="en-US" sz="1400" dirty="0" smtClean="0">
                <a:solidFill>
                  <a:srgbClr val="FF0000"/>
                </a:solidFill>
              </a:rPr>
              <a:t>、</a:t>
            </a:r>
            <a:r>
              <a:rPr lang="zh-CN" altLang="en-US" sz="1400" dirty="0" smtClean="0"/>
              <a:t>增值税混合销售行为是否依法纳税：对增值税税法规定应视同销售征税的行为是否按规定纳税；从事货物运输业务的单位和个人，发生销售货物并负责运输所售货物的混合销售行为，是否按规定缴纳增值税。</a:t>
            </a:r>
          </a:p>
        </p:txBody>
      </p:sp>
      <p:sp>
        <p:nvSpPr>
          <p:cNvPr id="5" name="Text Box 2"/>
          <p:cNvSpPr txBox="1">
            <a:spLocks noChangeArrowheads="1"/>
          </p:cNvSpPr>
          <p:nvPr/>
        </p:nvSpPr>
        <p:spPr bwMode="auto">
          <a:xfrm>
            <a:off x="2051720" y="267494"/>
            <a:ext cx="5112568" cy="400110"/>
          </a:xfrm>
          <a:prstGeom prst="rect">
            <a:avLst/>
          </a:prstGeom>
          <a:noFill/>
          <a:ln w="9525">
            <a:noFill/>
            <a:miter lim="800000"/>
            <a:headEnd/>
            <a:tailEnd/>
          </a:ln>
          <a:effectLst/>
        </p:spPr>
        <p:txBody>
          <a:bodyPr wrap="square">
            <a:spAutoFit/>
          </a:bodyPr>
          <a:lstStyle/>
          <a:p>
            <a:r>
              <a:rPr lang="en-US" altLang="zh-CN" sz="2000" b="1" dirty="0" smtClean="0">
                <a:latin typeface="黑体" pitchFamily="49" charset="-122"/>
                <a:ea typeface="黑体" pitchFamily="49" charset="-122"/>
              </a:rPr>
              <a:t>2016</a:t>
            </a:r>
            <a:r>
              <a:rPr lang="zh-CN" altLang="en-US" sz="2000" b="1" dirty="0" smtClean="0">
                <a:latin typeface="黑体" pitchFamily="49" charset="-122"/>
                <a:ea typeface="黑体" pitchFamily="49" charset="-122"/>
              </a:rPr>
              <a:t>年税务总局重点稽查对象检查通用提纲</a:t>
            </a:r>
            <a:endParaRPr lang="en-US" altLang="zh-CN" sz="2000" b="1" dirty="0" smtClean="0">
              <a:latin typeface="黑体" pitchFamily="49" charset="-122"/>
              <a:ea typeface="黑体" pitchFamily="49" charset="-122"/>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179512" y="555526"/>
            <a:ext cx="8964488" cy="4862870"/>
          </a:xfrm>
          <a:prstGeom prst="rect">
            <a:avLst/>
          </a:prstGeom>
          <a:noFill/>
          <a:ln w="9525">
            <a:noFill/>
            <a:miter lim="800000"/>
            <a:headEnd/>
            <a:tailEnd/>
          </a:ln>
          <a:effectLst/>
        </p:spPr>
        <p:txBody>
          <a:bodyPr wrap="square">
            <a:spAutoFit/>
          </a:bodyPr>
          <a:lstStyle/>
          <a:p>
            <a:r>
              <a:rPr lang="zh-CN" altLang="en-US" sz="1600" b="1" dirty="0" smtClean="0"/>
              <a:t>一、增值税</a:t>
            </a:r>
            <a:endParaRPr lang="en-US" altLang="zh-CN" sz="1600" b="1" dirty="0" smtClean="0"/>
          </a:p>
          <a:p>
            <a:r>
              <a:rPr lang="zh-CN" altLang="en-US" sz="1600" b="1" dirty="0" smtClean="0"/>
              <a:t>      （二）销项税额</a:t>
            </a:r>
            <a:endParaRPr lang="zh-CN" altLang="en-US" sz="1600" dirty="0" smtClean="0"/>
          </a:p>
          <a:p>
            <a:r>
              <a:rPr lang="en-US" altLang="zh-CN" sz="1400" dirty="0" smtClean="0">
                <a:solidFill>
                  <a:srgbClr val="FF0000"/>
                </a:solidFill>
              </a:rPr>
              <a:t>       9</a:t>
            </a:r>
            <a:r>
              <a:rPr lang="zh-CN" altLang="en-US" sz="1400" dirty="0" smtClean="0">
                <a:solidFill>
                  <a:srgbClr val="FF0000"/>
                </a:solidFill>
              </a:rPr>
              <a:t>、</a:t>
            </a:r>
            <a:r>
              <a:rPr lang="zh-CN" altLang="en-US" sz="1400" dirty="0" smtClean="0"/>
              <a:t>兼营非增值税应税项目的纳税人，是否按规定分别核算货物或应税劳务和非增值税应税项目的销售额；对不分别核算或者不能准确核算的，是否按主管税务机关核定的货物或者应税劳务的销售额缴纳增值税。</a:t>
            </a:r>
          </a:p>
          <a:p>
            <a:r>
              <a:rPr lang="en-US" altLang="zh-CN" sz="1400" dirty="0" smtClean="0">
                <a:solidFill>
                  <a:srgbClr val="FF0000"/>
                </a:solidFill>
              </a:rPr>
              <a:t>      10</a:t>
            </a:r>
            <a:r>
              <a:rPr lang="zh-CN" altLang="en-US" sz="1400" dirty="0" smtClean="0">
                <a:solidFill>
                  <a:srgbClr val="FF0000"/>
                </a:solidFill>
              </a:rPr>
              <a:t>、</a:t>
            </a:r>
            <a:r>
              <a:rPr lang="zh-CN" altLang="en-US" sz="1400" dirty="0" smtClean="0"/>
              <a:t>按照增值税税法规定应征收增值税的代购货物、代理进口货物的行为，是否缴纳了增值税。</a:t>
            </a:r>
          </a:p>
          <a:p>
            <a:r>
              <a:rPr lang="en-US" altLang="zh-CN" sz="1400" dirty="0" smtClean="0">
                <a:solidFill>
                  <a:srgbClr val="FF0000"/>
                </a:solidFill>
              </a:rPr>
              <a:t>      11</a:t>
            </a:r>
            <a:r>
              <a:rPr lang="zh-CN" altLang="en-US" sz="1400" dirty="0" smtClean="0">
                <a:solidFill>
                  <a:srgbClr val="FF0000"/>
                </a:solidFill>
              </a:rPr>
              <a:t>、</a:t>
            </a:r>
            <a:r>
              <a:rPr lang="zh-CN" altLang="en-US" sz="1400" dirty="0" smtClean="0"/>
              <a:t>免税货物是否依法核算：增值税纳税人免征增值税的货物或应税劳务，是否符合税法的有关规定；有无擅自扩大免税范围的问题；兼营免税项目的增值税一般纳税人，其免税额、不予抵扣的进项税额计算是否准确。</a:t>
            </a:r>
            <a:endParaRPr lang="en-US" altLang="zh-CN" sz="1400" dirty="0" smtClean="0"/>
          </a:p>
          <a:p>
            <a:endParaRPr lang="en-US" altLang="zh-CN" sz="1400" dirty="0" smtClean="0"/>
          </a:p>
          <a:p>
            <a:r>
              <a:rPr lang="zh-CN" altLang="en-US" sz="1600" b="1" dirty="0" smtClean="0"/>
              <a:t>二、营业税</a:t>
            </a:r>
            <a:r>
              <a:rPr lang="en-US" altLang="zh-CN" sz="1600" b="1" dirty="0" smtClean="0"/>
              <a:t>——</a:t>
            </a:r>
            <a:r>
              <a:rPr lang="zh-CN" altLang="en-US" sz="1600" b="1" dirty="0" smtClean="0"/>
              <a:t>重点检查是否存在以下问题：</a:t>
            </a:r>
          </a:p>
          <a:p>
            <a:r>
              <a:rPr lang="zh-CN" altLang="en-US" sz="1600" b="1" dirty="0" smtClean="0"/>
              <a:t>      （一）营业收入是否完整及时入账</a:t>
            </a:r>
          </a:p>
          <a:p>
            <a:r>
              <a:rPr lang="en-US" altLang="zh-CN" sz="1400" dirty="0" smtClean="0">
                <a:solidFill>
                  <a:srgbClr val="FF0000"/>
                </a:solidFill>
              </a:rPr>
              <a:t>      1</a:t>
            </a:r>
            <a:r>
              <a:rPr lang="zh-CN" altLang="en-US" sz="1400" dirty="0" smtClean="0">
                <a:solidFill>
                  <a:srgbClr val="FF0000"/>
                </a:solidFill>
              </a:rPr>
              <a:t>、</a:t>
            </a:r>
            <a:r>
              <a:rPr lang="zh-CN" altLang="en-US" sz="1400" dirty="0" smtClean="0"/>
              <a:t>现金收入不按规定入账。</a:t>
            </a:r>
          </a:p>
          <a:p>
            <a:r>
              <a:rPr lang="en-US" altLang="zh-CN" sz="1400" dirty="0" smtClean="0">
                <a:solidFill>
                  <a:srgbClr val="FF0000"/>
                </a:solidFill>
              </a:rPr>
              <a:t>      2</a:t>
            </a:r>
            <a:r>
              <a:rPr lang="zh-CN" altLang="en-US" sz="1400" dirty="0" smtClean="0">
                <a:solidFill>
                  <a:srgbClr val="FF0000"/>
                </a:solidFill>
              </a:rPr>
              <a:t>、</a:t>
            </a:r>
            <a:r>
              <a:rPr lang="zh-CN" altLang="en-US" sz="1400" dirty="0" smtClean="0"/>
              <a:t>不给客户开具发票，相应的收入不按规定入账。</a:t>
            </a:r>
          </a:p>
          <a:p>
            <a:r>
              <a:rPr lang="en-US" altLang="zh-CN" sz="1400" dirty="0" smtClean="0">
                <a:solidFill>
                  <a:srgbClr val="FF0000"/>
                </a:solidFill>
              </a:rPr>
              <a:t>      3</a:t>
            </a:r>
            <a:r>
              <a:rPr lang="zh-CN" altLang="en-US" sz="1400" dirty="0" smtClean="0">
                <a:solidFill>
                  <a:srgbClr val="FF0000"/>
                </a:solidFill>
              </a:rPr>
              <a:t>、</a:t>
            </a:r>
            <a:r>
              <a:rPr lang="zh-CN" altLang="en-US" sz="1400" dirty="0" smtClean="0"/>
              <a:t>收入长期挂账不转收入。</a:t>
            </a:r>
          </a:p>
          <a:p>
            <a:r>
              <a:rPr lang="en-US" altLang="zh-CN" sz="1400" dirty="0" smtClean="0">
                <a:solidFill>
                  <a:srgbClr val="FF0000"/>
                </a:solidFill>
              </a:rPr>
              <a:t>      4</a:t>
            </a:r>
            <a:r>
              <a:rPr lang="zh-CN" altLang="en-US" sz="1400" dirty="0" smtClean="0">
                <a:solidFill>
                  <a:srgbClr val="FF0000"/>
                </a:solidFill>
              </a:rPr>
              <a:t>、</a:t>
            </a:r>
            <a:r>
              <a:rPr lang="zh-CN" altLang="en-US" sz="1400" dirty="0" smtClean="0"/>
              <a:t>向客户收取的价外收费未依法纳税。</a:t>
            </a:r>
          </a:p>
          <a:p>
            <a:r>
              <a:rPr lang="en-US" altLang="zh-CN" sz="1400" dirty="0" smtClean="0">
                <a:solidFill>
                  <a:srgbClr val="FF0000"/>
                </a:solidFill>
              </a:rPr>
              <a:t>      5</a:t>
            </a:r>
            <a:r>
              <a:rPr lang="zh-CN" altLang="en-US" sz="1400" dirty="0" smtClean="0">
                <a:solidFill>
                  <a:srgbClr val="FF0000"/>
                </a:solidFill>
              </a:rPr>
              <a:t>、</a:t>
            </a:r>
            <a:r>
              <a:rPr lang="zh-CN" altLang="en-US" sz="1400" dirty="0" smtClean="0"/>
              <a:t>以劳务、资产抵债未并入收入纳税。</a:t>
            </a:r>
          </a:p>
          <a:p>
            <a:r>
              <a:rPr lang="en-US" altLang="zh-CN" sz="1400" dirty="0" smtClean="0">
                <a:solidFill>
                  <a:srgbClr val="FF0000"/>
                </a:solidFill>
              </a:rPr>
              <a:t>      6</a:t>
            </a:r>
            <a:r>
              <a:rPr lang="zh-CN" altLang="en-US" sz="1400" dirty="0" smtClean="0">
                <a:solidFill>
                  <a:srgbClr val="FF0000"/>
                </a:solidFill>
              </a:rPr>
              <a:t>、</a:t>
            </a:r>
            <a:r>
              <a:rPr lang="zh-CN" altLang="en-US" sz="1400" dirty="0" smtClean="0"/>
              <a:t>不按</a:t>
            </a:r>
            <a:r>
              <a:rPr lang="en-US" altLang="zh-CN" sz="1400" dirty="0" smtClean="0"/>
              <a:t>《</a:t>
            </a:r>
            <a:r>
              <a:rPr lang="zh-CN" altLang="en-US" sz="1400" dirty="0" smtClean="0"/>
              <a:t>营业税暂行条例</a:t>
            </a:r>
            <a:r>
              <a:rPr lang="en-US" altLang="zh-CN" sz="1400" dirty="0" smtClean="0"/>
              <a:t>》</a:t>
            </a:r>
            <a:r>
              <a:rPr lang="zh-CN" altLang="en-US" sz="1400" dirty="0" smtClean="0"/>
              <a:t>规定的时间确认收入，递延纳税义务。</a:t>
            </a:r>
          </a:p>
          <a:p>
            <a:r>
              <a:rPr lang="zh-CN" altLang="en-US" sz="1600" b="1" dirty="0" smtClean="0"/>
              <a:t>      （二）关联企业间提供应税劳务、转让无形资产、销售不动产价格明显偏低又无正当理由，申报纳税时不做调整。</a:t>
            </a:r>
          </a:p>
          <a:p>
            <a:r>
              <a:rPr lang="zh-CN" altLang="en-US" sz="1600" b="1" dirty="0" smtClean="0"/>
              <a:t>      （三）按税法规定负有营业税扣缴义务的扣缴义务人未依法履行扣缴税款义务。</a:t>
            </a:r>
          </a:p>
          <a:p>
            <a:r>
              <a:rPr lang="zh-CN" altLang="en-US" sz="1600" b="1" dirty="0" smtClean="0"/>
              <a:t>      （四）兼营不同税率的业务时，高税率业务适用低税率。</a:t>
            </a:r>
          </a:p>
          <a:p>
            <a:endParaRPr lang="zh-CN" altLang="en-US" sz="1400" dirty="0"/>
          </a:p>
        </p:txBody>
      </p:sp>
      <p:sp>
        <p:nvSpPr>
          <p:cNvPr id="4" name="Text Box 2"/>
          <p:cNvSpPr txBox="1">
            <a:spLocks noChangeArrowheads="1"/>
          </p:cNvSpPr>
          <p:nvPr/>
        </p:nvSpPr>
        <p:spPr bwMode="auto">
          <a:xfrm>
            <a:off x="2051720" y="267494"/>
            <a:ext cx="5112568" cy="400110"/>
          </a:xfrm>
          <a:prstGeom prst="rect">
            <a:avLst/>
          </a:prstGeom>
          <a:noFill/>
          <a:ln w="9525">
            <a:noFill/>
            <a:miter lim="800000"/>
            <a:headEnd/>
            <a:tailEnd/>
          </a:ln>
          <a:effectLst/>
        </p:spPr>
        <p:txBody>
          <a:bodyPr wrap="square">
            <a:spAutoFit/>
          </a:bodyPr>
          <a:lstStyle/>
          <a:p>
            <a:r>
              <a:rPr lang="en-US" altLang="zh-CN" sz="2000" b="1" dirty="0" smtClean="0">
                <a:latin typeface="黑体" pitchFamily="49" charset="-122"/>
                <a:ea typeface="黑体" pitchFamily="49" charset="-122"/>
              </a:rPr>
              <a:t>2016</a:t>
            </a:r>
            <a:r>
              <a:rPr lang="zh-CN" altLang="en-US" sz="2000" b="1" dirty="0" smtClean="0">
                <a:latin typeface="黑体" pitchFamily="49" charset="-122"/>
                <a:ea typeface="黑体" pitchFamily="49" charset="-122"/>
              </a:rPr>
              <a:t>年税务总局重点稽查对象检查通用提纲</a:t>
            </a:r>
            <a:endParaRPr lang="en-US" altLang="zh-CN" sz="2000" b="1" dirty="0" smtClean="0">
              <a:latin typeface="黑体" pitchFamily="49" charset="-122"/>
              <a:ea typeface="黑体" pitchFamily="49" charset="-122"/>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179512" y="988516"/>
            <a:ext cx="8964488" cy="4154984"/>
          </a:xfrm>
          <a:prstGeom prst="rect">
            <a:avLst/>
          </a:prstGeom>
          <a:noFill/>
          <a:ln w="9525">
            <a:noFill/>
            <a:miter lim="800000"/>
            <a:headEnd/>
            <a:tailEnd/>
          </a:ln>
          <a:effectLst/>
        </p:spPr>
        <p:txBody>
          <a:bodyPr wrap="square">
            <a:spAutoFit/>
          </a:bodyPr>
          <a:lstStyle/>
          <a:p>
            <a:r>
              <a:rPr lang="zh-CN" altLang="en-US" sz="1600" b="1" dirty="0" smtClean="0"/>
              <a:t>三、企业所得税</a:t>
            </a:r>
            <a:endParaRPr lang="en-US" altLang="zh-CN" sz="1600" b="1" dirty="0" smtClean="0"/>
          </a:p>
          <a:p>
            <a:r>
              <a:rPr lang="zh-CN" altLang="en-US" sz="1600" dirty="0" smtClean="0"/>
              <a:t>      各项应税收入是否全部按税法规定缴税，各项成本费用是否按照所得税税前扣除办法的规定税前列支。具体项目应至少涵盖以下问题：</a:t>
            </a:r>
            <a:endParaRPr lang="en-US" altLang="zh-CN" sz="1600" dirty="0" smtClean="0"/>
          </a:p>
          <a:p>
            <a:endParaRPr lang="zh-CN" altLang="en-US" sz="1600" dirty="0" smtClean="0"/>
          </a:p>
          <a:p>
            <a:r>
              <a:rPr lang="zh-CN" altLang="en-US" sz="1600" b="1" dirty="0" smtClean="0"/>
              <a:t>      （一）收入方面</a:t>
            </a:r>
            <a:endParaRPr lang="zh-CN" altLang="en-US" sz="1600" dirty="0" smtClean="0"/>
          </a:p>
          <a:p>
            <a:r>
              <a:rPr lang="en-US" altLang="zh-CN" sz="1400" dirty="0" smtClean="0">
                <a:solidFill>
                  <a:srgbClr val="FF0000"/>
                </a:solidFill>
              </a:rPr>
              <a:t>      1</a:t>
            </a:r>
            <a:r>
              <a:rPr lang="zh-CN" altLang="en-US" sz="1400" dirty="0" smtClean="0">
                <a:solidFill>
                  <a:srgbClr val="FF0000"/>
                </a:solidFill>
              </a:rPr>
              <a:t>、</a:t>
            </a:r>
            <a:r>
              <a:rPr lang="zh-CN" altLang="en-US" sz="1400" dirty="0" smtClean="0"/>
              <a:t>企业资产评估增值是否并入应纳税所得额。</a:t>
            </a:r>
          </a:p>
          <a:p>
            <a:r>
              <a:rPr lang="en-US" altLang="zh-CN" sz="1400" dirty="0" smtClean="0">
                <a:solidFill>
                  <a:srgbClr val="FF0000"/>
                </a:solidFill>
              </a:rPr>
              <a:t>      2</a:t>
            </a:r>
            <a:r>
              <a:rPr lang="zh-CN" altLang="en-US" sz="1400" dirty="0" smtClean="0">
                <a:solidFill>
                  <a:srgbClr val="FF0000"/>
                </a:solidFill>
              </a:rPr>
              <a:t>、</a:t>
            </a:r>
            <a:r>
              <a:rPr lang="zh-CN" altLang="en-US" sz="1400" dirty="0" smtClean="0"/>
              <a:t>企业从境外被投资企业取得的所得是否并入当期应纳税所得税计税。</a:t>
            </a:r>
          </a:p>
          <a:p>
            <a:r>
              <a:rPr lang="en-US" altLang="zh-CN" sz="1400" dirty="0" smtClean="0">
                <a:solidFill>
                  <a:srgbClr val="FF0000"/>
                </a:solidFill>
              </a:rPr>
              <a:t>      3</a:t>
            </a:r>
            <a:r>
              <a:rPr lang="zh-CN" altLang="en-US" sz="1400" dirty="0" smtClean="0">
                <a:solidFill>
                  <a:srgbClr val="FF0000"/>
                </a:solidFill>
              </a:rPr>
              <a:t>、</a:t>
            </a:r>
            <a:r>
              <a:rPr lang="zh-CN" altLang="en-US" sz="1400" dirty="0" smtClean="0"/>
              <a:t>持有上市公司的非流通股份（限售股），在解禁之后出售股份取得的收入是否计入应纳税所得额。</a:t>
            </a:r>
          </a:p>
          <a:p>
            <a:r>
              <a:rPr lang="en-US" altLang="zh-CN" sz="1400" dirty="0" smtClean="0">
                <a:solidFill>
                  <a:srgbClr val="FF0000"/>
                </a:solidFill>
              </a:rPr>
              <a:t>      4</a:t>
            </a:r>
            <a:r>
              <a:rPr lang="zh-CN" altLang="en-US" sz="1400" dirty="0" smtClean="0">
                <a:solidFill>
                  <a:srgbClr val="FF0000"/>
                </a:solidFill>
              </a:rPr>
              <a:t>、</a:t>
            </a:r>
            <a:r>
              <a:rPr lang="zh-CN" altLang="en-US" sz="1400" dirty="0" smtClean="0"/>
              <a:t>企业取得的各种收入是否存在未按权责发生制原则确认计税问题。</a:t>
            </a:r>
          </a:p>
          <a:p>
            <a:r>
              <a:rPr lang="en-US" altLang="zh-CN" sz="1400" dirty="0" smtClean="0">
                <a:solidFill>
                  <a:srgbClr val="FF0000"/>
                </a:solidFill>
              </a:rPr>
              <a:t>      5</a:t>
            </a:r>
            <a:r>
              <a:rPr lang="zh-CN" altLang="en-US" sz="1400" dirty="0" smtClean="0">
                <a:solidFill>
                  <a:srgbClr val="FF0000"/>
                </a:solidFill>
              </a:rPr>
              <a:t>、</a:t>
            </a:r>
            <a:r>
              <a:rPr lang="zh-CN" altLang="en-US" sz="1400" dirty="0" smtClean="0"/>
              <a:t>是否存在利用往来账户、中间科目如“预提费用”等延迟实现应税收入或调整企业利润；收取的授权生产、商标权使用费等收入是否计入应纳税所得额。</a:t>
            </a:r>
          </a:p>
          <a:p>
            <a:r>
              <a:rPr lang="en-US" altLang="zh-CN" sz="1400" dirty="0" smtClean="0">
                <a:solidFill>
                  <a:srgbClr val="FF0000"/>
                </a:solidFill>
              </a:rPr>
              <a:t>      6</a:t>
            </a:r>
            <a:r>
              <a:rPr lang="zh-CN" altLang="en-US" sz="1400" dirty="0" smtClean="0">
                <a:solidFill>
                  <a:srgbClr val="FF0000"/>
                </a:solidFill>
              </a:rPr>
              <a:t>、</a:t>
            </a:r>
            <a:r>
              <a:rPr lang="zh-CN" altLang="en-US" sz="1400" dirty="0" smtClean="0"/>
              <a:t>取得非货币性资产收益是否计入应纳税所得额。</a:t>
            </a:r>
          </a:p>
          <a:p>
            <a:r>
              <a:rPr lang="en-US" altLang="zh-CN" sz="1400" dirty="0" smtClean="0">
                <a:solidFill>
                  <a:srgbClr val="FF0000"/>
                </a:solidFill>
              </a:rPr>
              <a:t>      7</a:t>
            </a:r>
            <a:r>
              <a:rPr lang="zh-CN" altLang="en-US" sz="1400" dirty="0" smtClean="0">
                <a:solidFill>
                  <a:srgbClr val="FF0000"/>
                </a:solidFill>
              </a:rPr>
              <a:t>、</a:t>
            </a:r>
            <a:r>
              <a:rPr lang="zh-CN" altLang="en-US" sz="1400" dirty="0" smtClean="0"/>
              <a:t>是否存在视同销售行为未作纳税调整。</a:t>
            </a:r>
          </a:p>
          <a:p>
            <a:r>
              <a:rPr lang="en-US" altLang="zh-CN" sz="1400" dirty="0" smtClean="0">
                <a:solidFill>
                  <a:srgbClr val="FF0000"/>
                </a:solidFill>
              </a:rPr>
              <a:t>      8</a:t>
            </a:r>
            <a:r>
              <a:rPr lang="zh-CN" altLang="en-US" sz="1400" dirty="0" smtClean="0">
                <a:solidFill>
                  <a:srgbClr val="FF0000"/>
                </a:solidFill>
              </a:rPr>
              <a:t>、</a:t>
            </a:r>
            <a:r>
              <a:rPr lang="zh-CN" altLang="en-US" sz="1400" dirty="0" smtClean="0"/>
              <a:t>是否存在各种减免流转税及各项补贴、收到政府奖励，未按规定计入应纳税所得额。</a:t>
            </a:r>
          </a:p>
          <a:p>
            <a:r>
              <a:rPr lang="en-US" altLang="zh-CN" sz="1400" dirty="0" smtClean="0">
                <a:solidFill>
                  <a:srgbClr val="FF0000"/>
                </a:solidFill>
              </a:rPr>
              <a:t>      9</a:t>
            </a:r>
            <a:r>
              <a:rPr lang="zh-CN" altLang="en-US" sz="1400" dirty="0" smtClean="0">
                <a:solidFill>
                  <a:srgbClr val="FF0000"/>
                </a:solidFill>
              </a:rPr>
              <a:t>、</a:t>
            </a:r>
            <a:r>
              <a:rPr lang="zh-CN" altLang="en-US" sz="1400" dirty="0" smtClean="0"/>
              <a:t>是否存在接受捐赠的货币及非货币资产，未计入应纳税所得额。</a:t>
            </a:r>
          </a:p>
          <a:p>
            <a:r>
              <a:rPr lang="en-US" altLang="zh-CN" sz="1400" dirty="0" smtClean="0">
                <a:solidFill>
                  <a:srgbClr val="FF0000"/>
                </a:solidFill>
              </a:rPr>
              <a:t>     10</a:t>
            </a:r>
            <a:r>
              <a:rPr lang="zh-CN" altLang="en-US" sz="1400" dirty="0" smtClean="0">
                <a:solidFill>
                  <a:srgbClr val="FF0000"/>
                </a:solidFill>
              </a:rPr>
              <a:t>、</a:t>
            </a:r>
            <a:r>
              <a:rPr lang="zh-CN" altLang="en-US" sz="1400" dirty="0" smtClean="0"/>
              <a:t>是否存在企业分回的投资收益，未按地区税率差补缴企业所得税。</a:t>
            </a:r>
            <a:endParaRPr lang="en-US" altLang="zh-CN" sz="1400" dirty="0" smtClean="0"/>
          </a:p>
          <a:p>
            <a:r>
              <a:rPr lang="zh-CN" altLang="en-US" sz="1600" b="1" dirty="0" smtClean="0"/>
              <a:t>      </a:t>
            </a:r>
            <a:endParaRPr lang="zh-CN" altLang="en-US" sz="1400" dirty="0" smtClean="0"/>
          </a:p>
          <a:p>
            <a:endParaRPr lang="zh-CN" altLang="en-US" sz="1400" dirty="0"/>
          </a:p>
        </p:txBody>
      </p:sp>
      <p:sp>
        <p:nvSpPr>
          <p:cNvPr id="4" name="Text Box 2"/>
          <p:cNvSpPr txBox="1">
            <a:spLocks noChangeArrowheads="1"/>
          </p:cNvSpPr>
          <p:nvPr/>
        </p:nvSpPr>
        <p:spPr bwMode="auto">
          <a:xfrm>
            <a:off x="2051720" y="267494"/>
            <a:ext cx="5112568" cy="400110"/>
          </a:xfrm>
          <a:prstGeom prst="rect">
            <a:avLst/>
          </a:prstGeom>
          <a:noFill/>
          <a:ln w="9525">
            <a:noFill/>
            <a:miter lim="800000"/>
            <a:headEnd/>
            <a:tailEnd/>
          </a:ln>
          <a:effectLst/>
        </p:spPr>
        <p:txBody>
          <a:bodyPr wrap="square">
            <a:spAutoFit/>
          </a:bodyPr>
          <a:lstStyle/>
          <a:p>
            <a:r>
              <a:rPr lang="en-US" altLang="zh-CN" sz="2000" b="1" dirty="0" smtClean="0">
                <a:latin typeface="黑体" pitchFamily="49" charset="-122"/>
                <a:ea typeface="黑体" pitchFamily="49" charset="-122"/>
              </a:rPr>
              <a:t>2016</a:t>
            </a:r>
            <a:r>
              <a:rPr lang="zh-CN" altLang="en-US" sz="2000" b="1" dirty="0" smtClean="0">
                <a:latin typeface="黑体" pitchFamily="49" charset="-122"/>
                <a:ea typeface="黑体" pitchFamily="49" charset="-122"/>
              </a:rPr>
              <a:t>年税务总局重点稽查对象检查通用提纲</a:t>
            </a:r>
            <a:endParaRPr lang="en-US" altLang="zh-CN" sz="2000" b="1" dirty="0" smtClean="0">
              <a:latin typeface="黑体" pitchFamily="49" charset="-122"/>
              <a:ea typeface="黑体" pitchFamily="49" charset="-122"/>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179512" y="771550"/>
            <a:ext cx="8964488" cy="4247317"/>
          </a:xfrm>
          <a:prstGeom prst="rect">
            <a:avLst/>
          </a:prstGeom>
          <a:noFill/>
          <a:ln w="9525">
            <a:noFill/>
            <a:miter lim="800000"/>
            <a:headEnd/>
            <a:tailEnd/>
          </a:ln>
          <a:effectLst/>
        </p:spPr>
        <p:txBody>
          <a:bodyPr wrap="square">
            <a:spAutoFit/>
          </a:bodyPr>
          <a:lstStyle/>
          <a:p>
            <a:r>
              <a:rPr lang="zh-CN" altLang="en-US" sz="1600" b="1" dirty="0" smtClean="0"/>
              <a:t>三、企业所得税</a:t>
            </a:r>
            <a:endParaRPr lang="en-US" altLang="zh-CN" sz="1600" b="1" dirty="0" smtClean="0"/>
          </a:p>
          <a:p>
            <a:r>
              <a:rPr lang="zh-CN" altLang="en-US" sz="1600" b="1" dirty="0" smtClean="0"/>
              <a:t>      （二）成本费用方面</a:t>
            </a:r>
            <a:endParaRPr lang="zh-CN" altLang="en-US" sz="1600" dirty="0" smtClean="0"/>
          </a:p>
          <a:p>
            <a:r>
              <a:rPr lang="en-US" altLang="zh-CN" sz="1400" dirty="0" smtClean="0"/>
              <a:t>      </a:t>
            </a:r>
            <a:r>
              <a:rPr lang="en-US" altLang="zh-CN" sz="1400" dirty="0" smtClean="0">
                <a:solidFill>
                  <a:srgbClr val="FF0000"/>
                </a:solidFill>
              </a:rPr>
              <a:t>1</a:t>
            </a:r>
            <a:r>
              <a:rPr lang="zh-CN" altLang="en-US" sz="1400" dirty="0" smtClean="0">
                <a:solidFill>
                  <a:srgbClr val="FF0000"/>
                </a:solidFill>
              </a:rPr>
              <a:t>、</a:t>
            </a:r>
            <a:r>
              <a:rPr lang="zh-CN" altLang="en-US" sz="1400" dirty="0" smtClean="0"/>
              <a:t>是否存在利用虚开发票或虚列人工费等虚增成本。</a:t>
            </a:r>
          </a:p>
          <a:p>
            <a:r>
              <a:rPr lang="en-US" altLang="zh-CN" sz="1400" dirty="0" smtClean="0">
                <a:solidFill>
                  <a:srgbClr val="FF0000"/>
                </a:solidFill>
              </a:rPr>
              <a:t>      2</a:t>
            </a:r>
            <a:r>
              <a:rPr lang="zh-CN" altLang="en-US" sz="1400" dirty="0" smtClean="0">
                <a:solidFill>
                  <a:srgbClr val="FF0000"/>
                </a:solidFill>
              </a:rPr>
              <a:t>、</a:t>
            </a:r>
            <a:r>
              <a:rPr lang="zh-CN" altLang="en-US" sz="1400" dirty="0" smtClean="0"/>
              <a:t>是否存在使用不符合税法规定的发票及凭证，列支成本费用。</a:t>
            </a:r>
          </a:p>
          <a:p>
            <a:r>
              <a:rPr lang="en-US" altLang="zh-CN" sz="1400" dirty="0" smtClean="0">
                <a:solidFill>
                  <a:srgbClr val="FF0000"/>
                </a:solidFill>
              </a:rPr>
              <a:t>      3</a:t>
            </a:r>
            <a:r>
              <a:rPr lang="zh-CN" altLang="en-US" sz="1400" dirty="0" smtClean="0">
                <a:solidFill>
                  <a:srgbClr val="FF0000"/>
                </a:solidFill>
              </a:rPr>
              <a:t>、</a:t>
            </a:r>
            <a:r>
              <a:rPr lang="zh-CN" altLang="en-US" sz="1400" dirty="0" smtClean="0"/>
              <a:t>是否存在不予列支的“返利”行为，如接受本企业以外的经销单位发票报销进行货币形式的返利并在成本中列支等。</a:t>
            </a:r>
          </a:p>
          <a:p>
            <a:r>
              <a:rPr lang="en-US" altLang="zh-CN" sz="1400" dirty="0" smtClean="0">
                <a:solidFill>
                  <a:srgbClr val="FF0000"/>
                </a:solidFill>
              </a:rPr>
              <a:t>      4</a:t>
            </a:r>
            <a:r>
              <a:rPr lang="zh-CN" altLang="en-US" sz="1400" dirty="0" smtClean="0">
                <a:solidFill>
                  <a:srgbClr val="FF0000"/>
                </a:solidFill>
              </a:rPr>
              <a:t>、</a:t>
            </a:r>
            <a:r>
              <a:rPr lang="zh-CN" altLang="en-US" sz="1400" dirty="0" smtClean="0"/>
              <a:t>是否存在不予列支的应由其他纳税人负担的费用。</a:t>
            </a:r>
          </a:p>
          <a:p>
            <a:r>
              <a:rPr lang="en-US" altLang="zh-CN" sz="1400" dirty="0" smtClean="0">
                <a:solidFill>
                  <a:srgbClr val="FF0000"/>
                </a:solidFill>
              </a:rPr>
              <a:t>      5</a:t>
            </a:r>
            <a:r>
              <a:rPr lang="zh-CN" altLang="en-US" sz="1400" dirty="0" smtClean="0">
                <a:solidFill>
                  <a:srgbClr val="FF0000"/>
                </a:solidFill>
              </a:rPr>
              <a:t>、</a:t>
            </a:r>
            <a:r>
              <a:rPr lang="zh-CN" altLang="en-US" sz="1400" dirty="0" smtClean="0"/>
              <a:t>是否存在将资本性支出一次计入成本费用：在成本费用中一次性列支达到固定资产标准的物品未作纳税调整；达到无形资产标准的管理系统软件，在营业费用中一次性列支，未进行纳税调整。</a:t>
            </a:r>
          </a:p>
          <a:p>
            <a:r>
              <a:rPr lang="en-US" altLang="zh-CN" sz="1400" dirty="0" smtClean="0">
                <a:solidFill>
                  <a:srgbClr val="FF0000"/>
                </a:solidFill>
              </a:rPr>
              <a:t>      6</a:t>
            </a:r>
            <a:r>
              <a:rPr lang="zh-CN" altLang="en-US" sz="1400" dirty="0" smtClean="0">
                <a:solidFill>
                  <a:srgbClr val="FF0000"/>
                </a:solidFill>
              </a:rPr>
              <a:t>、</a:t>
            </a:r>
            <a:r>
              <a:rPr lang="zh-CN" altLang="en-US" sz="1400" dirty="0" smtClean="0"/>
              <a:t>企业发生的工资、薪金支出是否符合税法规定的工资薪金范围、是否符合合理性原则、是否在申报扣除年度实际发放。</a:t>
            </a:r>
          </a:p>
          <a:p>
            <a:r>
              <a:rPr lang="en-US" altLang="zh-CN" sz="1400" dirty="0" smtClean="0">
                <a:solidFill>
                  <a:srgbClr val="FF0000"/>
                </a:solidFill>
              </a:rPr>
              <a:t>      7</a:t>
            </a:r>
            <a:r>
              <a:rPr lang="zh-CN" altLang="en-US" sz="1400" dirty="0" smtClean="0">
                <a:solidFill>
                  <a:srgbClr val="FF0000"/>
                </a:solidFill>
              </a:rPr>
              <a:t>、</a:t>
            </a:r>
            <a:r>
              <a:rPr lang="zh-CN" altLang="en-US" sz="1400" dirty="0" smtClean="0"/>
              <a:t>是否存在计提的职工福利费、工会经费和职工教育经费超过计税标准，未进行纳税调整。</a:t>
            </a:r>
          </a:p>
          <a:p>
            <a:r>
              <a:rPr lang="en-US" altLang="zh-CN" sz="1400" dirty="0" smtClean="0">
                <a:solidFill>
                  <a:srgbClr val="FF0000"/>
                </a:solidFill>
              </a:rPr>
              <a:t>      8</a:t>
            </a:r>
            <a:r>
              <a:rPr lang="zh-CN" altLang="en-US" sz="1400" dirty="0" smtClean="0">
                <a:solidFill>
                  <a:srgbClr val="FF0000"/>
                </a:solidFill>
              </a:rPr>
              <a:t>、</a:t>
            </a:r>
            <a:r>
              <a:rPr lang="zh-CN" altLang="en-US" sz="1400" dirty="0" smtClean="0"/>
              <a:t>是否存在超标准、超范围为职工支付社会保险费和住房公积金，未进行纳税调整。是否存在应由基建工程、专项工程承担的社会保险等费用未予资本化；是否存在只提不缴纳、多提少缴虚列成本费用等问题。</a:t>
            </a:r>
          </a:p>
          <a:p>
            <a:r>
              <a:rPr lang="en-US" altLang="zh-CN" sz="1400" dirty="0" smtClean="0">
                <a:solidFill>
                  <a:srgbClr val="FF0000"/>
                </a:solidFill>
              </a:rPr>
              <a:t>      9</a:t>
            </a:r>
            <a:r>
              <a:rPr lang="zh-CN" altLang="en-US" sz="1400" dirty="0" smtClean="0">
                <a:solidFill>
                  <a:srgbClr val="FF0000"/>
                </a:solidFill>
              </a:rPr>
              <a:t>、</a:t>
            </a:r>
            <a:r>
              <a:rPr lang="zh-CN" altLang="en-US" sz="1400" dirty="0" smtClean="0"/>
              <a:t>是否存在擅自改变成本计价方法，调节利润。</a:t>
            </a:r>
          </a:p>
          <a:p>
            <a:r>
              <a:rPr lang="en-US" altLang="zh-CN" sz="1400" dirty="0" smtClean="0">
                <a:solidFill>
                  <a:srgbClr val="FF0000"/>
                </a:solidFill>
              </a:rPr>
              <a:t>     10</a:t>
            </a:r>
            <a:r>
              <a:rPr lang="zh-CN" altLang="en-US" sz="1400" dirty="0" smtClean="0">
                <a:solidFill>
                  <a:srgbClr val="FF0000"/>
                </a:solidFill>
              </a:rPr>
              <a:t>、</a:t>
            </a:r>
            <a:r>
              <a:rPr lang="zh-CN" altLang="en-US" sz="1400" dirty="0" smtClean="0"/>
              <a:t>是否存在未按税法规定年限计提折旧；随意变更固定资产净残值和折旧年限；不按税法规定折旧方法计提折旧等问题。</a:t>
            </a:r>
          </a:p>
          <a:p>
            <a:r>
              <a:rPr lang="en-US" altLang="zh-CN" sz="1400" dirty="0" smtClean="0">
                <a:solidFill>
                  <a:srgbClr val="FF0000"/>
                </a:solidFill>
              </a:rPr>
              <a:t>     11</a:t>
            </a:r>
            <a:r>
              <a:rPr lang="zh-CN" altLang="en-US" sz="1400" dirty="0" smtClean="0">
                <a:solidFill>
                  <a:srgbClr val="FF0000"/>
                </a:solidFill>
              </a:rPr>
              <a:t>、</a:t>
            </a:r>
            <a:r>
              <a:rPr lang="zh-CN" altLang="en-US" sz="1400" dirty="0" smtClean="0"/>
              <a:t>是否存在超标准列支业务招待费、广告费和业务宣传费未进行纳税调整等问题。</a:t>
            </a:r>
          </a:p>
          <a:p>
            <a:r>
              <a:rPr lang="en-US" altLang="zh-CN" sz="1400" dirty="0" smtClean="0">
                <a:solidFill>
                  <a:srgbClr val="FF0000"/>
                </a:solidFill>
              </a:rPr>
              <a:t>     12</a:t>
            </a:r>
            <a:r>
              <a:rPr lang="zh-CN" altLang="en-US" sz="1400" dirty="0" smtClean="0">
                <a:solidFill>
                  <a:srgbClr val="FF0000"/>
                </a:solidFill>
              </a:rPr>
              <a:t>、</a:t>
            </a:r>
            <a:r>
              <a:rPr lang="zh-CN" altLang="en-US" sz="1400" dirty="0" smtClean="0"/>
              <a:t>是否存在擅自扩大研究开发费用的列支范围，违规加计扣除等问题。</a:t>
            </a:r>
          </a:p>
        </p:txBody>
      </p:sp>
      <p:sp>
        <p:nvSpPr>
          <p:cNvPr id="4" name="Text Box 2"/>
          <p:cNvSpPr txBox="1">
            <a:spLocks noChangeArrowheads="1"/>
          </p:cNvSpPr>
          <p:nvPr/>
        </p:nvSpPr>
        <p:spPr bwMode="auto">
          <a:xfrm>
            <a:off x="2051720" y="267494"/>
            <a:ext cx="5112568" cy="400110"/>
          </a:xfrm>
          <a:prstGeom prst="rect">
            <a:avLst/>
          </a:prstGeom>
          <a:noFill/>
          <a:ln w="9525">
            <a:noFill/>
            <a:miter lim="800000"/>
            <a:headEnd/>
            <a:tailEnd/>
          </a:ln>
          <a:effectLst/>
        </p:spPr>
        <p:txBody>
          <a:bodyPr wrap="square">
            <a:spAutoFit/>
          </a:bodyPr>
          <a:lstStyle/>
          <a:p>
            <a:r>
              <a:rPr lang="en-US" altLang="zh-CN" sz="2000" b="1" dirty="0" smtClean="0">
                <a:latin typeface="黑体" pitchFamily="49" charset="-122"/>
                <a:ea typeface="黑体" pitchFamily="49" charset="-122"/>
              </a:rPr>
              <a:t>2016</a:t>
            </a:r>
            <a:r>
              <a:rPr lang="zh-CN" altLang="en-US" sz="2000" b="1" dirty="0" smtClean="0">
                <a:latin typeface="黑体" pitchFamily="49" charset="-122"/>
                <a:ea typeface="黑体" pitchFamily="49" charset="-122"/>
              </a:rPr>
              <a:t>年税务总局重点稽查对象检查通用提纲</a:t>
            </a:r>
            <a:endParaRPr lang="en-US" altLang="zh-CN" sz="2000" b="1" dirty="0" smtClean="0">
              <a:latin typeface="黑体" pitchFamily="49" charset="-122"/>
              <a:ea typeface="黑体" pitchFamily="49" charset="-122"/>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179512" y="843558"/>
            <a:ext cx="8964488" cy="4739759"/>
          </a:xfrm>
          <a:prstGeom prst="rect">
            <a:avLst/>
          </a:prstGeom>
          <a:noFill/>
          <a:ln w="9525">
            <a:noFill/>
            <a:miter lim="800000"/>
            <a:headEnd/>
            <a:tailEnd/>
          </a:ln>
          <a:effectLst/>
        </p:spPr>
        <p:txBody>
          <a:bodyPr wrap="square">
            <a:spAutoFit/>
          </a:bodyPr>
          <a:lstStyle/>
          <a:p>
            <a:r>
              <a:rPr lang="zh-CN" altLang="en-US" sz="1600" b="1" dirty="0" smtClean="0"/>
              <a:t>三、企业所得税</a:t>
            </a:r>
            <a:endParaRPr lang="en-US" altLang="zh-CN" sz="1600" b="1" dirty="0" smtClean="0"/>
          </a:p>
          <a:p>
            <a:r>
              <a:rPr lang="zh-CN" altLang="en-US" sz="1600" b="1" dirty="0" smtClean="0"/>
              <a:t>      （二）成本费用方面</a:t>
            </a:r>
            <a:endParaRPr lang="zh-CN" altLang="en-US" sz="1600" dirty="0" smtClean="0"/>
          </a:p>
          <a:p>
            <a:r>
              <a:rPr lang="en-US" altLang="zh-CN" sz="1400" dirty="0" smtClean="0">
                <a:solidFill>
                  <a:srgbClr val="FF0000"/>
                </a:solidFill>
              </a:rPr>
              <a:t>      13</a:t>
            </a:r>
            <a:r>
              <a:rPr lang="zh-CN" altLang="en-US" sz="1400" dirty="0" smtClean="0">
                <a:solidFill>
                  <a:srgbClr val="FF0000"/>
                </a:solidFill>
              </a:rPr>
              <a:t>、</a:t>
            </a:r>
            <a:r>
              <a:rPr lang="zh-CN" altLang="en-US" sz="1400" dirty="0" smtClean="0"/>
              <a:t>是否存在扣除不符合国务院财政、税务部门规定的各项资产减值准备、风险准备金等支出。</a:t>
            </a:r>
          </a:p>
          <a:p>
            <a:r>
              <a:rPr lang="en-US" altLang="zh-CN" sz="1400" dirty="0" smtClean="0">
                <a:solidFill>
                  <a:srgbClr val="FF0000"/>
                </a:solidFill>
              </a:rPr>
              <a:t>      14</a:t>
            </a:r>
            <a:r>
              <a:rPr lang="zh-CN" altLang="en-US" sz="1400" dirty="0" smtClean="0">
                <a:solidFill>
                  <a:srgbClr val="FF0000"/>
                </a:solidFill>
              </a:rPr>
              <a:t>、</a:t>
            </a:r>
            <a:r>
              <a:rPr lang="zh-CN" altLang="en-US" sz="1400" dirty="0" smtClean="0"/>
              <a:t>是否存在从非金融机构借款利息支出超过按照金融机构同期贷款利率计算的数额，未进行纳税调整；是否存在应予资本化的利息支出；关联方利息支出是否符合规定。</a:t>
            </a:r>
          </a:p>
          <a:p>
            <a:r>
              <a:rPr lang="en-US" altLang="zh-CN" sz="1400" dirty="0" smtClean="0">
                <a:solidFill>
                  <a:srgbClr val="FF0000"/>
                </a:solidFill>
              </a:rPr>
              <a:t>      15</a:t>
            </a:r>
            <a:r>
              <a:rPr lang="zh-CN" altLang="en-US" sz="1400" dirty="0" smtClean="0">
                <a:solidFill>
                  <a:srgbClr val="FF0000"/>
                </a:solidFill>
              </a:rPr>
              <a:t>、</a:t>
            </a:r>
            <a:r>
              <a:rPr lang="zh-CN" altLang="en-US" sz="1400" dirty="0" smtClean="0"/>
              <a:t>是否存在已作损失处理的资产部分或全部收回的，未作纳税调整；是否存在自然灾害或意外事故损失有补偿的部分，未作纳税调整。</a:t>
            </a:r>
          </a:p>
          <a:p>
            <a:r>
              <a:rPr lang="en-US" altLang="zh-CN" sz="1400" dirty="0" smtClean="0">
                <a:solidFill>
                  <a:srgbClr val="FF0000"/>
                </a:solidFill>
              </a:rPr>
              <a:t>      16</a:t>
            </a:r>
            <a:r>
              <a:rPr lang="zh-CN" altLang="en-US" sz="1400" dirty="0" smtClean="0">
                <a:solidFill>
                  <a:srgbClr val="FF0000"/>
                </a:solidFill>
              </a:rPr>
              <a:t>、</a:t>
            </a:r>
            <a:r>
              <a:rPr lang="zh-CN" altLang="en-US" sz="1400" dirty="0" smtClean="0"/>
              <a:t>手续费及佣金支出扣除是否符合规定：是否将回扣、提成、返利、进场费等计入手续费及佣金支出；收取对象是否是具有合法经营资格的中介机构及个人；税前扣除比例是否超过税法规定。</a:t>
            </a:r>
          </a:p>
          <a:p>
            <a:r>
              <a:rPr lang="en-US" altLang="zh-CN" sz="1400" dirty="0" smtClean="0">
                <a:solidFill>
                  <a:srgbClr val="FF0000"/>
                </a:solidFill>
              </a:rPr>
              <a:t>      17</a:t>
            </a:r>
            <a:r>
              <a:rPr lang="zh-CN" altLang="en-US" sz="1400" dirty="0" smtClean="0">
                <a:solidFill>
                  <a:srgbClr val="FF0000"/>
                </a:solidFill>
              </a:rPr>
              <a:t>、</a:t>
            </a:r>
            <a:r>
              <a:rPr lang="zh-CN" altLang="en-US" sz="1400" dirty="0" smtClean="0"/>
              <a:t>是否存在不符合条件或超过标准的公益救济性捐赠，未进行纳税调整。</a:t>
            </a:r>
          </a:p>
          <a:p>
            <a:r>
              <a:rPr lang="en-US" altLang="zh-CN" sz="1400" dirty="0" smtClean="0">
                <a:solidFill>
                  <a:srgbClr val="FF0000"/>
                </a:solidFill>
              </a:rPr>
              <a:t>      18</a:t>
            </a:r>
            <a:r>
              <a:rPr lang="zh-CN" altLang="en-US" sz="1400" dirty="0" smtClean="0">
                <a:solidFill>
                  <a:srgbClr val="FF0000"/>
                </a:solidFill>
              </a:rPr>
              <a:t>、</a:t>
            </a:r>
            <a:r>
              <a:rPr lang="zh-CN" altLang="en-US" sz="1400" dirty="0" smtClean="0"/>
              <a:t>子公司向母公司支付的管理性的服务费是否符合规定：是否以合同（或协议）形式明确了服务内容、收费标准及金额；母公司是否提供了相应服务；子公司是否实际支付费用。</a:t>
            </a:r>
          </a:p>
          <a:p>
            <a:r>
              <a:rPr lang="en-US" altLang="zh-CN" sz="1400" dirty="0" smtClean="0">
                <a:solidFill>
                  <a:srgbClr val="FF0000"/>
                </a:solidFill>
              </a:rPr>
              <a:t>      19</a:t>
            </a:r>
            <a:r>
              <a:rPr lang="zh-CN" altLang="en-US" sz="1400" dirty="0" smtClean="0">
                <a:solidFill>
                  <a:srgbClr val="FF0000"/>
                </a:solidFill>
              </a:rPr>
              <a:t>、</a:t>
            </a:r>
            <a:r>
              <a:rPr lang="zh-CN" altLang="en-US" sz="1400" dirty="0" smtClean="0"/>
              <a:t>是否以融资租赁方式租入固定资产，视同经营性租赁，多摊费用，未作纳税调整。</a:t>
            </a:r>
          </a:p>
          <a:p>
            <a:r>
              <a:rPr lang="en-US" altLang="zh-CN" sz="1400" dirty="0" smtClean="0">
                <a:solidFill>
                  <a:srgbClr val="FF0000"/>
                </a:solidFill>
              </a:rPr>
              <a:t>      20</a:t>
            </a:r>
            <a:r>
              <a:rPr lang="zh-CN" altLang="en-US" sz="1400" dirty="0" smtClean="0">
                <a:solidFill>
                  <a:srgbClr val="FF0000"/>
                </a:solidFill>
              </a:rPr>
              <a:t>、</a:t>
            </a:r>
            <a:r>
              <a:rPr lang="zh-CN" altLang="en-US" sz="1400" dirty="0" smtClean="0"/>
              <a:t>是否按照国家规定提取用于环境保护、生态恢复的专项资金；专项资金改变用途后，是否进行纳税调整。</a:t>
            </a:r>
            <a:endParaRPr lang="en-US" altLang="zh-CN" sz="1400" dirty="0" smtClean="0"/>
          </a:p>
          <a:p>
            <a:r>
              <a:rPr lang="zh-CN" altLang="en-US" sz="1600" b="1" dirty="0" smtClean="0"/>
              <a:t>      （三）关联交易方面</a:t>
            </a:r>
            <a:endParaRPr lang="zh-CN" altLang="en-US" sz="1600" dirty="0" smtClean="0"/>
          </a:p>
          <a:p>
            <a:r>
              <a:rPr lang="zh-CN" altLang="en-US" sz="1400" dirty="0" smtClean="0"/>
              <a:t>      是否存在与其关联企业之间的业务往来，不按照独立企业之间的业务往来收取或者支付价款、费用而减少应纳税所得额和应纳企业所得税的情况。</a:t>
            </a:r>
          </a:p>
          <a:p>
            <a:r>
              <a:rPr lang="zh-CN" altLang="en-US" sz="1600" b="1" dirty="0" smtClean="0"/>
              <a:t>      （四）扣缴预提所得税</a:t>
            </a:r>
            <a:endParaRPr lang="zh-CN" altLang="en-US" sz="1600" dirty="0" smtClean="0"/>
          </a:p>
          <a:p>
            <a:r>
              <a:rPr lang="zh-CN" altLang="en-US" sz="1400" dirty="0" smtClean="0"/>
              <a:t>      境内企业向境外投资股东分配股利，是否按规定代扣代缴预提所得税。</a:t>
            </a:r>
          </a:p>
          <a:p>
            <a:endParaRPr lang="zh-CN" altLang="en-US" sz="1400" dirty="0" smtClean="0"/>
          </a:p>
          <a:p>
            <a:endParaRPr lang="zh-CN" altLang="en-US" sz="1400" dirty="0"/>
          </a:p>
        </p:txBody>
      </p:sp>
      <p:sp>
        <p:nvSpPr>
          <p:cNvPr id="5" name="Text Box 2"/>
          <p:cNvSpPr txBox="1">
            <a:spLocks noChangeArrowheads="1"/>
          </p:cNvSpPr>
          <p:nvPr/>
        </p:nvSpPr>
        <p:spPr bwMode="auto">
          <a:xfrm>
            <a:off x="1475656" y="267494"/>
            <a:ext cx="6552728" cy="400110"/>
          </a:xfrm>
          <a:prstGeom prst="rect">
            <a:avLst/>
          </a:prstGeom>
          <a:noFill/>
          <a:ln w="9525">
            <a:noFill/>
            <a:miter lim="800000"/>
            <a:headEnd/>
            <a:tailEnd/>
          </a:ln>
          <a:effectLst/>
        </p:spPr>
        <p:txBody>
          <a:bodyPr wrap="square">
            <a:spAutoFit/>
          </a:bodyPr>
          <a:lstStyle/>
          <a:p>
            <a:r>
              <a:rPr lang="zh-CN" altLang="en-US" sz="2000" b="1" dirty="0">
                <a:solidFill>
                  <a:schemeClr val="hlink"/>
                </a:solidFill>
                <a:latin typeface="黑体" pitchFamily="49" charset="-122"/>
                <a:ea typeface="黑体" pitchFamily="49" charset="-122"/>
              </a:rPr>
              <a:t>问</a:t>
            </a:r>
            <a:r>
              <a:rPr lang="zh-CN" altLang="en-US" sz="2000" b="1" dirty="0" smtClean="0">
                <a:solidFill>
                  <a:schemeClr val="hlink"/>
                </a:solidFill>
                <a:latin typeface="黑体" pitchFamily="49" charset="-122"/>
                <a:ea typeface="黑体" pitchFamily="49" charset="-122"/>
              </a:rPr>
              <a:t>题十五：</a:t>
            </a:r>
            <a:r>
              <a:rPr lang="en-US" altLang="zh-CN" sz="2000" b="1" dirty="0" smtClean="0">
                <a:latin typeface="黑体" pitchFamily="49" charset="-122"/>
                <a:ea typeface="黑体" pitchFamily="49" charset="-122"/>
              </a:rPr>
              <a:t>2016</a:t>
            </a:r>
            <a:r>
              <a:rPr lang="zh-CN" altLang="en-US" sz="2000" b="1" dirty="0" smtClean="0">
                <a:latin typeface="黑体" pitchFamily="49" charset="-122"/>
                <a:ea typeface="黑体" pitchFamily="49" charset="-122"/>
              </a:rPr>
              <a:t>年税务总局重点稽查对象检查通用提纲</a:t>
            </a:r>
            <a:endParaRPr lang="en-US" altLang="zh-CN" sz="2000" b="1" dirty="0" smtClean="0">
              <a:latin typeface="黑体" pitchFamily="49" charset="-122"/>
              <a:ea typeface="黑体" pitchFamily="49" charset="-122"/>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179512" y="771550"/>
            <a:ext cx="8964488" cy="4031873"/>
          </a:xfrm>
          <a:prstGeom prst="rect">
            <a:avLst/>
          </a:prstGeom>
          <a:noFill/>
          <a:ln w="9525">
            <a:noFill/>
            <a:miter lim="800000"/>
            <a:headEnd/>
            <a:tailEnd/>
          </a:ln>
          <a:effectLst/>
        </p:spPr>
        <p:txBody>
          <a:bodyPr wrap="square">
            <a:spAutoFit/>
          </a:bodyPr>
          <a:lstStyle/>
          <a:p>
            <a:r>
              <a:rPr lang="zh-CN" altLang="en-US" sz="1600" b="1" dirty="0" smtClean="0"/>
              <a:t>四、个人所得税</a:t>
            </a:r>
            <a:endParaRPr lang="en-US" altLang="zh-CN" sz="1600" b="1" dirty="0" smtClean="0"/>
          </a:p>
          <a:p>
            <a:endParaRPr lang="en-US" altLang="zh-CN" sz="1600" b="1" dirty="0" smtClean="0"/>
          </a:p>
          <a:p>
            <a:r>
              <a:rPr lang="zh-CN" altLang="en-US" sz="1600" dirty="0" smtClean="0"/>
              <a:t>      重点检查以各种形式向个人支付的应税收入是否依法扣缴个人所得税：</a:t>
            </a:r>
          </a:p>
          <a:p>
            <a:r>
              <a:rPr lang="zh-CN" altLang="en-US" sz="1600" dirty="0" smtClean="0"/>
              <a:t>      （一）为职工发放的年金、绩效奖金。</a:t>
            </a:r>
          </a:p>
          <a:p>
            <a:r>
              <a:rPr lang="zh-CN" altLang="en-US" sz="1600" dirty="0" smtClean="0"/>
              <a:t>      （二）为职工购买的各种商业保险。</a:t>
            </a:r>
          </a:p>
          <a:p>
            <a:r>
              <a:rPr lang="zh-CN" altLang="en-US" sz="1600" dirty="0" smtClean="0"/>
              <a:t>      （三）超标准为职工支付的养老、失业和医疗保险。</a:t>
            </a:r>
          </a:p>
          <a:p>
            <a:r>
              <a:rPr lang="zh-CN" altLang="en-US" sz="1600" dirty="0" smtClean="0"/>
              <a:t>      （四）超标准为职工缴存的住房公积金。</a:t>
            </a:r>
          </a:p>
          <a:p>
            <a:r>
              <a:rPr lang="zh-CN" altLang="en-US" sz="1600" dirty="0" smtClean="0"/>
              <a:t>      （五）以报销发票形式向职工支付的各种个人收入。</a:t>
            </a:r>
          </a:p>
          <a:p>
            <a:r>
              <a:rPr lang="zh-CN" altLang="en-US" sz="1600" dirty="0" smtClean="0"/>
              <a:t>      （六）车改、通信补贴。</a:t>
            </a:r>
          </a:p>
          <a:p>
            <a:r>
              <a:rPr lang="zh-CN" altLang="en-US" sz="1600" dirty="0" smtClean="0"/>
              <a:t>      （七）为职工个人所有的房产支付的暖气费、物业费。</a:t>
            </a:r>
          </a:p>
          <a:p>
            <a:r>
              <a:rPr lang="zh-CN" altLang="en-US" sz="1600" dirty="0" smtClean="0"/>
              <a:t>      （八）股票期权收入。实行员工股票期权计划的，员工在行权时获得的差价收益，是否按工薪所得缴纳个人所得税。</a:t>
            </a:r>
          </a:p>
          <a:p>
            <a:r>
              <a:rPr lang="zh-CN" altLang="en-US" sz="1600" dirty="0" smtClean="0"/>
              <a:t>      （九）以非货币形式发放的个人收入是否扣缴个人所得税。</a:t>
            </a:r>
          </a:p>
          <a:p>
            <a:r>
              <a:rPr lang="zh-CN" altLang="en-US" sz="1600" dirty="0" smtClean="0"/>
              <a:t>      （十）企业为股东个人购买汽车是否扣缴个人所得税。</a:t>
            </a:r>
          </a:p>
          <a:p>
            <a:r>
              <a:rPr lang="zh-CN" altLang="en-US" sz="1600" dirty="0" smtClean="0"/>
              <a:t>      （十一）赠送给其他单位个人的礼品、礼金等是否按规定代扣代缴个人所得税。</a:t>
            </a:r>
          </a:p>
          <a:p>
            <a:r>
              <a:rPr lang="zh-CN" altLang="en-US" sz="1600" dirty="0" smtClean="0"/>
              <a:t>      （十二）是否按规定履行全员、全额代扣代缴义务。</a:t>
            </a:r>
            <a:endParaRPr lang="zh-CN" altLang="en-US" sz="1600" dirty="0"/>
          </a:p>
        </p:txBody>
      </p:sp>
      <p:sp>
        <p:nvSpPr>
          <p:cNvPr id="5" name="Text Box 2"/>
          <p:cNvSpPr txBox="1">
            <a:spLocks noChangeArrowheads="1"/>
          </p:cNvSpPr>
          <p:nvPr/>
        </p:nvSpPr>
        <p:spPr bwMode="auto">
          <a:xfrm>
            <a:off x="1475656" y="267494"/>
            <a:ext cx="6552728" cy="400110"/>
          </a:xfrm>
          <a:prstGeom prst="rect">
            <a:avLst/>
          </a:prstGeom>
          <a:noFill/>
          <a:ln w="9525">
            <a:noFill/>
            <a:miter lim="800000"/>
            <a:headEnd/>
            <a:tailEnd/>
          </a:ln>
          <a:effectLst/>
        </p:spPr>
        <p:txBody>
          <a:bodyPr wrap="square">
            <a:spAutoFit/>
          </a:bodyPr>
          <a:lstStyle/>
          <a:p>
            <a:r>
              <a:rPr lang="zh-CN" altLang="en-US" sz="2000" b="1" dirty="0">
                <a:solidFill>
                  <a:schemeClr val="hlink"/>
                </a:solidFill>
                <a:latin typeface="黑体" pitchFamily="49" charset="-122"/>
                <a:ea typeface="黑体" pitchFamily="49" charset="-122"/>
              </a:rPr>
              <a:t>问</a:t>
            </a:r>
            <a:r>
              <a:rPr lang="zh-CN" altLang="en-US" sz="2000" b="1" dirty="0" smtClean="0">
                <a:solidFill>
                  <a:schemeClr val="hlink"/>
                </a:solidFill>
                <a:latin typeface="黑体" pitchFamily="49" charset="-122"/>
                <a:ea typeface="黑体" pitchFamily="49" charset="-122"/>
              </a:rPr>
              <a:t>题十五：</a:t>
            </a:r>
            <a:r>
              <a:rPr lang="en-US" altLang="zh-CN" sz="2000" b="1" dirty="0" smtClean="0">
                <a:latin typeface="黑体" pitchFamily="49" charset="-122"/>
                <a:ea typeface="黑体" pitchFamily="49" charset="-122"/>
              </a:rPr>
              <a:t>2016</a:t>
            </a:r>
            <a:r>
              <a:rPr lang="zh-CN" altLang="en-US" sz="2000" b="1" dirty="0" smtClean="0">
                <a:latin typeface="黑体" pitchFamily="49" charset="-122"/>
                <a:ea typeface="黑体" pitchFamily="49" charset="-122"/>
              </a:rPr>
              <a:t>年税务总局重点稽查对象检查通用提纲</a:t>
            </a:r>
            <a:endParaRPr lang="en-US" altLang="zh-CN" sz="2000" b="1" dirty="0" smtClean="0">
              <a:latin typeface="黑体" pitchFamily="49" charset="-122"/>
              <a:ea typeface="黑体" pitchFamily="49" charset="-122"/>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179512" y="771550"/>
            <a:ext cx="8964488" cy="4031873"/>
          </a:xfrm>
          <a:prstGeom prst="rect">
            <a:avLst/>
          </a:prstGeom>
          <a:noFill/>
          <a:ln w="9525">
            <a:noFill/>
            <a:miter lim="800000"/>
            <a:headEnd/>
            <a:tailEnd/>
          </a:ln>
          <a:effectLst/>
        </p:spPr>
        <p:txBody>
          <a:bodyPr wrap="square">
            <a:spAutoFit/>
          </a:bodyPr>
          <a:lstStyle/>
          <a:p>
            <a:r>
              <a:rPr lang="zh-CN" altLang="en-US" sz="1600" b="1" dirty="0" smtClean="0"/>
              <a:t>五、房产税</a:t>
            </a:r>
            <a:endParaRPr lang="en-US" altLang="zh-CN" sz="1600" b="1" dirty="0" smtClean="0"/>
          </a:p>
          <a:p>
            <a:r>
              <a:rPr lang="zh-CN" altLang="en-US" sz="1600" dirty="0" smtClean="0"/>
              <a:t>      （一）土地价值是否计入房产价值缴纳房产税。</a:t>
            </a:r>
          </a:p>
          <a:p>
            <a:r>
              <a:rPr lang="zh-CN" altLang="en-US" sz="1600" dirty="0" smtClean="0"/>
              <a:t>      （二）是否存在与房屋不可分割的附属设施未计入房产原值缴纳房产税。</a:t>
            </a:r>
          </a:p>
          <a:p>
            <a:r>
              <a:rPr lang="zh-CN" altLang="en-US" sz="1600" dirty="0" smtClean="0"/>
              <a:t>      （三）未竣工验收但已实际使用的房产是否缴纳房产税。</a:t>
            </a:r>
          </a:p>
          <a:p>
            <a:r>
              <a:rPr lang="zh-CN" altLang="en-US" sz="1600" dirty="0" smtClean="0"/>
              <a:t>      （四）无租使用房产是否按规定缴纳房产税。</a:t>
            </a:r>
          </a:p>
          <a:p>
            <a:r>
              <a:rPr lang="zh-CN" altLang="en-US" sz="1600" dirty="0" smtClean="0"/>
              <a:t>      （五）应予资本化的利息是否计入房产原值缴纳房产税。</a:t>
            </a:r>
            <a:endParaRPr lang="en-US" altLang="zh-CN" sz="1600" dirty="0" smtClean="0"/>
          </a:p>
          <a:p>
            <a:endParaRPr lang="zh-CN" altLang="en-US" sz="1600" dirty="0" smtClean="0"/>
          </a:p>
          <a:p>
            <a:r>
              <a:rPr lang="zh-CN" altLang="en-US" sz="1600" b="1" dirty="0" smtClean="0"/>
              <a:t>六、土地使用税</a:t>
            </a:r>
            <a:endParaRPr lang="en-US" altLang="zh-CN" sz="1600" b="1" dirty="0" smtClean="0"/>
          </a:p>
          <a:p>
            <a:r>
              <a:rPr lang="zh-CN" altLang="en-US" sz="1600" dirty="0" smtClean="0"/>
              <a:t>      土地实际面积与土地使用证存有差异情况下，是否按照土地实际面积缴纳土地使用税。</a:t>
            </a:r>
            <a:endParaRPr lang="en-US" altLang="zh-CN" sz="1600" dirty="0" smtClean="0"/>
          </a:p>
          <a:p>
            <a:endParaRPr lang="en-US" altLang="zh-CN" sz="1600" dirty="0" smtClean="0"/>
          </a:p>
          <a:p>
            <a:r>
              <a:rPr lang="zh-CN" altLang="en-US" sz="1600" b="1" dirty="0" smtClean="0"/>
              <a:t>七、印花税</a:t>
            </a:r>
            <a:endParaRPr lang="en-US" altLang="zh-CN" sz="1600" b="1" dirty="0" smtClean="0"/>
          </a:p>
          <a:p>
            <a:r>
              <a:rPr lang="zh-CN" altLang="en-US" sz="1600" dirty="0" smtClean="0"/>
              <a:t>      （一）是否混淆合同性质，从低适用税率或擅自减少计税依据，未按全部所载金额计税，将应税凭证划为非税凭证，漏缴印花税。</a:t>
            </a:r>
          </a:p>
          <a:p>
            <a:r>
              <a:rPr lang="zh-CN" altLang="en-US" sz="1600" dirty="0" smtClean="0"/>
              <a:t>      （二）是否应纳税凭证书立或领受时不进行贴花，而直到凭证生效日期才贴花，导致延期缴纳印花税。</a:t>
            </a:r>
          </a:p>
          <a:p>
            <a:r>
              <a:rPr lang="zh-CN" altLang="en-US" sz="1600" dirty="0" smtClean="0"/>
              <a:t>      （三）增加实收资本和资本公积后是否补缴印花税。</a:t>
            </a:r>
          </a:p>
        </p:txBody>
      </p:sp>
      <p:sp>
        <p:nvSpPr>
          <p:cNvPr id="4" name="Text Box 2"/>
          <p:cNvSpPr txBox="1">
            <a:spLocks noChangeArrowheads="1"/>
          </p:cNvSpPr>
          <p:nvPr/>
        </p:nvSpPr>
        <p:spPr bwMode="auto">
          <a:xfrm>
            <a:off x="1475656" y="267494"/>
            <a:ext cx="6552728" cy="400110"/>
          </a:xfrm>
          <a:prstGeom prst="rect">
            <a:avLst/>
          </a:prstGeom>
          <a:noFill/>
          <a:ln w="9525">
            <a:noFill/>
            <a:miter lim="800000"/>
            <a:headEnd/>
            <a:tailEnd/>
          </a:ln>
          <a:effectLst/>
        </p:spPr>
        <p:txBody>
          <a:bodyPr wrap="square">
            <a:spAutoFit/>
          </a:bodyPr>
          <a:lstStyle/>
          <a:p>
            <a:r>
              <a:rPr lang="zh-CN" altLang="en-US" sz="2000" b="1" dirty="0">
                <a:solidFill>
                  <a:schemeClr val="hlink"/>
                </a:solidFill>
                <a:latin typeface="黑体" pitchFamily="49" charset="-122"/>
                <a:ea typeface="黑体" pitchFamily="49" charset="-122"/>
              </a:rPr>
              <a:t>问</a:t>
            </a:r>
            <a:r>
              <a:rPr lang="zh-CN" altLang="en-US" sz="2000" b="1" dirty="0" smtClean="0">
                <a:solidFill>
                  <a:schemeClr val="hlink"/>
                </a:solidFill>
                <a:latin typeface="黑体" pitchFamily="49" charset="-122"/>
                <a:ea typeface="黑体" pitchFamily="49" charset="-122"/>
              </a:rPr>
              <a:t>题十五：</a:t>
            </a:r>
            <a:r>
              <a:rPr lang="en-US" altLang="zh-CN" sz="2000" b="1" dirty="0" smtClean="0">
                <a:latin typeface="黑体" pitchFamily="49" charset="-122"/>
                <a:ea typeface="黑体" pitchFamily="49" charset="-122"/>
              </a:rPr>
              <a:t>2016</a:t>
            </a:r>
            <a:r>
              <a:rPr lang="zh-CN" altLang="en-US" sz="2000" b="1" dirty="0" smtClean="0">
                <a:latin typeface="黑体" pitchFamily="49" charset="-122"/>
                <a:ea typeface="黑体" pitchFamily="49" charset="-122"/>
              </a:rPr>
              <a:t>年税务总局重点稽查对象检查通用提纲</a:t>
            </a:r>
            <a:endParaRPr lang="en-US" altLang="zh-CN" sz="2000" b="1" dirty="0" smtClean="0">
              <a:latin typeface="黑体" pitchFamily="49" charset="-122"/>
              <a:ea typeface="黑体" pitchFamily="49"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标题 3"/>
          <p:cNvSpPr>
            <a:spLocks noGrp="1"/>
          </p:cNvSpPr>
          <p:nvPr>
            <p:ph type="title"/>
          </p:nvPr>
        </p:nvSpPr>
        <p:spPr>
          <a:xfrm>
            <a:off x="1008063" y="622300"/>
            <a:ext cx="2776537" cy="536575"/>
          </a:xfrm>
        </p:spPr>
        <p:txBody>
          <a:bodyPr wrap="none" rtlCol="0">
            <a:spAutoFit/>
          </a:bodyPr>
          <a:lstStyle/>
          <a:p>
            <a:pPr fontAlgn="auto">
              <a:spcAft>
                <a:spcPts val="0"/>
              </a:spcAft>
              <a:defRPr/>
            </a:pPr>
            <a:r>
              <a:rPr lang="zh-CN" altLang="en-US" dirty="0" smtClean="0">
                <a:latin typeface="+mn-ea"/>
                <a:ea typeface="+mn-ea"/>
              </a:rPr>
              <a:t>洞见的金税三期</a:t>
            </a:r>
            <a:endParaRPr lang="zh-CN" altLang="en-US" dirty="0">
              <a:latin typeface="+mn-ea"/>
              <a:ea typeface="+mn-ea"/>
            </a:endParaRPr>
          </a:p>
        </p:txBody>
      </p:sp>
      <p:graphicFrame>
        <p:nvGraphicFramePr>
          <p:cNvPr id="41" name="图示 40"/>
          <p:cNvGraphicFramePr/>
          <p:nvPr/>
        </p:nvGraphicFramePr>
        <p:xfrm>
          <a:off x="813182" y="1340413"/>
          <a:ext cx="7452828"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advTm="0">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4513" name="图片 13"/>
          <p:cNvPicPr>
            <a:picLocks noChangeAspect="1"/>
          </p:cNvPicPr>
          <p:nvPr/>
        </p:nvPicPr>
        <p:blipFill>
          <a:blip r:embed="rId2" cstate="print"/>
          <a:srcRect/>
          <a:stretch>
            <a:fillRect/>
          </a:stretch>
        </p:blipFill>
        <p:spPr bwMode="auto">
          <a:xfrm>
            <a:off x="0" y="0"/>
            <a:ext cx="9144000" cy="5143500"/>
          </a:xfrm>
          <a:prstGeom prst="rect">
            <a:avLst/>
          </a:prstGeom>
          <a:noFill/>
          <a:ln w="9525">
            <a:noFill/>
            <a:miter lim="800000"/>
            <a:headEnd/>
            <a:tailEnd/>
          </a:ln>
        </p:spPr>
      </p:pic>
      <p:sp>
        <p:nvSpPr>
          <p:cNvPr id="16" name="矩形 15"/>
          <p:cNvSpPr/>
          <p:nvPr/>
        </p:nvSpPr>
        <p:spPr>
          <a:xfrm>
            <a:off x="0" y="1590675"/>
            <a:ext cx="9144000" cy="1676400"/>
          </a:xfrm>
          <a:prstGeom prst="rect">
            <a:avLst/>
          </a:prstGeom>
          <a:solidFill>
            <a:srgbClr val="0278A1">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zh-CN" altLang="en-US" sz="1350" dirty="0">
              <a:solidFill>
                <a:prstClr val="black"/>
              </a:solidFill>
            </a:endParaRPr>
          </a:p>
        </p:txBody>
      </p:sp>
      <p:sp>
        <p:nvSpPr>
          <p:cNvPr id="7" name="文本框 3"/>
          <p:cNvSpPr txBox="1"/>
          <p:nvPr/>
        </p:nvSpPr>
        <p:spPr>
          <a:xfrm>
            <a:off x="2295525" y="1928813"/>
            <a:ext cx="4592638" cy="584200"/>
          </a:xfrm>
          <a:prstGeom prst="rect">
            <a:avLst/>
          </a:prstGeom>
          <a:noFill/>
        </p:spPr>
        <p:txBody>
          <a:bodyPr wrap="none">
            <a:spAutoFit/>
          </a:bodyPr>
          <a:lstStyle/>
          <a:p>
            <a:pPr defTabSz="685800" fontAlgn="auto">
              <a:spcBef>
                <a:spcPts val="0"/>
              </a:spcBef>
              <a:spcAft>
                <a:spcPts val="0"/>
              </a:spcAft>
              <a:defRPr/>
            </a:pPr>
            <a:r>
              <a:rPr lang="zh-CN" altLang="en-US" sz="3200" b="1" spc="225" dirty="0">
                <a:solidFill>
                  <a:prstClr val="white"/>
                </a:solidFill>
                <a:latin typeface="Akzidenz-Grotesk BQ Condensed" pitchFamily="50" charset="0"/>
                <a:ea typeface="宋体" pitchFamily="2" charset="-122"/>
                <a:cs typeface="+mn-cs"/>
              </a:rPr>
              <a:t>重组与并购的税务筹划</a:t>
            </a:r>
          </a:p>
        </p:txBody>
      </p:sp>
      <p:grpSp>
        <p:nvGrpSpPr>
          <p:cNvPr id="64516" name="组合 17"/>
          <p:cNvGrpSpPr>
            <a:grpSpLocks/>
          </p:cNvGrpSpPr>
          <p:nvPr/>
        </p:nvGrpSpPr>
        <p:grpSpPr bwMode="auto">
          <a:xfrm>
            <a:off x="1177925" y="2159000"/>
            <a:ext cx="706438" cy="500063"/>
            <a:chOff x="2121053" y="4628326"/>
            <a:chExt cx="333034" cy="313762"/>
          </a:xfrm>
        </p:grpSpPr>
        <p:sp>
          <p:nvSpPr>
            <p:cNvPr id="19" name="Freeform 31"/>
            <p:cNvSpPr/>
            <p:nvPr/>
          </p:nvSpPr>
          <p:spPr bwMode="auto">
            <a:xfrm>
              <a:off x="2268486" y="4628326"/>
              <a:ext cx="185601" cy="133473"/>
            </a:xfrm>
            <a:custGeom>
              <a:avLst/>
              <a:gdLst>
                <a:gd name="T0" fmla="*/ 81 w 93"/>
                <a:gd name="T1" fmla="*/ 0 h 67"/>
                <a:gd name="T2" fmla="*/ 12 w 93"/>
                <a:gd name="T3" fmla="*/ 0 h 67"/>
                <a:gd name="T4" fmla="*/ 0 w 93"/>
                <a:gd name="T5" fmla="*/ 12 h 67"/>
                <a:gd name="T6" fmla="*/ 0 w 93"/>
                <a:gd name="T7" fmla="*/ 21 h 67"/>
                <a:gd name="T8" fmla="*/ 7 w 93"/>
                <a:gd name="T9" fmla="*/ 21 h 67"/>
                <a:gd name="T10" fmla="*/ 7 w 93"/>
                <a:gd name="T11" fmla="*/ 12 h 67"/>
                <a:gd name="T12" fmla="*/ 12 w 93"/>
                <a:gd name="T13" fmla="*/ 7 h 67"/>
                <a:gd name="T14" fmla="*/ 81 w 93"/>
                <a:gd name="T15" fmla="*/ 7 h 67"/>
                <a:gd name="T16" fmla="*/ 86 w 93"/>
                <a:gd name="T17" fmla="*/ 12 h 67"/>
                <a:gd name="T18" fmla="*/ 86 w 93"/>
                <a:gd name="T19" fmla="*/ 54 h 67"/>
                <a:gd name="T20" fmla="*/ 81 w 93"/>
                <a:gd name="T21" fmla="*/ 59 h 67"/>
                <a:gd name="T22" fmla="*/ 72 w 93"/>
                <a:gd name="T23" fmla="*/ 59 h 67"/>
                <a:gd name="T24" fmla="*/ 72 w 93"/>
                <a:gd name="T25" fmla="*/ 67 h 67"/>
                <a:gd name="T26" fmla="*/ 81 w 93"/>
                <a:gd name="T27" fmla="*/ 67 h 67"/>
                <a:gd name="T28" fmla="*/ 93 w 93"/>
                <a:gd name="T29" fmla="*/ 54 h 67"/>
                <a:gd name="T30" fmla="*/ 93 w 93"/>
                <a:gd name="T31" fmla="*/ 12 h 67"/>
                <a:gd name="T32" fmla="*/ 81 w 93"/>
                <a:gd name="T33"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3" h="67">
                  <a:moveTo>
                    <a:pt x="81" y="0"/>
                  </a:moveTo>
                  <a:cubicBezTo>
                    <a:pt x="12" y="0"/>
                    <a:pt x="12" y="0"/>
                    <a:pt x="12" y="0"/>
                  </a:cubicBezTo>
                  <a:cubicBezTo>
                    <a:pt x="6" y="0"/>
                    <a:pt x="0" y="5"/>
                    <a:pt x="0" y="12"/>
                  </a:cubicBezTo>
                  <a:cubicBezTo>
                    <a:pt x="0" y="21"/>
                    <a:pt x="0" y="21"/>
                    <a:pt x="0" y="21"/>
                  </a:cubicBezTo>
                  <a:cubicBezTo>
                    <a:pt x="7" y="21"/>
                    <a:pt x="7" y="21"/>
                    <a:pt x="7" y="21"/>
                  </a:cubicBezTo>
                  <a:cubicBezTo>
                    <a:pt x="7" y="12"/>
                    <a:pt x="7" y="12"/>
                    <a:pt x="7" y="12"/>
                  </a:cubicBezTo>
                  <a:cubicBezTo>
                    <a:pt x="7" y="9"/>
                    <a:pt x="10" y="7"/>
                    <a:pt x="12" y="7"/>
                  </a:cubicBezTo>
                  <a:cubicBezTo>
                    <a:pt x="81" y="7"/>
                    <a:pt x="81" y="7"/>
                    <a:pt x="81" y="7"/>
                  </a:cubicBezTo>
                  <a:cubicBezTo>
                    <a:pt x="83" y="7"/>
                    <a:pt x="86" y="9"/>
                    <a:pt x="86" y="12"/>
                  </a:cubicBezTo>
                  <a:cubicBezTo>
                    <a:pt x="86" y="54"/>
                    <a:pt x="86" y="54"/>
                    <a:pt x="86" y="54"/>
                  </a:cubicBezTo>
                  <a:cubicBezTo>
                    <a:pt x="86" y="57"/>
                    <a:pt x="83" y="59"/>
                    <a:pt x="81" y="59"/>
                  </a:cubicBezTo>
                  <a:cubicBezTo>
                    <a:pt x="72" y="59"/>
                    <a:pt x="72" y="59"/>
                    <a:pt x="72" y="59"/>
                  </a:cubicBezTo>
                  <a:cubicBezTo>
                    <a:pt x="72" y="67"/>
                    <a:pt x="72" y="67"/>
                    <a:pt x="72" y="67"/>
                  </a:cubicBezTo>
                  <a:cubicBezTo>
                    <a:pt x="81" y="67"/>
                    <a:pt x="81" y="67"/>
                    <a:pt x="81" y="67"/>
                  </a:cubicBezTo>
                  <a:cubicBezTo>
                    <a:pt x="87" y="67"/>
                    <a:pt x="93" y="61"/>
                    <a:pt x="93" y="54"/>
                  </a:cubicBezTo>
                  <a:cubicBezTo>
                    <a:pt x="93" y="12"/>
                    <a:pt x="93" y="12"/>
                    <a:pt x="93" y="12"/>
                  </a:cubicBezTo>
                  <a:cubicBezTo>
                    <a:pt x="93" y="5"/>
                    <a:pt x="87" y="0"/>
                    <a:pt x="81" y="0"/>
                  </a:cubicBezTo>
                  <a:close/>
                </a:path>
              </a:pathLst>
            </a:custGeom>
            <a:solidFill>
              <a:schemeClr val="bg1"/>
            </a:solidFill>
            <a:ln>
              <a:noFill/>
            </a:ln>
          </p:spPr>
          <p:txBody>
            <a:bodyPr lIns="68580" tIns="34290" rIns="68580" bIns="34290"/>
            <a:lstStyle/>
            <a:p>
              <a:pPr defTabSz="685800" fontAlgn="auto">
                <a:spcBef>
                  <a:spcPts val="0"/>
                </a:spcBef>
                <a:spcAft>
                  <a:spcPts val="0"/>
                </a:spcAft>
                <a:defRPr/>
              </a:pPr>
              <a:endParaRPr lang="zh-CN" altLang="en-US" sz="1350">
                <a:solidFill>
                  <a:prstClr val="black"/>
                </a:solidFill>
                <a:latin typeface="Calibri"/>
                <a:ea typeface="宋体" pitchFamily="2" charset="-122"/>
                <a:cs typeface="+mn-cs"/>
              </a:endParaRPr>
            </a:p>
          </p:txBody>
        </p:sp>
        <p:sp>
          <p:nvSpPr>
            <p:cNvPr id="20" name="Freeform 32"/>
            <p:cNvSpPr/>
            <p:nvPr/>
          </p:nvSpPr>
          <p:spPr bwMode="auto">
            <a:xfrm>
              <a:off x="2225080" y="4664184"/>
              <a:ext cx="185601" cy="131481"/>
            </a:xfrm>
            <a:custGeom>
              <a:avLst/>
              <a:gdLst>
                <a:gd name="T0" fmla="*/ 80 w 93"/>
                <a:gd name="T1" fmla="*/ 0 h 66"/>
                <a:gd name="T2" fmla="*/ 12 w 93"/>
                <a:gd name="T3" fmla="*/ 0 h 66"/>
                <a:gd name="T4" fmla="*/ 0 w 93"/>
                <a:gd name="T5" fmla="*/ 12 h 66"/>
                <a:gd name="T6" fmla="*/ 0 w 93"/>
                <a:gd name="T7" fmla="*/ 29 h 66"/>
                <a:gd name="T8" fmla="*/ 7 w 93"/>
                <a:gd name="T9" fmla="*/ 25 h 66"/>
                <a:gd name="T10" fmla="*/ 7 w 93"/>
                <a:gd name="T11" fmla="*/ 12 h 66"/>
                <a:gd name="T12" fmla="*/ 12 w 93"/>
                <a:gd name="T13" fmla="*/ 7 h 66"/>
                <a:gd name="T14" fmla="*/ 80 w 93"/>
                <a:gd name="T15" fmla="*/ 7 h 66"/>
                <a:gd name="T16" fmla="*/ 85 w 93"/>
                <a:gd name="T17" fmla="*/ 12 h 66"/>
                <a:gd name="T18" fmla="*/ 85 w 93"/>
                <a:gd name="T19" fmla="*/ 54 h 66"/>
                <a:gd name="T20" fmla="*/ 80 w 93"/>
                <a:gd name="T21" fmla="*/ 59 h 66"/>
                <a:gd name="T22" fmla="*/ 12 w 93"/>
                <a:gd name="T23" fmla="*/ 59 h 66"/>
                <a:gd name="T24" fmla="*/ 7 w 93"/>
                <a:gd name="T25" fmla="*/ 54 h 66"/>
                <a:gd name="T26" fmla="*/ 7 w 93"/>
                <a:gd name="T27" fmla="*/ 43 h 66"/>
                <a:gd name="T28" fmla="*/ 0 w 93"/>
                <a:gd name="T29" fmla="*/ 47 h 66"/>
                <a:gd name="T30" fmla="*/ 0 w 93"/>
                <a:gd name="T31" fmla="*/ 54 h 66"/>
                <a:gd name="T32" fmla="*/ 12 w 93"/>
                <a:gd name="T33" fmla="*/ 66 h 66"/>
                <a:gd name="T34" fmla="*/ 80 w 93"/>
                <a:gd name="T35" fmla="*/ 66 h 66"/>
                <a:gd name="T36" fmla="*/ 93 w 93"/>
                <a:gd name="T37" fmla="*/ 54 h 66"/>
                <a:gd name="T38" fmla="*/ 93 w 93"/>
                <a:gd name="T39" fmla="*/ 12 h 66"/>
                <a:gd name="T40" fmla="*/ 80 w 93"/>
                <a:gd name="T4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 h="66">
                  <a:moveTo>
                    <a:pt x="80" y="0"/>
                  </a:moveTo>
                  <a:cubicBezTo>
                    <a:pt x="12" y="0"/>
                    <a:pt x="12" y="0"/>
                    <a:pt x="12" y="0"/>
                  </a:cubicBezTo>
                  <a:cubicBezTo>
                    <a:pt x="5" y="0"/>
                    <a:pt x="0" y="5"/>
                    <a:pt x="0" y="12"/>
                  </a:cubicBezTo>
                  <a:cubicBezTo>
                    <a:pt x="0" y="29"/>
                    <a:pt x="0" y="29"/>
                    <a:pt x="0" y="29"/>
                  </a:cubicBezTo>
                  <a:cubicBezTo>
                    <a:pt x="7" y="25"/>
                    <a:pt x="7" y="25"/>
                    <a:pt x="7" y="25"/>
                  </a:cubicBezTo>
                  <a:cubicBezTo>
                    <a:pt x="7" y="12"/>
                    <a:pt x="7" y="12"/>
                    <a:pt x="7" y="12"/>
                  </a:cubicBezTo>
                  <a:cubicBezTo>
                    <a:pt x="7" y="9"/>
                    <a:pt x="9" y="7"/>
                    <a:pt x="12" y="7"/>
                  </a:cubicBezTo>
                  <a:cubicBezTo>
                    <a:pt x="80" y="7"/>
                    <a:pt x="80" y="7"/>
                    <a:pt x="80" y="7"/>
                  </a:cubicBezTo>
                  <a:cubicBezTo>
                    <a:pt x="83" y="7"/>
                    <a:pt x="85" y="9"/>
                    <a:pt x="85" y="12"/>
                  </a:cubicBezTo>
                  <a:cubicBezTo>
                    <a:pt x="85" y="54"/>
                    <a:pt x="85" y="54"/>
                    <a:pt x="85" y="54"/>
                  </a:cubicBezTo>
                  <a:cubicBezTo>
                    <a:pt x="85" y="57"/>
                    <a:pt x="83" y="59"/>
                    <a:pt x="80" y="59"/>
                  </a:cubicBezTo>
                  <a:cubicBezTo>
                    <a:pt x="12" y="59"/>
                    <a:pt x="12" y="59"/>
                    <a:pt x="12" y="59"/>
                  </a:cubicBezTo>
                  <a:cubicBezTo>
                    <a:pt x="9" y="59"/>
                    <a:pt x="7" y="57"/>
                    <a:pt x="7" y="54"/>
                  </a:cubicBezTo>
                  <a:cubicBezTo>
                    <a:pt x="7" y="43"/>
                    <a:pt x="7" y="43"/>
                    <a:pt x="7" y="43"/>
                  </a:cubicBezTo>
                  <a:cubicBezTo>
                    <a:pt x="0" y="47"/>
                    <a:pt x="0" y="47"/>
                    <a:pt x="0" y="47"/>
                  </a:cubicBezTo>
                  <a:cubicBezTo>
                    <a:pt x="0" y="54"/>
                    <a:pt x="0" y="54"/>
                    <a:pt x="0" y="54"/>
                  </a:cubicBezTo>
                  <a:cubicBezTo>
                    <a:pt x="0" y="61"/>
                    <a:pt x="5" y="66"/>
                    <a:pt x="12" y="66"/>
                  </a:cubicBezTo>
                  <a:cubicBezTo>
                    <a:pt x="80" y="66"/>
                    <a:pt x="80" y="66"/>
                    <a:pt x="80" y="66"/>
                  </a:cubicBezTo>
                  <a:cubicBezTo>
                    <a:pt x="87" y="66"/>
                    <a:pt x="93" y="61"/>
                    <a:pt x="93" y="54"/>
                  </a:cubicBezTo>
                  <a:cubicBezTo>
                    <a:pt x="93" y="12"/>
                    <a:pt x="93" y="12"/>
                    <a:pt x="93" y="12"/>
                  </a:cubicBezTo>
                  <a:cubicBezTo>
                    <a:pt x="93" y="5"/>
                    <a:pt x="87" y="0"/>
                    <a:pt x="80" y="0"/>
                  </a:cubicBezTo>
                  <a:close/>
                </a:path>
              </a:pathLst>
            </a:custGeom>
            <a:solidFill>
              <a:schemeClr val="bg1"/>
            </a:solidFill>
            <a:ln>
              <a:noFill/>
            </a:ln>
          </p:spPr>
          <p:txBody>
            <a:bodyPr lIns="68580" tIns="34290" rIns="68580" bIns="34290"/>
            <a:lstStyle/>
            <a:p>
              <a:pPr defTabSz="685800" fontAlgn="auto">
                <a:spcBef>
                  <a:spcPts val="0"/>
                </a:spcBef>
                <a:spcAft>
                  <a:spcPts val="0"/>
                </a:spcAft>
                <a:defRPr/>
              </a:pPr>
              <a:endParaRPr lang="zh-CN" altLang="en-US" sz="1350">
                <a:solidFill>
                  <a:prstClr val="black"/>
                </a:solidFill>
                <a:latin typeface="Calibri"/>
                <a:ea typeface="宋体" pitchFamily="2" charset="-122"/>
                <a:cs typeface="+mn-cs"/>
              </a:endParaRPr>
            </a:p>
          </p:txBody>
        </p:sp>
        <p:sp>
          <p:nvSpPr>
            <p:cNvPr id="21" name="Oval 33"/>
            <p:cNvSpPr>
              <a:spLocks noChangeArrowheads="1"/>
            </p:cNvSpPr>
            <p:nvPr/>
          </p:nvSpPr>
          <p:spPr bwMode="auto">
            <a:xfrm>
              <a:off x="2142757" y="4659204"/>
              <a:ext cx="62116" cy="59764"/>
            </a:xfrm>
            <a:prstGeom prst="ellipse">
              <a:avLst/>
            </a:prstGeom>
            <a:solidFill>
              <a:schemeClr val="bg1"/>
            </a:solidFill>
            <a:ln>
              <a:noFill/>
            </a:ln>
          </p:spPr>
          <p:txBody>
            <a:bodyPr lIns="68580" tIns="34290" rIns="68580" bIns="34290"/>
            <a:lstStyle/>
            <a:p>
              <a:pPr defTabSz="685800" fontAlgn="auto">
                <a:spcBef>
                  <a:spcPts val="0"/>
                </a:spcBef>
                <a:spcAft>
                  <a:spcPts val="0"/>
                </a:spcAft>
                <a:defRPr/>
              </a:pPr>
              <a:endParaRPr lang="zh-CN" altLang="en-US" sz="1350">
                <a:solidFill>
                  <a:prstClr val="black"/>
                </a:solidFill>
                <a:latin typeface="Calibri"/>
                <a:ea typeface="宋体" pitchFamily="2" charset="-122"/>
                <a:cs typeface="+mn-cs"/>
              </a:endParaRPr>
            </a:p>
          </p:txBody>
        </p:sp>
        <p:sp>
          <p:nvSpPr>
            <p:cNvPr id="22" name="Freeform 34"/>
            <p:cNvSpPr/>
            <p:nvPr/>
          </p:nvSpPr>
          <p:spPr bwMode="auto">
            <a:xfrm>
              <a:off x="2121053" y="4689087"/>
              <a:ext cx="189343" cy="253001"/>
            </a:xfrm>
            <a:custGeom>
              <a:avLst/>
              <a:gdLst>
                <a:gd name="T0" fmla="*/ 94 w 95"/>
                <a:gd name="T1" fmla="*/ 4 h 127"/>
                <a:gd name="T2" fmla="*/ 93 w 95"/>
                <a:gd name="T3" fmla="*/ 2 h 127"/>
                <a:gd name="T4" fmla="*/ 86 w 95"/>
                <a:gd name="T5" fmla="*/ 1 h 127"/>
                <a:gd name="T6" fmla="*/ 48 w 95"/>
                <a:gd name="T7" fmla="*/ 20 h 127"/>
                <a:gd name="T8" fmla="*/ 48 w 95"/>
                <a:gd name="T9" fmla="*/ 20 h 127"/>
                <a:gd name="T10" fmla="*/ 39 w 95"/>
                <a:gd name="T11" fmla="*/ 20 h 127"/>
                <a:gd name="T12" fmla="*/ 28 w 95"/>
                <a:gd name="T13" fmla="*/ 20 h 127"/>
                <a:gd name="T14" fmla="*/ 25 w 95"/>
                <a:gd name="T15" fmla="*/ 20 h 127"/>
                <a:gd name="T16" fmla="*/ 22 w 95"/>
                <a:gd name="T17" fmla="*/ 20 h 127"/>
                <a:gd name="T18" fmla="*/ 6 w 95"/>
                <a:gd name="T19" fmla="*/ 20 h 127"/>
                <a:gd name="T20" fmla="*/ 3 w 95"/>
                <a:gd name="T21" fmla="*/ 22 h 127"/>
                <a:gd name="T22" fmla="*/ 1 w 95"/>
                <a:gd name="T23" fmla="*/ 26 h 127"/>
                <a:gd name="T24" fmla="*/ 0 w 95"/>
                <a:gd name="T25" fmla="*/ 68 h 127"/>
                <a:gd name="T26" fmla="*/ 4 w 95"/>
                <a:gd name="T27" fmla="*/ 74 h 127"/>
                <a:gd name="T28" fmla="*/ 6 w 95"/>
                <a:gd name="T29" fmla="*/ 74 h 127"/>
                <a:gd name="T30" fmla="*/ 10 w 95"/>
                <a:gd name="T31" fmla="*/ 69 h 127"/>
                <a:gd name="T32" fmla="*/ 11 w 95"/>
                <a:gd name="T33" fmla="*/ 38 h 127"/>
                <a:gd name="T34" fmla="*/ 12 w 95"/>
                <a:gd name="T35" fmla="*/ 38 h 127"/>
                <a:gd name="T36" fmla="*/ 12 w 95"/>
                <a:gd name="T37" fmla="*/ 64 h 127"/>
                <a:gd name="T38" fmla="*/ 12 w 95"/>
                <a:gd name="T39" fmla="*/ 66 h 127"/>
                <a:gd name="T40" fmla="*/ 12 w 95"/>
                <a:gd name="T41" fmla="*/ 121 h 127"/>
                <a:gd name="T42" fmla="*/ 18 w 95"/>
                <a:gd name="T43" fmla="*/ 127 h 127"/>
                <a:gd name="T44" fmla="*/ 22 w 95"/>
                <a:gd name="T45" fmla="*/ 127 h 127"/>
                <a:gd name="T46" fmla="*/ 28 w 95"/>
                <a:gd name="T47" fmla="*/ 121 h 127"/>
                <a:gd name="T48" fmla="*/ 28 w 95"/>
                <a:gd name="T49" fmla="*/ 78 h 127"/>
                <a:gd name="T50" fmla="*/ 33 w 95"/>
                <a:gd name="T51" fmla="*/ 78 h 127"/>
                <a:gd name="T52" fmla="*/ 33 w 95"/>
                <a:gd name="T53" fmla="*/ 121 h 127"/>
                <a:gd name="T54" fmla="*/ 39 w 95"/>
                <a:gd name="T55" fmla="*/ 127 h 127"/>
                <a:gd name="T56" fmla="*/ 43 w 95"/>
                <a:gd name="T57" fmla="*/ 127 h 127"/>
                <a:gd name="T58" fmla="*/ 49 w 95"/>
                <a:gd name="T59" fmla="*/ 121 h 127"/>
                <a:gd name="T60" fmla="*/ 49 w 95"/>
                <a:gd name="T61" fmla="*/ 66 h 127"/>
                <a:gd name="T62" fmla="*/ 49 w 95"/>
                <a:gd name="T63" fmla="*/ 64 h 127"/>
                <a:gd name="T64" fmla="*/ 49 w 95"/>
                <a:gd name="T65" fmla="*/ 36 h 127"/>
                <a:gd name="T66" fmla="*/ 54 w 95"/>
                <a:gd name="T67" fmla="*/ 29 h 127"/>
                <a:gd name="T68" fmla="*/ 91 w 95"/>
                <a:gd name="T69" fmla="*/ 10 h 127"/>
                <a:gd name="T70" fmla="*/ 94 w 95"/>
                <a:gd name="T71" fmla="*/ 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5" h="127">
                  <a:moveTo>
                    <a:pt x="94" y="4"/>
                  </a:moveTo>
                  <a:cubicBezTo>
                    <a:pt x="93" y="2"/>
                    <a:pt x="93" y="2"/>
                    <a:pt x="93" y="2"/>
                  </a:cubicBezTo>
                  <a:cubicBezTo>
                    <a:pt x="92" y="0"/>
                    <a:pt x="89" y="0"/>
                    <a:pt x="86" y="1"/>
                  </a:cubicBezTo>
                  <a:cubicBezTo>
                    <a:pt x="48" y="20"/>
                    <a:pt x="48" y="20"/>
                    <a:pt x="48" y="20"/>
                  </a:cubicBezTo>
                  <a:cubicBezTo>
                    <a:pt x="48" y="20"/>
                    <a:pt x="48" y="20"/>
                    <a:pt x="48" y="20"/>
                  </a:cubicBezTo>
                  <a:cubicBezTo>
                    <a:pt x="39" y="20"/>
                    <a:pt x="39" y="20"/>
                    <a:pt x="39" y="20"/>
                  </a:cubicBezTo>
                  <a:cubicBezTo>
                    <a:pt x="28" y="20"/>
                    <a:pt x="28" y="20"/>
                    <a:pt x="28" y="20"/>
                  </a:cubicBezTo>
                  <a:cubicBezTo>
                    <a:pt x="25" y="20"/>
                    <a:pt x="25" y="20"/>
                    <a:pt x="25" y="20"/>
                  </a:cubicBezTo>
                  <a:cubicBezTo>
                    <a:pt x="22" y="20"/>
                    <a:pt x="22" y="20"/>
                    <a:pt x="22" y="20"/>
                  </a:cubicBezTo>
                  <a:cubicBezTo>
                    <a:pt x="6" y="20"/>
                    <a:pt x="6" y="20"/>
                    <a:pt x="6" y="20"/>
                  </a:cubicBezTo>
                  <a:cubicBezTo>
                    <a:pt x="6" y="20"/>
                    <a:pt x="4" y="21"/>
                    <a:pt x="3" y="22"/>
                  </a:cubicBezTo>
                  <a:cubicBezTo>
                    <a:pt x="2" y="23"/>
                    <a:pt x="1" y="24"/>
                    <a:pt x="1" y="26"/>
                  </a:cubicBezTo>
                  <a:cubicBezTo>
                    <a:pt x="0" y="68"/>
                    <a:pt x="0" y="68"/>
                    <a:pt x="0" y="68"/>
                  </a:cubicBezTo>
                  <a:cubicBezTo>
                    <a:pt x="0" y="71"/>
                    <a:pt x="2" y="73"/>
                    <a:pt x="4" y="74"/>
                  </a:cubicBezTo>
                  <a:cubicBezTo>
                    <a:pt x="6" y="74"/>
                    <a:pt x="6" y="74"/>
                    <a:pt x="6" y="74"/>
                  </a:cubicBezTo>
                  <a:cubicBezTo>
                    <a:pt x="8" y="74"/>
                    <a:pt x="10" y="71"/>
                    <a:pt x="10" y="69"/>
                  </a:cubicBezTo>
                  <a:cubicBezTo>
                    <a:pt x="11" y="38"/>
                    <a:pt x="11" y="38"/>
                    <a:pt x="11" y="38"/>
                  </a:cubicBezTo>
                  <a:cubicBezTo>
                    <a:pt x="12" y="38"/>
                    <a:pt x="12" y="38"/>
                    <a:pt x="12" y="38"/>
                  </a:cubicBezTo>
                  <a:cubicBezTo>
                    <a:pt x="12" y="64"/>
                    <a:pt x="12" y="64"/>
                    <a:pt x="12" y="64"/>
                  </a:cubicBezTo>
                  <a:cubicBezTo>
                    <a:pt x="12" y="66"/>
                    <a:pt x="12" y="66"/>
                    <a:pt x="12" y="66"/>
                  </a:cubicBezTo>
                  <a:cubicBezTo>
                    <a:pt x="12" y="121"/>
                    <a:pt x="12" y="121"/>
                    <a:pt x="12" y="121"/>
                  </a:cubicBezTo>
                  <a:cubicBezTo>
                    <a:pt x="12" y="124"/>
                    <a:pt x="15" y="127"/>
                    <a:pt x="18" y="127"/>
                  </a:cubicBezTo>
                  <a:cubicBezTo>
                    <a:pt x="22" y="127"/>
                    <a:pt x="22" y="127"/>
                    <a:pt x="22" y="127"/>
                  </a:cubicBezTo>
                  <a:cubicBezTo>
                    <a:pt x="25" y="127"/>
                    <a:pt x="28" y="124"/>
                    <a:pt x="28" y="121"/>
                  </a:cubicBezTo>
                  <a:cubicBezTo>
                    <a:pt x="28" y="78"/>
                    <a:pt x="28" y="78"/>
                    <a:pt x="28" y="78"/>
                  </a:cubicBezTo>
                  <a:cubicBezTo>
                    <a:pt x="33" y="78"/>
                    <a:pt x="33" y="78"/>
                    <a:pt x="33" y="78"/>
                  </a:cubicBezTo>
                  <a:cubicBezTo>
                    <a:pt x="33" y="121"/>
                    <a:pt x="33" y="121"/>
                    <a:pt x="33" y="121"/>
                  </a:cubicBezTo>
                  <a:cubicBezTo>
                    <a:pt x="33" y="124"/>
                    <a:pt x="36" y="127"/>
                    <a:pt x="39" y="127"/>
                  </a:cubicBezTo>
                  <a:cubicBezTo>
                    <a:pt x="43" y="127"/>
                    <a:pt x="43" y="127"/>
                    <a:pt x="43" y="127"/>
                  </a:cubicBezTo>
                  <a:cubicBezTo>
                    <a:pt x="46" y="127"/>
                    <a:pt x="49" y="124"/>
                    <a:pt x="49" y="121"/>
                  </a:cubicBezTo>
                  <a:cubicBezTo>
                    <a:pt x="49" y="66"/>
                    <a:pt x="49" y="66"/>
                    <a:pt x="49" y="66"/>
                  </a:cubicBezTo>
                  <a:cubicBezTo>
                    <a:pt x="49" y="64"/>
                    <a:pt x="49" y="64"/>
                    <a:pt x="49" y="64"/>
                  </a:cubicBezTo>
                  <a:cubicBezTo>
                    <a:pt x="49" y="36"/>
                    <a:pt x="49" y="36"/>
                    <a:pt x="49" y="36"/>
                  </a:cubicBezTo>
                  <a:cubicBezTo>
                    <a:pt x="50" y="33"/>
                    <a:pt x="52" y="31"/>
                    <a:pt x="54" y="29"/>
                  </a:cubicBezTo>
                  <a:cubicBezTo>
                    <a:pt x="91" y="10"/>
                    <a:pt x="91" y="10"/>
                    <a:pt x="91" y="10"/>
                  </a:cubicBezTo>
                  <a:cubicBezTo>
                    <a:pt x="94" y="9"/>
                    <a:pt x="95" y="6"/>
                    <a:pt x="94" y="4"/>
                  </a:cubicBezTo>
                  <a:close/>
                </a:path>
              </a:pathLst>
            </a:custGeom>
            <a:solidFill>
              <a:schemeClr val="bg1"/>
            </a:solidFill>
            <a:ln>
              <a:noFill/>
            </a:ln>
          </p:spPr>
          <p:txBody>
            <a:bodyPr lIns="68580" tIns="34290" rIns="68580" bIns="34290"/>
            <a:lstStyle/>
            <a:p>
              <a:pPr defTabSz="685800" fontAlgn="auto">
                <a:spcBef>
                  <a:spcPts val="0"/>
                </a:spcBef>
                <a:spcAft>
                  <a:spcPts val="0"/>
                </a:spcAft>
                <a:defRPr/>
              </a:pPr>
              <a:endParaRPr lang="zh-CN" altLang="en-US" sz="1350">
                <a:solidFill>
                  <a:prstClr val="black"/>
                </a:solidFill>
                <a:latin typeface="Calibri"/>
                <a:ea typeface="宋体" pitchFamily="2" charset="-122"/>
                <a:cs typeface="+mn-cs"/>
              </a:endParaRPr>
            </a:p>
          </p:txBody>
        </p:sp>
      </p:gr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页脚占位符 3"/>
          <p:cNvSpPr>
            <a:spLocks noGrp="1"/>
          </p:cNvSpPr>
          <p:nvPr>
            <p:ph type="ftr" sz="quarter" idx="11"/>
          </p:nvPr>
        </p:nvSpPr>
        <p:spPr>
          <a:xfrm>
            <a:off x="457200" y="4767263"/>
            <a:ext cx="2133600" cy="274637"/>
          </a:xfrm>
        </p:spPr>
        <p:txBody>
          <a:bodyPr rtlCol="0"/>
          <a:lstStyle/>
          <a:p>
            <a:pPr algn="l" fontAlgn="auto">
              <a:spcBef>
                <a:spcPts val="0"/>
              </a:spcBef>
              <a:spcAft>
                <a:spcPts val="0"/>
              </a:spcAft>
              <a:defRPr/>
            </a:pPr>
            <a:r>
              <a:rPr lang="en-US" altLang="zh-CN">
                <a:solidFill>
                  <a:schemeClr val="tx1">
                    <a:tint val="75000"/>
                  </a:schemeClr>
                </a:solidFill>
                <a:latin typeface="+mn-lt"/>
                <a:ea typeface="+mn-ea"/>
                <a:cs typeface="+mn-cs"/>
              </a:rPr>
              <a:t>Company Logo</a:t>
            </a:r>
          </a:p>
        </p:txBody>
      </p:sp>
      <p:sp>
        <p:nvSpPr>
          <p:cNvPr id="7" name="日期占位符 5"/>
          <p:cNvSpPr>
            <a:spLocks noGrp="1"/>
          </p:cNvSpPr>
          <p:nvPr>
            <p:ph type="dt" sz="quarter" idx="10"/>
          </p:nvPr>
        </p:nvSpPr>
        <p:spPr>
          <a:xfrm>
            <a:off x="6553200" y="4767263"/>
            <a:ext cx="2133600" cy="274637"/>
          </a:xfrm>
        </p:spPr>
        <p:txBody>
          <a:bodyPr rtlCol="0"/>
          <a:lstStyle/>
          <a:p>
            <a:pPr algn="r" fontAlgn="auto">
              <a:spcBef>
                <a:spcPts val="0"/>
              </a:spcBef>
              <a:spcAft>
                <a:spcPts val="0"/>
              </a:spcAft>
              <a:defRPr/>
            </a:pPr>
            <a:r>
              <a:rPr lang="en-US" altLang="zh-CN">
                <a:solidFill>
                  <a:schemeClr val="tx1">
                    <a:tint val="75000"/>
                  </a:schemeClr>
                </a:solidFill>
                <a:latin typeface="+mn-lt"/>
                <a:ea typeface="+mn-ea"/>
                <a:cs typeface="+mn-cs"/>
              </a:rPr>
              <a:t>www.themegallery.com</a:t>
            </a:r>
          </a:p>
        </p:txBody>
      </p:sp>
      <p:graphicFrame>
        <p:nvGraphicFramePr>
          <p:cNvPr id="8" name="内容占位符 3"/>
          <p:cNvGraphicFramePr>
            <a:graphicFrameLocks noGrp="1"/>
          </p:cNvGraphicFramePr>
          <p:nvPr>
            <p:ph sz="quarter" idx="4294967295"/>
          </p:nvPr>
        </p:nvGraphicFramePr>
        <p:xfrm>
          <a:off x="468313" y="598488"/>
          <a:ext cx="8208963" cy="3853571"/>
        </p:xfrm>
        <a:graphic>
          <a:graphicData uri="http://schemas.openxmlformats.org/drawingml/2006/table">
            <a:tbl>
              <a:tblPr firstRow="1" bandRow="1">
                <a:tableStyleId>{5C22544A-7EE6-4342-B048-85BDC9FD1C3A}</a:tableStyleId>
              </a:tblPr>
              <a:tblGrid>
                <a:gridCol w="1656879"/>
                <a:gridCol w="3240360"/>
                <a:gridCol w="3311724"/>
              </a:tblGrid>
              <a:tr h="274305">
                <a:tc>
                  <a:txBody>
                    <a:bodyPr/>
                    <a:lstStyle/>
                    <a:p>
                      <a:pPr algn="ctr"/>
                      <a:r>
                        <a:rPr lang="zh-CN" altLang="en-US" sz="1400" dirty="0" smtClean="0">
                          <a:latin typeface="宋体" pitchFamily="2" charset="-122"/>
                          <a:ea typeface="宋体" pitchFamily="2" charset="-122"/>
                        </a:rPr>
                        <a:t>并购类型</a:t>
                      </a:r>
                      <a:endParaRPr lang="zh-CN" altLang="en-US" sz="1400" dirty="0">
                        <a:latin typeface="宋体" pitchFamily="2" charset="-122"/>
                        <a:ea typeface="宋体" pitchFamily="2" charset="-122"/>
                      </a:endParaRPr>
                    </a:p>
                  </a:txBody>
                  <a:tcPr marT="34283" marB="34283" anchor="ctr"/>
                </a:tc>
                <a:tc>
                  <a:txBody>
                    <a:bodyPr/>
                    <a:lstStyle/>
                    <a:p>
                      <a:pPr algn="ctr"/>
                      <a:r>
                        <a:rPr lang="zh-CN" altLang="en-US" sz="1400" dirty="0" smtClean="0">
                          <a:latin typeface="宋体" pitchFamily="2" charset="-122"/>
                          <a:ea typeface="宋体" pitchFamily="2" charset="-122"/>
                        </a:rPr>
                        <a:t>被并购方</a:t>
                      </a:r>
                      <a:endParaRPr lang="zh-CN" altLang="en-US" sz="1400" dirty="0">
                        <a:latin typeface="宋体" pitchFamily="2" charset="-122"/>
                        <a:ea typeface="宋体" pitchFamily="2" charset="-122"/>
                      </a:endParaRPr>
                    </a:p>
                  </a:txBody>
                  <a:tcPr marT="34283" marB="34283" anchor="ctr"/>
                </a:tc>
                <a:tc>
                  <a:txBody>
                    <a:bodyPr/>
                    <a:lstStyle/>
                    <a:p>
                      <a:pPr algn="ctr"/>
                      <a:r>
                        <a:rPr lang="zh-CN" altLang="en-US" sz="1400" dirty="0" smtClean="0">
                          <a:latin typeface="宋体" pitchFamily="2" charset="-122"/>
                          <a:ea typeface="宋体" pitchFamily="2" charset="-122"/>
                        </a:rPr>
                        <a:t>并购方</a:t>
                      </a:r>
                      <a:endParaRPr lang="zh-CN" altLang="en-US" sz="1400" dirty="0">
                        <a:latin typeface="宋体" pitchFamily="2" charset="-122"/>
                        <a:ea typeface="宋体" pitchFamily="2" charset="-122"/>
                      </a:endParaRPr>
                    </a:p>
                  </a:txBody>
                  <a:tcPr marT="34283" marB="34283" anchor="ctr"/>
                </a:tc>
              </a:tr>
              <a:tr h="617205">
                <a:tc>
                  <a:txBody>
                    <a:bodyPr/>
                    <a:lstStyle/>
                    <a:p>
                      <a:pPr algn="ctr"/>
                      <a:r>
                        <a:rPr lang="en-US" altLang="zh-CN" sz="1400" b="1" dirty="0" smtClean="0"/>
                        <a:t>IPO</a:t>
                      </a:r>
                      <a:r>
                        <a:rPr lang="zh-CN" altLang="en-US" sz="1400" b="1" dirty="0" smtClean="0"/>
                        <a:t>转被并购</a:t>
                      </a:r>
                      <a:endParaRPr lang="zh-CN" altLang="en-US" sz="1400" b="1" dirty="0"/>
                    </a:p>
                  </a:txBody>
                  <a:tcPr marT="34283" marB="34283" anchor="ctr"/>
                </a:tc>
                <a:tc>
                  <a:txBody>
                    <a:bodyPr/>
                    <a:lstStyle/>
                    <a:p>
                      <a:pPr algn="l"/>
                      <a:r>
                        <a:rPr lang="zh-CN" altLang="en-US" sz="1200" kern="1200" dirty="0" smtClean="0">
                          <a:solidFill>
                            <a:schemeClr val="dk1"/>
                          </a:solidFill>
                          <a:latin typeface="+mn-lt"/>
                          <a:ea typeface="+mn-ea"/>
                          <a:cs typeface="+mn-cs"/>
                        </a:rPr>
                        <a:t>私募股权投资基金（</a:t>
                      </a:r>
                      <a:r>
                        <a:rPr lang="en-US" altLang="zh-CN" sz="1200" kern="1200" dirty="0" smtClean="0">
                          <a:solidFill>
                            <a:schemeClr val="dk1"/>
                          </a:solidFill>
                          <a:latin typeface="+mn-lt"/>
                          <a:ea typeface="+mn-ea"/>
                          <a:cs typeface="+mn-cs"/>
                        </a:rPr>
                        <a:t>PE</a:t>
                      </a:r>
                      <a:r>
                        <a:rPr lang="zh-CN" altLang="en-US" sz="1200" kern="1200" dirty="0" smtClean="0">
                          <a:solidFill>
                            <a:schemeClr val="dk1"/>
                          </a:solidFill>
                          <a:latin typeface="+mn-lt"/>
                          <a:ea typeface="+mn-ea"/>
                          <a:cs typeface="+mn-cs"/>
                        </a:rPr>
                        <a:t>）、风险投资基金（</a:t>
                      </a:r>
                      <a:r>
                        <a:rPr lang="en-US" altLang="zh-CN" sz="1200" kern="1200" dirty="0" smtClean="0">
                          <a:solidFill>
                            <a:schemeClr val="dk1"/>
                          </a:solidFill>
                          <a:latin typeface="+mn-lt"/>
                          <a:ea typeface="+mn-ea"/>
                          <a:cs typeface="+mn-cs"/>
                        </a:rPr>
                        <a:t>VC</a:t>
                      </a:r>
                      <a:r>
                        <a:rPr lang="zh-CN" altLang="en-US" sz="1200" kern="1200" dirty="0" smtClean="0">
                          <a:solidFill>
                            <a:schemeClr val="dk1"/>
                          </a:solidFill>
                          <a:latin typeface="+mn-lt"/>
                          <a:ea typeface="+mn-ea"/>
                          <a:cs typeface="+mn-cs"/>
                        </a:rPr>
                        <a:t>）持股的资产标的，这类标的规范性较强，估值较高。</a:t>
                      </a:r>
                      <a:endParaRPr lang="zh-CN" altLang="en-US" sz="1200" kern="1200" dirty="0">
                        <a:solidFill>
                          <a:schemeClr val="dk1"/>
                        </a:solidFill>
                        <a:latin typeface="+mn-lt"/>
                        <a:ea typeface="+mn-ea"/>
                        <a:cs typeface="+mn-cs"/>
                      </a:endParaRPr>
                    </a:p>
                  </a:txBody>
                  <a:tcPr marT="34283" marB="34283" anchor="ctr"/>
                </a:tc>
                <a:tc>
                  <a:txBody>
                    <a:bodyPr/>
                    <a:lstStyle/>
                    <a:p>
                      <a:r>
                        <a:rPr lang="zh-CN" altLang="en-US" sz="1200" kern="1200" dirty="0" smtClean="0">
                          <a:solidFill>
                            <a:schemeClr val="dk1"/>
                          </a:solidFill>
                          <a:latin typeface="+mn-lt"/>
                          <a:ea typeface="+mn-ea"/>
                          <a:cs typeface="+mn-cs"/>
                        </a:rPr>
                        <a:t>具备对较大估值并购标的进行收购的上市公司。</a:t>
                      </a:r>
                      <a:endParaRPr lang="zh-CN" altLang="en-US" sz="1200" kern="1200" dirty="0">
                        <a:solidFill>
                          <a:schemeClr val="dk1"/>
                        </a:solidFill>
                        <a:latin typeface="+mn-lt"/>
                        <a:ea typeface="+mn-ea"/>
                        <a:cs typeface="+mn-cs"/>
                      </a:endParaRPr>
                    </a:p>
                  </a:txBody>
                  <a:tcPr marT="34283" marB="34283" anchor="ctr"/>
                </a:tc>
              </a:tr>
              <a:tr h="800085">
                <a:tc>
                  <a:txBody>
                    <a:bodyPr/>
                    <a:lstStyle/>
                    <a:p>
                      <a:pPr algn="ctr"/>
                      <a:r>
                        <a:rPr lang="zh-CN" altLang="en-US" sz="1400" b="1" dirty="0" smtClean="0"/>
                        <a:t>产业并购</a:t>
                      </a:r>
                      <a:endParaRPr lang="zh-CN" altLang="en-US" sz="1400" b="1" dirty="0"/>
                    </a:p>
                  </a:txBody>
                  <a:tcPr marT="34283" marB="34283"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smtClean="0">
                          <a:solidFill>
                            <a:schemeClr val="dk1"/>
                          </a:solidFill>
                          <a:latin typeface="+mn-lt"/>
                          <a:ea typeface="+mn-ea"/>
                          <a:cs typeface="+mn-cs"/>
                        </a:rPr>
                        <a:t>在产业纵向及横向与上市公司联系紧密的标的资产，这些资产可整合程度高，与上市公司的整合能够产生超额收益。</a:t>
                      </a:r>
                    </a:p>
                  </a:txBody>
                  <a:tcPr marT="34283" marB="34283" anchor="ctr"/>
                </a:tc>
                <a:tc>
                  <a:txBody>
                    <a:bodyPr/>
                    <a:lstStyle/>
                    <a:p>
                      <a:pPr algn="l"/>
                      <a:r>
                        <a:rPr lang="zh-CN" altLang="en-US" sz="1200" kern="1200" dirty="0" smtClean="0">
                          <a:solidFill>
                            <a:schemeClr val="dk1"/>
                          </a:solidFill>
                          <a:latin typeface="+mn-lt"/>
                          <a:ea typeface="+mn-ea"/>
                          <a:cs typeface="+mn-cs"/>
                        </a:rPr>
                        <a:t>细分行业龙头企业。</a:t>
                      </a:r>
                    </a:p>
                    <a:p>
                      <a:endParaRPr lang="zh-CN" altLang="en-US" sz="1200" kern="1200" dirty="0">
                        <a:solidFill>
                          <a:schemeClr val="dk1"/>
                        </a:solidFill>
                        <a:latin typeface="+mn-lt"/>
                        <a:ea typeface="+mn-ea"/>
                        <a:cs typeface="+mn-cs"/>
                      </a:endParaRPr>
                    </a:p>
                  </a:txBody>
                  <a:tcPr marT="34283" marB="34283" anchor="ctr"/>
                </a:tc>
              </a:tr>
              <a:tr h="617205">
                <a:tc>
                  <a:txBody>
                    <a:bodyPr/>
                    <a:lstStyle/>
                    <a:p>
                      <a:pPr algn="ctr"/>
                      <a:r>
                        <a:rPr lang="zh-CN" altLang="en-US" sz="1400" b="1" dirty="0" smtClean="0"/>
                        <a:t>借壳并购</a:t>
                      </a:r>
                      <a:endParaRPr lang="zh-CN" altLang="en-US" sz="1400" b="1" dirty="0"/>
                    </a:p>
                  </a:txBody>
                  <a:tcPr marT="34283" marB="34283" anchor="ctr"/>
                </a:tc>
                <a:tc>
                  <a:txBody>
                    <a:bodyPr/>
                    <a:lstStyle/>
                    <a:p>
                      <a:pPr algn="l"/>
                      <a:r>
                        <a:rPr lang="en-US" altLang="zh-CN" sz="1200" kern="1200" dirty="0" smtClean="0">
                          <a:solidFill>
                            <a:schemeClr val="dk1"/>
                          </a:solidFill>
                          <a:latin typeface="+mn-lt"/>
                          <a:ea typeface="+mn-ea"/>
                          <a:cs typeface="+mn-cs"/>
                        </a:rPr>
                        <a:t>ST</a:t>
                      </a:r>
                      <a:r>
                        <a:rPr lang="zh-CN" altLang="en-US" sz="1200" kern="1200" dirty="0" smtClean="0">
                          <a:solidFill>
                            <a:schemeClr val="dk1"/>
                          </a:solidFill>
                          <a:latin typeface="+mn-lt"/>
                          <a:ea typeface="+mn-ea"/>
                          <a:cs typeface="+mn-cs"/>
                        </a:rPr>
                        <a:t>上市公司</a:t>
                      </a:r>
                      <a:endParaRPr lang="zh-CN" altLang="en-US" sz="1200" kern="1200" dirty="0">
                        <a:solidFill>
                          <a:schemeClr val="dk1"/>
                        </a:solidFill>
                        <a:latin typeface="+mn-lt"/>
                        <a:ea typeface="+mn-ea"/>
                        <a:cs typeface="+mn-cs"/>
                      </a:endParaRPr>
                    </a:p>
                  </a:txBody>
                  <a:tcPr marT="34283" marB="34283" anchor="ctr"/>
                </a:tc>
                <a:tc>
                  <a:txBody>
                    <a:bodyPr/>
                    <a:lstStyle/>
                    <a:p>
                      <a:r>
                        <a:rPr lang="zh-CN" altLang="en-US" sz="1200" kern="1200" dirty="0" smtClean="0">
                          <a:solidFill>
                            <a:schemeClr val="dk1"/>
                          </a:solidFill>
                          <a:latin typeface="+mn-lt"/>
                          <a:ea typeface="+mn-ea"/>
                          <a:cs typeface="+mn-cs"/>
                        </a:rPr>
                        <a:t>具有较大估值规模，且满足</a:t>
                      </a:r>
                      <a:r>
                        <a:rPr lang="en-US" altLang="zh-CN" sz="1200" kern="1200" dirty="0" smtClean="0">
                          <a:solidFill>
                            <a:schemeClr val="dk1"/>
                          </a:solidFill>
                          <a:latin typeface="+mn-lt"/>
                          <a:ea typeface="+mn-ea"/>
                          <a:cs typeface="+mn-cs"/>
                        </a:rPr>
                        <a:t>《</a:t>
                      </a:r>
                      <a:r>
                        <a:rPr lang="zh-CN" altLang="en-US" sz="1200" kern="1200" dirty="0" smtClean="0">
                          <a:solidFill>
                            <a:schemeClr val="dk1"/>
                          </a:solidFill>
                          <a:latin typeface="+mn-lt"/>
                          <a:ea typeface="+mn-ea"/>
                          <a:cs typeface="+mn-cs"/>
                        </a:rPr>
                        <a:t>重大资产重组管理办法</a:t>
                      </a:r>
                      <a:r>
                        <a:rPr lang="en-US" altLang="zh-CN" sz="1200" kern="1200" dirty="0" smtClean="0">
                          <a:solidFill>
                            <a:schemeClr val="dk1"/>
                          </a:solidFill>
                          <a:latin typeface="+mn-lt"/>
                          <a:ea typeface="+mn-ea"/>
                          <a:cs typeface="+mn-cs"/>
                        </a:rPr>
                        <a:t>》</a:t>
                      </a:r>
                      <a:r>
                        <a:rPr lang="zh-CN" altLang="en-US" sz="1200" kern="1200" dirty="0" smtClean="0">
                          <a:solidFill>
                            <a:schemeClr val="dk1"/>
                          </a:solidFill>
                          <a:latin typeface="+mn-lt"/>
                          <a:ea typeface="+mn-ea"/>
                          <a:cs typeface="+mn-cs"/>
                        </a:rPr>
                        <a:t>关于借壳上市的规定。</a:t>
                      </a:r>
                      <a:endParaRPr lang="zh-CN" altLang="en-US" sz="1200" kern="1200" dirty="0">
                        <a:solidFill>
                          <a:schemeClr val="dk1"/>
                        </a:solidFill>
                        <a:latin typeface="+mn-lt"/>
                        <a:ea typeface="+mn-ea"/>
                        <a:cs typeface="+mn-cs"/>
                      </a:endParaRPr>
                    </a:p>
                  </a:txBody>
                  <a:tcPr marT="34283" marB="34283" anchor="ctr"/>
                </a:tc>
              </a:tr>
              <a:tr h="449522">
                <a:tc>
                  <a:txBody>
                    <a:bodyPr/>
                    <a:lstStyle/>
                    <a:p>
                      <a:pPr algn="ctr"/>
                      <a:r>
                        <a:rPr lang="zh-CN" altLang="en-US" sz="1400" b="1" dirty="0" smtClean="0"/>
                        <a:t>融资并购</a:t>
                      </a:r>
                      <a:endParaRPr lang="zh-CN" altLang="en-US" sz="1400" b="1" dirty="0"/>
                    </a:p>
                  </a:txBody>
                  <a:tcPr marT="34283" marB="34283" anchor="ctr"/>
                </a:tc>
                <a:tc>
                  <a:txBody>
                    <a:bodyPr/>
                    <a:lstStyle/>
                    <a:p>
                      <a:pPr algn="l"/>
                      <a:r>
                        <a:rPr lang="zh-CN" altLang="en-US" sz="1200" kern="1200" dirty="0" smtClean="0">
                          <a:solidFill>
                            <a:schemeClr val="dk1"/>
                          </a:solidFill>
                          <a:latin typeface="+mn-lt"/>
                          <a:ea typeface="+mn-ea"/>
                          <a:cs typeface="+mn-cs"/>
                        </a:rPr>
                        <a:t>上市公司</a:t>
                      </a:r>
                      <a:endParaRPr lang="zh-CN" altLang="en-US" sz="1200" kern="1200" dirty="0">
                        <a:solidFill>
                          <a:schemeClr val="dk1"/>
                        </a:solidFill>
                        <a:latin typeface="+mn-lt"/>
                        <a:ea typeface="+mn-ea"/>
                        <a:cs typeface="+mn-cs"/>
                      </a:endParaRPr>
                    </a:p>
                  </a:txBody>
                  <a:tcPr marT="34283" marB="34283" anchor="ctr"/>
                </a:tc>
                <a:tc>
                  <a:txBody>
                    <a:bodyPr/>
                    <a:lstStyle/>
                    <a:p>
                      <a:r>
                        <a:rPr lang="zh-CN" altLang="en-US" sz="1200" kern="1200" dirty="0" smtClean="0">
                          <a:solidFill>
                            <a:schemeClr val="dk1"/>
                          </a:solidFill>
                          <a:latin typeface="+mn-lt"/>
                          <a:ea typeface="+mn-ea"/>
                          <a:cs typeface="+mn-cs"/>
                        </a:rPr>
                        <a:t>不满足三年持续性及盈利要求无法过会的企业</a:t>
                      </a:r>
                      <a:endParaRPr lang="zh-CN" altLang="en-US" sz="1200" kern="1200" dirty="0">
                        <a:solidFill>
                          <a:schemeClr val="dk1"/>
                        </a:solidFill>
                        <a:latin typeface="+mn-lt"/>
                        <a:ea typeface="+mn-ea"/>
                        <a:cs typeface="+mn-cs"/>
                      </a:endParaRPr>
                    </a:p>
                  </a:txBody>
                  <a:tcPr marT="34283" marB="34283" anchor="ctr"/>
                </a:tc>
              </a:tr>
              <a:tr h="434325">
                <a:tc>
                  <a:txBody>
                    <a:bodyPr/>
                    <a:lstStyle/>
                    <a:p>
                      <a:pPr algn="ctr"/>
                      <a:r>
                        <a:rPr lang="zh-CN" altLang="en-US" sz="1400" b="1" dirty="0" smtClean="0"/>
                        <a:t>分步式并购</a:t>
                      </a:r>
                      <a:endParaRPr lang="zh-CN" altLang="en-US" sz="1400" b="1" dirty="0"/>
                    </a:p>
                  </a:txBody>
                  <a:tcPr marT="34283" marB="34283" anchor="ctr"/>
                </a:tc>
                <a:tc>
                  <a:txBody>
                    <a:bodyPr/>
                    <a:lstStyle/>
                    <a:p>
                      <a:pPr algn="l"/>
                      <a:r>
                        <a:rPr lang="zh-CN" altLang="en-US" sz="1200" kern="1200" dirty="0" smtClean="0">
                          <a:solidFill>
                            <a:schemeClr val="dk1"/>
                          </a:solidFill>
                          <a:latin typeface="+mn-lt"/>
                          <a:ea typeface="+mn-ea"/>
                          <a:cs typeface="+mn-cs"/>
                        </a:rPr>
                        <a:t>由于业绩不稳定，会对并购后商誉产生不利影响的标的。</a:t>
                      </a:r>
                      <a:endParaRPr lang="zh-CN" altLang="en-US" sz="1200" kern="1200" dirty="0">
                        <a:solidFill>
                          <a:schemeClr val="dk1"/>
                        </a:solidFill>
                        <a:latin typeface="+mn-lt"/>
                        <a:ea typeface="+mn-ea"/>
                        <a:cs typeface="+mn-cs"/>
                      </a:endParaRPr>
                    </a:p>
                  </a:txBody>
                  <a:tcPr marT="34283" marB="34283" anchor="ctr"/>
                </a:tc>
                <a:tc>
                  <a:txBody>
                    <a:bodyPr/>
                    <a:lstStyle/>
                    <a:p>
                      <a:r>
                        <a:rPr lang="zh-CN" altLang="en-US" sz="1200" kern="1200" dirty="0" smtClean="0">
                          <a:solidFill>
                            <a:schemeClr val="dk1"/>
                          </a:solidFill>
                          <a:latin typeface="+mn-lt"/>
                          <a:ea typeface="+mn-ea"/>
                          <a:cs typeface="+mn-cs"/>
                        </a:rPr>
                        <a:t>上市公司</a:t>
                      </a:r>
                      <a:endParaRPr lang="zh-CN" altLang="en-US" sz="1200" kern="1200" dirty="0">
                        <a:solidFill>
                          <a:schemeClr val="dk1"/>
                        </a:solidFill>
                        <a:latin typeface="+mn-lt"/>
                        <a:ea typeface="+mn-ea"/>
                        <a:cs typeface="+mn-cs"/>
                      </a:endParaRPr>
                    </a:p>
                  </a:txBody>
                  <a:tcPr marT="34283" marB="34283" anchor="ctr"/>
                </a:tc>
              </a:tr>
              <a:tr h="323290">
                <a:tc>
                  <a:txBody>
                    <a:bodyPr/>
                    <a:lstStyle/>
                    <a:p>
                      <a:pPr algn="ctr"/>
                      <a:r>
                        <a:rPr lang="zh-CN" altLang="en-US" sz="1400" b="1" dirty="0" smtClean="0"/>
                        <a:t>避税并购</a:t>
                      </a:r>
                      <a:endParaRPr lang="zh-CN" altLang="en-US" sz="1400" b="1" dirty="0"/>
                    </a:p>
                  </a:txBody>
                  <a:tcPr marT="34283" marB="34283" anchor="ctr"/>
                </a:tc>
                <a:tc>
                  <a:txBody>
                    <a:bodyPr/>
                    <a:lstStyle/>
                    <a:p>
                      <a:pPr algn="l"/>
                      <a:r>
                        <a:rPr lang="zh-CN" altLang="en-US" sz="1200" kern="1200" dirty="0" smtClean="0">
                          <a:solidFill>
                            <a:schemeClr val="dk1"/>
                          </a:solidFill>
                          <a:latin typeface="+mn-lt"/>
                          <a:ea typeface="+mn-ea"/>
                          <a:cs typeface="+mn-cs"/>
                        </a:rPr>
                        <a:t>有避税需求的并购标的</a:t>
                      </a:r>
                      <a:endParaRPr lang="zh-CN" altLang="en-US" sz="1200" kern="1200" dirty="0">
                        <a:solidFill>
                          <a:schemeClr val="dk1"/>
                        </a:solidFill>
                        <a:latin typeface="+mn-lt"/>
                        <a:ea typeface="+mn-ea"/>
                        <a:cs typeface="+mn-cs"/>
                      </a:endParaRPr>
                    </a:p>
                  </a:txBody>
                  <a:tcPr marT="34283" marB="34283" anchor="ctr"/>
                </a:tc>
                <a:tc>
                  <a:txBody>
                    <a:bodyPr/>
                    <a:lstStyle/>
                    <a:p>
                      <a:r>
                        <a:rPr lang="zh-CN" altLang="en-US" sz="1200" kern="1200" dirty="0" smtClean="0">
                          <a:solidFill>
                            <a:schemeClr val="dk1"/>
                          </a:solidFill>
                          <a:latin typeface="+mn-lt"/>
                          <a:ea typeface="+mn-ea"/>
                          <a:cs typeface="+mn-cs"/>
                        </a:rPr>
                        <a:t>上市公司</a:t>
                      </a:r>
                      <a:endParaRPr lang="zh-CN" altLang="en-US" sz="1200" kern="1200" dirty="0">
                        <a:solidFill>
                          <a:schemeClr val="dk1"/>
                        </a:solidFill>
                        <a:latin typeface="+mn-lt"/>
                        <a:ea typeface="+mn-ea"/>
                        <a:cs typeface="+mn-cs"/>
                      </a:endParaRPr>
                    </a:p>
                  </a:txBody>
                  <a:tcPr marT="34283" marB="34283" anchor="ctr"/>
                </a:tc>
              </a:tr>
              <a:tr h="330011">
                <a:tc>
                  <a:txBody>
                    <a:bodyPr/>
                    <a:lstStyle/>
                    <a:p>
                      <a:pPr algn="ctr"/>
                      <a:r>
                        <a:rPr lang="zh-CN" altLang="en-US" sz="1400" b="1" dirty="0" smtClean="0"/>
                        <a:t>预约收购</a:t>
                      </a:r>
                      <a:endParaRPr lang="zh-CN" altLang="en-US" sz="1400" b="1" dirty="0"/>
                    </a:p>
                  </a:txBody>
                  <a:tcPr marT="34283" marB="34283" anchor="ctr"/>
                </a:tc>
                <a:tc>
                  <a:txBody>
                    <a:bodyPr/>
                    <a:lstStyle/>
                    <a:p>
                      <a:pPr algn="l"/>
                      <a:r>
                        <a:rPr lang="zh-CN" altLang="en-US" sz="1200" kern="1200" dirty="0" smtClean="0">
                          <a:solidFill>
                            <a:schemeClr val="dk1"/>
                          </a:solidFill>
                          <a:latin typeface="+mn-lt"/>
                          <a:ea typeface="+mn-ea"/>
                          <a:cs typeface="+mn-cs"/>
                        </a:rPr>
                        <a:t>无特殊要求</a:t>
                      </a:r>
                      <a:endParaRPr lang="zh-CN" altLang="en-US" sz="1200" kern="1200" dirty="0">
                        <a:solidFill>
                          <a:schemeClr val="dk1"/>
                        </a:solidFill>
                        <a:latin typeface="+mn-lt"/>
                        <a:ea typeface="+mn-ea"/>
                        <a:cs typeface="+mn-cs"/>
                      </a:endParaRPr>
                    </a:p>
                  </a:txBody>
                  <a:tcPr marT="34283" marB="34283" anchor="ctr"/>
                </a:tc>
                <a:tc>
                  <a:txBody>
                    <a:bodyPr/>
                    <a:lstStyle/>
                    <a:p>
                      <a:r>
                        <a:rPr lang="zh-CN" altLang="en-US" sz="1200" kern="1200" dirty="0" smtClean="0">
                          <a:solidFill>
                            <a:schemeClr val="dk1"/>
                          </a:solidFill>
                          <a:latin typeface="+mn-lt"/>
                          <a:ea typeface="+mn-ea"/>
                          <a:cs typeface="+mn-cs"/>
                        </a:rPr>
                        <a:t>无特殊要求</a:t>
                      </a:r>
                      <a:endParaRPr lang="zh-CN" altLang="en-US" sz="1200" kern="1200" dirty="0">
                        <a:solidFill>
                          <a:schemeClr val="dk1"/>
                        </a:solidFill>
                        <a:latin typeface="+mn-lt"/>
                        <a:ea typeface="+mn-ea"/>
                        <a:cs typeface="+mn-cs"/>
                      </a:endParaRPr>
                    </a:p>
                  </a:txBody>
                  <a:tcPr marT="34283" marB="34283" anchor="ctr"/>
                </a:tc>
              </a:tr>
            </a:tbl>
          </a:graphicData>
        </a:graphic>
      </p:graphicFrame>
    </p:spTree>
  </p:cSld>
  <p:clrMapOvr>
    <a:masterClrMapping/>
  </p:clrMapOvr>
  <p:transition>
    <p:wipe dir="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页脚占位符 3"/>
          <p:cNvSpPr txBox="1">
            <a:spLocks noGrp="1"/>
          </p:cNvSpPr>
          <p:nvPr/>
        </p:nvSpPr>
        <p:spPr bwMode="auto">
          <a:xfrm>
            <a:off x="5867400" y="4846638"/>
            <a:ext cx="2895600" cy="239712"/>
          </a:xfrm>
          <a:prstGeom prst="rect">
            <a:avLst/>
          </a:prstGeom>
          <a:noFill/>
          <a:ln>
            <a:miter lim="800000"/>
            <a:headEnd/>
            <a:tailEnd/>
          </a:ln>
        </p:spPr>
        <p:txBody>
          <a:bodyPr/>
          <a:lstStyle/>
          <a:p>
            <a:pPr algn="r" fontAlgn="auto">
              <a:spcAft>
                <a:spcPts val="0"/>
              </a:spcAft>
              <a:defRPr/>
            </a:pPr>
            <a:r>
              <a:rPr lang="en-US" altLang="zh-CN" sz="1200" dirty="0">
                <a:latin typeface="+mj-lt"/>
                <a:ea typeface="+mn-ea"/>
                <a:cs typeface="+mn-cs"/>
              </a:rPr>
              <a:t>Company Logo</a:t>
            </a:r>
          </a:p>
        </p:txBody>
      </p:sp>
      <p:sp>
        <p:nvSpPr>
          <p:cNvPr id="7" name="日期占位符 5"/>
          <p:cNvSpPr txBox="1">
            <a:spLocks noGrp="1"/>
          </p:cNvSpPr>
          <p:nvPr/>
        </p:nvSpPr>
        <p:spPr bwMode="gray">
          <a:xfrm>
            <a:off x="14288" y="628650"/>
            <a:ext cx="8458200" cy="171450"/>
          </a:xfrm>
          <a:prstGeom prst="rect">
            <a:avLst/>
          </a:prstGeom>
          <a:noFill/>
          <a:ln>
            <a:miter lim="800000"/>
            <a:headEnd/>
            <a:tailEnd/>
          </a:ln>
        </p:spPr>
        <p:txBody>
          <a:bodyPr/>
          <a:lstStyle/>
          <a:p>
            <a:pPr fontAlgn="auto">
              <a:spcAft>
                <a:spcPts val="0"/>
              </a:spcAft>
              <a:defRPr/>
            </a:pPr>
            <a:r>
              <a:rPr lang="en-US" altLang="zh-CN" sz="1000" dirty="0">
                <a:solidFill>
                  <a:schemeClr val="bg1"/>
                </a:solidFill>
                <a:latin typeface="+mj-lt"/>
                <a:ea typeface="+mn-ea"/>
                <a:cs typeface="+mn-cs"/>
              </a:rPr>
              <a:t>www.themegallery.com</a:t>
            </a:r>
          </a:p>
        </p:txBody>
      </p:sp>
      <p:sp>
        <p:nvSpPr>
          <p:cNvPr id="10246" name="Text Box 5"/>
          <p:cNvSpPr txBox="1">
            <a:spLocks noChangeArrowheads="1"/>
          </p:cNvSpPr>
          <p:nvPr/>
        </p:nvSpPr>
        <p:spPr bwMode="auto">
          <a:xfrm>
            <a:off x="755650" y="800100"/>
            <a:ext cx="7777163" cy="3298825"/>
          </a:xfrm>
          <a:prstGeom prst="rect">
            <a:avLst/>
          </a:prstGeom>
          <a:noFill/>
          <a:ln>
            <a:noFill/>
          </a:ln>
          <a:extLst>
            <a:ext uri="{909E8E84-426E-40DD-AFC4-6F175D3DCCD1}"/>
            <a:ext uri="{91240B29-F687-4F45-9708-019B960494DF}"/>
          </a:extLst>
        </p:spPr>
        <p:txBody>
          <a:bodyPr>
            <a:spAutoFit/>
          </a:bodyPr>
          <a:lstStyle>
            <a:lvl1pPr eaLnBrk="0" hangingPunct="0">
              <a:defRPr b="1">
                <a:solidFill>
                  <a:schemeClr val="tx2"/>
                </a:solidFill>
                <a:latin typeface="宋体" pitchFamily="2" charset="-122"/>
                <a:ea typeface="宋体" pitchFamily="2" charset="-122"/>
              </a:defRPr>
            </a:lvl1pPr>
            <a:lvl2pPr marL="742950" indent="-285750" eaLnBrk="0" hangingPunct="0">
              <a:defRPr b="1">
                <a:solidFill>
                  <a:schemeClr val="tx2"/>
                </a:solidFill>
                <a:latin typeface="宋体" pitchFamily="2" charset="-122"/>
                <a:ea typeface="宋体" pitchFamily="2" charset="-122"/>
              </a:defRPr>
            </a:lvl2pPr>
            <a:lvl3pPr marL="1143000" indent="-228600" eaLnBrk="0" hangingPunct="0">
              <a:defRPr b="1">
                <a:solidFill>
                  <a:schemeClr val="tx2"/>
                </a:solidFill>
                <a:latin typeface="宋体" pitchFamily="2" charset="-122"/>
                <a:ea typeface="宋体" pitchFamily="2" charset="-122"/>
              </a:defRPr>
            </a:lvl3pPr>
            <a:lvl4pPr marL="1600200" indent="-228600" eaLnBrk="0" hangingPunct="0">
              <a:defRPr b="1">
                <a:solidFill>
                  <a:schemeClr val="tx2"/>
                </a:solidFill>
                <a:latin typeface="宋体" pitchFamily="2" charset="-122"/>
                <a:ea typeface="宋体" pitchFamily="2" charset="-122"/>
              </a:defRPr>
            </a:lvl4pPr>
            <a:lvl5pPr marL="2057400" indent="-228600" eaLnBrk="0" hangingPunct="0">
              <a:defRPr b="1">
                <a:solidFill>
                  <a:schemeClr val="tx2"/>
                </a:solidFill>
                <a:latin typeface="宋体" pitchFamily="2" charset="-122"/>
                <a:ea typeface="宋体" pitchFamily="2" charset="-122"/>
              </a:defRPr>
            </a:lvl5pPr>
            <a:lvl6pPr marL="2514600" indent="-228600" eaLnBrk="0" fontAlgn="base" hangingPunct="0">
              <a:spcBef>
                <a:spcPct val="50000"/>
              </a:spcBef>
              <a:spcAft>
                <a:spcPct val="0"/>
              </a:spcAft>
              <a:buFont typeface="Wingdings" pitchFamily="2" charset="2"/>
              <a:buChar char="u"/>
              <a:defRPr b="1">
                <a:solidFill>
                  <a:schemeClr val="tx2"/>
                </a:solidFill>
                <a:latin typeface="宋体" pitchFamily="2" charset="-122"/>
                <a:ea typeface="宋体" pitchFamily="2" charset="-122"/>
              </a:defRPr>
            </a:lvl6pPr>
            <a:lvl7pPr marL="2971800" indent="-228600" eaLnBrk="0" fontAlgn="base" hangingPunct="0">
              <a:spcBef>
                <a:spcPct val="50000"/>
              </a:spcBef>
              <a:spcAft>
                <a:spcPct val="0"/>
              </a:spcAft>
              <a:buFont typeface="Wingdings" pitchFamily="2" charset="2"/>
              <a:buChar char="u"/>
              <a:defRPr b="1">
                <a:solidFill>
                  <a:schemeClr val="tx2"/>
                </a:solidFill>
                <a:latin typeface="宋体" pitchFamily="2" charset="-122"/>
                <a:ea typeface="宋体" pitchFamily="2" charset="-122"/>
              </a:defRPr>
            </a:lvl7pPr>
            <a:lvl8pPr marL="3429000" indent="-228600" eaLnBrk="0" fontAlgn="base" hangingPunct="0">
              <a:spcBef>
                <a:spcPct val="50000"/>
              </a:spcBef>
              <a:spcAft>
                <a:spcPct val="0"/>
              </a:spcAft>
              <a:buFont typeface="Wingdings" pitchFamily="2" charset="2"/>
              <a:buChar char="u"/>
              <a:defRPr b="1">
                <a:solidFill>
                  <a:schemeClr val="tx2"/>
                </a:solidFill>
                <a:latin typeface="宋体" pitchFamily="2" charset="-122"/>
                <a:ea typeface="宋体" pitchFamily="2" charset="-122"/>
              </a:defRPr>
            </a:lvl8pPr>
            <a:lvl9pPr marL="3886200" indent="-228600" eaLnBrk="0" fontAlgn="base" hangingPunct="0">
              <a:spcBef>
                <a:spcPct val="50000"/>
              </a:spcBef>
              <a:spcAft>
                <a:spcPct val="0"/>
              </a:spcAft>
              <a:buFont typeface="Wingdings" pitchFamily="2" charset="2"/>
              <a:buChar char="u"/>
              <a:defRPr b="1">
                <a:solidFill>
                  <a:schemeClr val="tx2"/>
                </a:solidFill>
                <a:latin typeface="宋体" pitchFamily="2" charset="-122"/>
                <a:ea typeface="宋体" pitchFamily="2" charset="-122"/>
              </a:defRPr>
            </a:lvl9pPr>
          </a:lstStyle>
          <a:p>
            <a:pPr eaLnBrk="1" fontAlgn="auto" hangingPunct="1">
              <a:lnSpc>
                <a:spcPts val="2500"/>
              </a:lnSpc>
              <a:spcBef>
                <a:spcPts val="0"/>
              </a:spcBef>
              <a:spcAft>
                <a:spcPts val="0"/>
              </a:spcAft>
              <a:buFont typeface="Wingdings" pitchFamily="2" charset="2"/>
              <a:buChar char="Ø"/>
              <a:defRPr/>
            </a:pPr>
            <a:r>
              <a:rPr lang="zh-CN" altLang="en-US" sz="2400" dirty="0">
                <a:latin typeface="黑体" pitchFamily="49" charset="-122"/>
                <a:ea typeface="黑体" pitchFamily="49" charset="-122"/>
                <a:cs typeface="+mn-cs"/>
              </a:rPr>
              <a:t>企业整体重组的主要形式</a:t>
            </a:r>
          </a:p>
          <a:p>
            <a:pPr eaLnBrk="1" fontAlgn="auto" hangingPunct="1">
              <a:lnSpc>
                <a:spcPts val="2500"/>
              </a:lnSpc>
              <a:spcBef>
                <a:spcPts val="0"/>
              </a:spcBef>
              <a:spcAft>
                <a:spcPts val="0"/>
              </a:spcAft>
              <a:buFont typeface="Wingdings" pitchFamily="2" charset="2"/>
              <a:buChar char="ü"/>
              <a:defRPr/>
            </a:pPr>
            <a:r>
              <a:rPr lang="zh-CN" altLang="en-US" sz="1400" b="0" dirty="0" smtClean="0">
                <a:cs typeface="+mn-cs"/>
              </a:rPr>
              <a:t>  企业</a:t>
            </a:r>
            <a:r>
              <a:rPr lang="zh-CN" altLang="en-US" sz="1400" b="0" dirty="0">
                <a:cs typeface="+mn-cs"/>
              </a:rPr>
              <a:t>法律形式改变</a:t>
            </a:r>
          </a:p>
          <a:p>
            <a:pPr eaLnBrk="1" fontAlgn="auto" hangingPunct="1">
              <a:lnSpc>
                <a:spcPts val="2500"/>
              </a:lnSpc>
              <a:spcBef>
                <a:spcPts val="0"/>
              </a:spcBef>
              <a:spcAft>
                <a:spcPts val="0"/>
              </a:spcAft>
              <a:buFont typeface="Wingdings" pitchFamily="2" charset="2"/>
              <a:buChar char="ü"/>
              <a:defRPr/>
            </a:pPr>
            <a:r>
              <a:rPr lang="zh-CN" altLang="en-US" sz="1400" b="0" dirty="0" smtClean="0">
                <a:cs typeface="+mn-cs"/>
              </a:rPr>
              <a:t>  债务</a:t>
            </a:r>
            <a:r>
              <a:rPr lang="zh-CN" altLang="en-US" sz="1400" b="0" dirty="0">
                <a:cs typeface="+mn-cs"/>
              </a:rPr>
              <a:t>重组</a:t>
            </a:r>
          </a:p>
          <a:p>
            <a:pPr eaLnBrk="1" fontAlgn="auto" hangingPunct="1">
              <a:lnSpc>
                <a:spcPts val="2500"/>
              </a:lnSpc>
              <a:spcBef>
                <a:spcPts val="0"/>
              </a:spcBef>
              <a:spcAft>
                <a:spcPts val="0"/>
              </a:spcAft>
              <a:buFont typeface="Wingdings" pitchFamily="2" charset="2"/>
              <a:buChar char="ü"/>
              <a:defRPr/>
            </a:pPr>
            <a:r>
              <a:rPr lang="zh-CN" altLang="en-US" sz="1400" b="0" dirty="0" smtClean="0">
                <a:cs typeface="+mn-cs"/>
              </a:rPr>
              <a:t>  资产</a:t>
            </a:r>
            <a:r>
              <a:rPr lang="zh-CN" altLang="en-US" sz="1400" b="0" dirty="0">
                <a:cs typeface="+mn-cs"/>
              </a:rPr>
              <a:t>收购</a:t>
            </a:r>
          </a:p>
          <a:p>
            <a:pPr eaLnBrk="1" fontAlgn="auto" hangingPunct="1">
              <a:lnSpc>
                <a:spcPts val="2500"/>
              </a:lnSpc>
              <a:spcBef>
                <a:spcPts val="0"/>
              </a:spcBef>
              <a:spcAft>
                <a:spcPts val="0"/>
              </a:spcAft>
              <a:buFont typeface="Wingdings" pitchFamily="2" charset="2"/>
              <a:buChar char="ü"/>
              <a:defRPr/>
            </a:pPr>
            <a:r>
              <a:rPr lang="zh-CN" altLang="en-US" sz="1400" b="0" dirty="0" smtClean="0">
                <a:cs typeface="+mn-cs"/>
              </a:rPr>
              <a:t>  股权</a:t>
            </a:r>
            <a:r>
              <a:rPr lang="zh-CN" altLang="en-US" sz="1400" b="0" dirty="0">
                <a:cs typeface="+mn-cs"/>
              </a:rPr>
              <a:t>收购（股东层面）</a:t>
            </a:r>
          </a:p>
          <a:p>
            <a:pPr eaLnBrk="1" fontAlgn="auto" hangingPunct="1">
              <a:lnSpc>
                <a:spcPts val="2500"/>
              </a:lnSpc>
              <a:spcBef>
                <a:spcPts val="0"/>
              </a:spcBef>
              <a:spcAft>
                <a:spcPts val="0"/>
              </a:spcAft>
              <a:buFont typeface="Wingdings" pitchFamily="2" charset="2"/>
              <a:buChar char="ü"/>
              <a:defRPr/>
            </a:pPr>
            <a:r>
              <a:rPr lang="zh-CN" altLang="en-US" sz="1400" b="0" dirty="0" smtClean="0">
                <a:cs typeface="+mn-cs"/>
              </a:rPr>
              <a:t>  合并</a:t>
            </a:r>
            <a:r>
              <a:rPr lang="zh-CN" altLang="en-US" sz="1400" b="0" dirty="0">
                <a:cs typeface="+mn-cs"/>
              </a:rPr>
              <a:t>（股东层面）</a:t>
            </a:r>
          </a:p>
          <a:p>
            <a:pPr eaLnBrk="1" fontAlgn="auto" hangingPunct="1">
              <a:lnSpc>
                <a:spcPts val="2500"/>
              </a:lnSpc>
              <a:spcBef>
                <a:spcPts val="0"/>
              </a:spcBef>
              <a:spcAft>
                <a:spcPts val="0"/>
              </a:spcAft>
              <a:buFont typeface="Wingdings" pitchFamily="2" charset="2"/>
              <a:buChar char="ü"/>
              <a:defRPr/>
            </a:pPr>
            <a:r>
              <a:rPr lang="zh-CN" altLang="en-US" sz="1400" b="0" dirty="0" smtClean="0">
                <a:cs typeface="+mn-cs"/>
              </a:rPr>
              <a:t>  分立</a:t>
            </a:r>
            <a:r>
              <a:rPr lang="zh-CN" altLang="en-US" sz="1400" b="0" dirty="0">
                <a:cs typeface="+mn-cs"/>
              </a:rPr>
              <a:t>（股东层面）</a:t>
            </a:r>
          </a:p>
          <a:p>
            <a:pPr eaLnBrk="1" fontAlgn="auto" hangingPunct="1">
              <a:lnSpc>
                <a:spcPts val="2500"/>
              </a:lnSpc>
              <a:spcBef>
                <a:spcPts val="0"/>
              </a:spcBef>
              <a:spcAft>
                <a:spcPts val="0"/>
              </a:spcAft>
              <a:buFont typeface="Wingdings" pitchFamily="2" charset="2"/>
              <a:buChar char="Ø"/>
              <a:defRPr/>
            </a:pPr>
            <a:r>
              <a:rPr lang="zh-CN" altLang="en-US" sz="2400" dirty="0">
                <a:latin typeface="黑体" pitchFamily="49" charset="-122"/>
                <a:ea typeface="黑体" pitchFamily="49" charset="-122"/>
                <a:cs typeface="+mn-cs"/>
              </a:rPr>
              <a:t>部分资产重组的主要形式</a:t>
            </a:r>
            <a:endParaRPr lang="en-US" altLang="zh-CN" sz="2400" dirty="0">
              <a:latin typeface="黑体" pitchFamily="49" charset="-122"/>
              <a:ea typeface="黑体" pitchFamily="49" charset="-122"/>
              <a:cs typeface="+mn-cs"/>
            </a:endParaRPr>
          </a:p>
          <a:p>
            <a:pPr indent="-285750" eaLnBrk="1" fontAlgn="auto" hangingPunct="1">
              <a:lnSpc>
                <a:spcPts val="2500"/>
              </a:lnSpc>
              <a:spcBef>
                <a:spcPts val="0"/>
              </a:spcBef>
              <a:spcAft>
                <a:spcPts val="0"/>
              </a:spcAft>
              <a:buFont typeface="Wingdings" pitchFamily="2" charset="2"/>
              <a:buChar char="ü"/>
              <a:defRPr/>
            </a:pPr>
            <a:r>
              <a:rPr lang="zh-CN" altLang="zh-CN" sz="1400" b="0" dirty="0">
                <a:cs typeface="+mn-cs"/>
              </a:rPr>
              <a:t>企业以部分非货币性资产投资</a:t>
            </a:r>
            <a:r>
              <a:rPr lang="zh-CN" altLang="en-US" sz="1400" b="0" dirty="0">
                <a:cs typeface="+mn-cs"/>
              </a:rPr>
              <a:t>（股权投资、房地产等资产投资等）</a:t>
            </a:r>
            <a:endParaRPr lang="en-US" altLang="zh-CN" sz="1400" b="0" dirty="0">
              <a:cs typeface="+mn-cs"/>
            </a:endParaRPr>
          </a:p>
          <a:p>
            <a:pPr indent="-285750" eaLnBrk="1" fontAlgn="auto" hangingPunct="1">
              <a:lnSpc>
                <a:spcPts val="2500"/>
              </a:lnSpc>
              <a:spcBef>
                <a:spcPts val="0"/>
              </a:spcBef>
              <a:spcAft>
                <a:spcPts val="0"/>
              </a:spcAft>
              <a:buFont typeface="Wingdings" pitchFamily="2" charset="2"/>
              <a:buChar char="ü"/>
              <a:defRPr/>
            </a:pPr>
            <a:r>
              <a:rPr lang="zh-CN" altLang="en-US" sz="1400" b="0" dirty="0">
                <a:cs typeface="+mn-cs"/>
              </a:rPr>
              <a:t>企业处置部分非货币性资产</a:t>
            </a:r>
          </a:p>
        </p:txBody>
      </p:sp>
      <p:sp>
        <p:nvSpPr>
          <p:cNvPr id="67588" name="Rectangle 4"/>
          <p:cNvSpPr>
            <a:spLocks noChangeArrowheads="1"/>
          </p:cNvSpPr>
          <p:nvPr/>
        </p:nvSpPr>
        <p:spPr bwMode="black">
          <a:xfrm>
            <a:off x="0" y="141288"/>
            <a:ext cx="8964613" cy="457200"/>
          </a:xfrm>
          <a:prstGeom prst="rect">
            <a:avLst/>
          </a:prstGeom>
          <a:noFill/>
          <a:ln w="9525">
            <a:noFill/>
            <a:miter lim="800000"/>
            <a:headEnd/>
            <a:tailEnd/>
          </a:ln>
        </p:spPr>
        <p:txBody>
          <a:bodyPr anchor="ctr"/>
          <a:lstStyle/>
          <a:p>
            <a:pPr>
              <a:buFont typeface="Wingdings" pitchFamily="2" charset="2"/>
              <a:buNone/>
            </a:pPr>
            <a:r>
              <a:rPr lang="zh-CN" altLang="en-US" sz="2800">
                <a:solidFill>
                  <a:schemeClr val="bg1"/>
                </a:solidFill>
                <a:latin typeface="黑体" pitchFamily="2" charset="-122"/>
                <a:ea typeface="黑体" pitchFamily="2" charset="-122"/>
              </a:rPr>
              <a:t>一、国内并购业务税政和案例</a:t>
            </a:r>
            <a:endParaRPr lang="en-US" altLang="zh-CN" sz="2800">
              <a:solidFill>
                <a:schemeClr val="bg1"/>
              </a:solidFill>
              <a:latin typeface="黑体" pitchFamily="2" charset="-122"/>
              <a:ea typeface="黑体" pitchFamily="2" charset="-122"/>
            </a:endParaRPr>
          </a:p>
        </p:txBody>
      </p:sp>
    </p:spTree>
  </p:cSld>
  <p:clrMapOvr>
    <a:masterClrMapping/>
  </p:clrMapOvr>
  <p:transition>
    <p:wipe dir="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3" name="标题 1"/>
          <p:cNvSpPr>
            <a:spLocks noGrp="1"/>
          </p:cNvSpPr>
          <p:nvPr>
            <p:ph type="title"/>
          </p:nvPr>
        </p:nvSpPr>
        <p:spPr/>
        <p:txBody>
          <a:bodyPr/>
          <a:lstStyle/>
          <a:p>
            <a:r>
              <a:rPr lang="zh-CN" altLang="en-US" smtClean="0"/>
              <a:t>重组并购税务筹划考量因素</a:t>
            </a:r>
          </a:p>
        </p:txBody>
      </p:sp>
      <p:sp>
        <p:nvSpPr>
          <p:cNvPr id="63" name="TextBox 14"/>
          <p:cNvSpPr txBox="1">
            <a:spLocks noChangeArrowheads="1"/>
          </p:cNvSpPr>
          <p:nvPr/>
        </p:nvSpPr>
        <p:spPr bwMode="auto">
          <a:xfrm>
            <a:off x="2889250" y="2001838"/>
            <a:ext cx="381000" cy="231775"/>
          </a:xfrm>
          <a:prstGeom prst="rect">
            <a:avLst/>
          </a:prstGeom>
          <a:noFill/>
          <a:ln w="9525">
            <a:noFill/>
            <a:miter lim="800000"/>
            <a:headEnd/>
            <a:tailEnd/>
          </a:ln>
        </p:spPr>
        <p:txBody>
          <a:bodyPr>
            <a:spAutoFit/>
          </a:bodyPr>
          <a:lstStyle/>
          <a:p>
            <a:pPr algn="r"/>
            <a:r>
              <a:rPr lang="en-US" altLang="zh-CN" sz="900" b="1">
                <a:solidFill>
                  <a:srgbClr val="7F7F7F"/>
                </a:solidFill>
                <a:latin typeface="Calibri" pitchFamily="34" charset="0"/>
                <a:ea typeface="华文中宋"/>
              </a:rPr>
              <a:t>1</a:t>
            </a:r>
          </a:p>
        </p:txBody>
      </p:sp>
      <p:sp>
        <p:nvSpPr>
          <p:cNvPr id="76" name="TextBox 15"/>
          <p:cNvSpPr txBox="1">
            <a:spLocks noChangeArrowheads="1"/>
          </p:cNvSpPr>
          <p:nvPr/>
        </p:nvSpPr>
        <p:spPr bwMode="auto">
          <a:xfrm>
            <a:off x="1801813" y="1454150"/>
            <a:ext cx="527050" cy="230188"/>
          </a:xfrm>
          <a:prstGeom prst="rect">
            <a:avLst/>
          </a:prstGeom>
          <a:noFill/>
          <a:ln w="9525">
            <a:noFill/>
            <a:miter lim="800000"/>
            <a:headEnd/>
            <a:tailEnd/>
          </a:ln>
        </p:spPr>
        <p:txBody>
          <a:bodyPr>
            <a:spAutoFit/>
          </a:bodyPr>
          <a:lstStyle/>
          <a:p>
            <a:r>
              <a:rPr lang="en-US" altLang="zh-CN" sz="900" b="1">
                <a:solidFill>
                  <a:srgbClr val="7F7F7F"/>
                </a:solidFill>
                <a:latin typeface="Calibri" pitchFamily="34" charset="0"/>
                <a:ea typeface="华文中宋"/>
              </a:rPr>
              <a:t>5</a:t>
            </a:r>
          </a:p>
        </p:txBody>
      </p:sp>
      <p:sp>
        <p:nvSpPr>
          <p:cNvPr id="77" name="TextBox 16"/>
          <p:cNvSpPr txBox="1">
            <a:spLocks noChangeArrowheads="1"/>
          </p:cNvSpPr>
          <p:nvPr/>
        </p:nvSpPr>
        <p:spPr bwMode="auto">
          <a:xfrm>
            <a:off x="3117850" y="1763713"/>
            <a:ext cx="396875" cy="231775"/>
          </a:xfrm>
          <a:prstGeom prst="rect">
            <a:avLst/>
          </a:prstGeom>
          <a:noFill/>
          <a:ln w="9525">
            <a:noFill/>
            <a:miter lim="800000"/>
            <a:headEnd/>
            <a:tailEnd/>
          </a:ln>
        </p:spPr>
        <p:txBody>
          <a:bodyPr>
            <a:spAutoFit/>
          </a:bodyPr>
          <a:lstStyle/>
          <a:p>
            <a:pPr algn="r"/>
            <a:r>
              <a:rPr lang="en-US" altLang="zh-CN" sz="900" b="1">
                <a:solidFill>
                  <a:srgbClr val="7F7F7F"/>
                </a:solidFill>
                <a:latin typeface="Calibri" pitchFamily="34" charset="0"/>
                <a:ea typeface="华文中宋"/>
              </a:rPr>
              <a:t>3</a:t>
            </a:r>
          </a:p>
        </p:txBody>
      </p:sp>
      <p:sp>
        <p:nvSpPr>
          <p:cNvPr id="78" name="TextBox 17"/>
          <p:cNvSpPr txBox="1">
            <a:spLocks noChangeArrowheads="1"/>
          </p:cNvSpPr>
          <p:nvPr/>
        </p:nvSpPr>
        <p:spPr bwMode="auto">
          <a:xfrm>
            <a:off x="3201988" y="2274888"/>
            <a:ext cx="534987" cy="231775"/>
          </a:xfrm>
          <a:prstGeom prst="rect">
            <a:avLst/>
          </a:prstGeom>
          <a:noFill/>
          <a:ln w="9525">
            <a:noFill/>
            <a:miter lim="800000"/>
            <a:headEnd/>
            <a:tailEnd/>
          </a:ln>
        </p:spPr>
        <p:txBody>
          <a:bodyPr>
            <a:spAutoFit/>
          </a:bodyPr>
          <a:lstStyle/>
          <a:p>
            <a:pPr algn="r"/>
            <a:r>
              <a:rPr lang="en-US" altLang="zh-CN" sz="900" b="1">
                <a:solidFill>
                  <a:srgbClr val="7F7F7F"/>
                </a:solidFill>
                <a:latin typeface="Calibri" pitchFamily="34" charset="0"/>
                <a:ea typeface="华文中宋"/>
              </a:rPr>
              <a:t>2</a:t>
            </a:r>
          </a:p>
        </p:txBody>
      </p:sp>
      <p:sp>
        <p:nvSpPr>
          <p:cNvPr id="79" name="TextBox 18"/>
          <p:cNvSpPr txBox="1">
            <a:spLocks noChangeArrowheads="1"/>
          </p:cNvSpPr>
          <p:nvPr/>
        </p:nvSpPr>
        <p:spPr bwMode="auto">
          <a:xfrm>
            <a:off x="2705100" y="1384300"/>
            <a:ext cx="625475" cy="231775"/>
          </a:xfrm>
          <a:prstGeom prst="rect">
            <a:avLst/>
          </a:prstGeom>
          <a:noFill/>
          <a:ln w="9525">
            <a:noFill/>
            <a:miter lim="800000"/>
            <a:headEnd/>
            <a:tailEnd/>
          </a:ln>
        </p:spPr>
        <p:txBody>
          <a:bodyPr>
            <a:spAutoFit/>
          </a:bodyPr>
          <a:lstStyle/>
          <a:p>
            <a:r>
              <a:rPr lang="en-US" altLang="zh-CN" sz="900" b="1">
                <a:solidFill>
                  <a:srgbClr val="7F7F7F"/>
                </a:solidFill>
                <a:latin typeface="Calibri" pitchFamily="34" charset="0"/>
                <a:ea typeface="华文中宋"/>
              </a:rPr>
              <a:t>4</a:t>
            </a:r>
          </a:p>
        </p:txBody>
      </p:sp>
      <p:sp>
        <p:nvSpPr>
          <p:cNvPr id="80" name="TextBox 19"/>
          <p:cNvSpPr txBox="1"/>
          <p:nvPr/>
        </p:nvSpPr>
        <p:spPr>
          <a:xfrm>
            <a:off x="1557338" y="2654300"/>
            <a:ext cx="2405062" cy="300038"/>
          </a:xfrm>
          <a:prstGeom prst="rect">
            <a:avLst/>
          </a:prstGeom>
          <a:noFill/>
        </p:spPr>
        <p:txBody>
          <a:bodyPr>
            <a:spAutoFit/>
          </a:bodyPr>
          <a:lstStyle/>
          <a:p>
            <a:pPr algn="ctr" fontAlgn="auto">
              <a:spcBef>
                <a:spcPts val="0"/>
              </a:spcBef>
              <a:spcAft>
                <a:spcPts val="0"/>
              </a:spcAft>
              <a:defRPr/>
            </a:pPr>
            <a:r>
              <a:rPr lang="zh-CN" altLang="en-US" sz="1350" b="1" dirty="0">
                <a:solidFill>
                  <a:prstClr val="white">
                    <a:lumMod val="50000"/>
                  </a:prstClr>
                </a:solidFill>
                <a:latin typeface="Raleway" panose="020B0003030101060003" pitchFamily="34" charset="0"/>
                <a:ea typeface="+mn-ea"/>
                <a:cs typeface="+mn-cs"/>
              </a:rPr>
              <a:t>考量因素</a:t>
            </a:r>
            <a:endParaRPr lang="en-US" sz="1350" b="1" dirty="0">
              <a:solidFill>
                <a:prstClr val="white">
                  <a:lumMod val="50000"/>
                </a:prstClr>
              </a:solidFill>
              <a:latin typeface="Raleway" panose="020B0003030101060003" pitchFamily="34" charset="0"/>
              <a:ea typeface="+mn-ea"/>
              <a:cs typeface="+mn-cs"/>
            </a:endParaRPr>
          </a:p>
        </p:txBody>
      </p:sp>
      <p:sp>
        <p:nvSpPr>
          <p:cNvPr id="81" name="Freeform 5"/>
          <p:cNvSpPr>
            <a:spLocks/>
          </p:cNvSpPr>
          <p:nvPr/>
        </p:nvSpPr>
        <p:spPr bwMode="auto">
          <a:xfrm rot="5400000">
            <a:off x="1639094" y="1789907"/>
            <a:ext cx="1958975" cy="1849437"/>
          </a:xfrm>
          <a:custGeom>
            <a:avLst/>
            <a:gdLst>
              <a:gd name="T0" fmla="*/ 488 w 977"/>
              <a:gd name="T1" fmla="*/ 922 h 922"/>
              <a:gd name="T2" fmla="*/ 977 w 977"/>
              <a:gd name="T3" fmla="*/ 438 h 922"/>
              <a:gd name="T4" fmla="*/ 977 w 977"/>
              <a:gd name="T5" fmla="*/ 436 h 922"/>
              <a:gd name="T6" fmla="*/ 977 w 977"/>
              <a:gd name="T7" fmla="*/ 434 h 922"/>
              <a:gd name="T8" fmla="*/ 977 w 977"/>
              <a:gd name="T9" fmla="*/ 200 h 922"/>
              <a:gd name="T10" fmla="*/ 953 w 977"/>
              <a:gd name="T11" fmla="*/ 176 h 922"/>
              <a:gd name="T12" fmla="*/ 929 w 977"/>
              <a:gd name="T13" fmla="*/ 200 h 922"/>
              <a:gd name="T14" fmla="*/ 929 w 977"/>
              <a:gd name="T15" fmla="*/ 433 h 922"/>
              <a:gd name="T16" fmla="*/ 929 w 977"/>
              <a:gd name="T17" fmla="*/ 434 h 922"/>
              <a:gd name="T18" fmla="*/ 488 w 977"/>
              <a:gd name="T19" fmla="*/ 875 h 922"/>
              <a:gd name="T20" fmla="*/ 47 w 977"/>
              <a:gd name="T21" fmla="*/ 434 h 922"/>
              <a:gd name="T22" fmla="*/ 275 w 977"/>
              <a:gd name="T23" fmla="*/ 46 h 922"/>
              <a:gd name="T24" fmla="*/ 290 w 977"/>
              <a:gd name="T25" fmla="*/ 25 h 922"/>
              <a:gd name="T26" fmla="*/ 268 w 977"/>
              <a:gd name="T27" fmla="*/ 0 h 922"/>
              <a:gd name="T28" fmla="*/ 256 w 977"/>
              <a:gd name="T29" fmla="*/ 4 h 922"/>
              <a:gd name="T30" fmla="*/ 0 w 977"/>
              <a:gd name="T31" fmla="*/ 434 h 922"/>
              <a:gd name="T32" fmla="*/ 488 w 977"/>
              <a:gd name="T33" fmla="*/ 92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77" h="922">
                <a:moveTo>
                  <a:pt x="488" y="922"/>
                </a:moveTo>
                <a:cubicBezTo>
                  <a:pt x="756" y="922"/>
                  <a:pt x="975" y="706"/>
                  <a:pt x="977" y="438"/>
                </a:cubicBezTo>
                <a:cubicBezTo>
                  <a:pt x="977" y="437"/>
                  <a:pt x="977" y="437"/>
                  <a:pt x="977" y="436"/>
                </a:cubicBezTo>
                <a:cubicBezTo>
                  <a:pt x="977" y="436"/>
                  <a:pt x="977" y="435"/>
                  <a:pt x="977" y="434"/>
                </a:cubicBezTo>
                <a:cubicBezTo>
                  <a:pt x="977" y="200"/>
                  <a:pt x="977" y="200"/>
                  <a:pt x="977" y="200"/>
                </a:cubicBezTo>
                <a:cubicBezTo>
                  <a:pt x="977" y="186"/>
                  <a:pt x="966" y="176"/>
                  <a:pt x="953" y="176"/>
                </a:cubicBezTo>
                <a:cubicBezTo>
                  <a:pt x="940" y="176"/>
                  <a:pt x="929" y="186"/>
                  <a:pt x="929" y="200"/>
                </a:cubicBezTo>
                <a:cubicBezTo>
                  <a:pt x="929" y="433"/>
                  <a:pt x="929" y="433"/>
                  <a:pt x="929" y="433"/>
                </a:cubicBezTo>
                <a:cubicBezTo>
                  <a:pt x="929" y="434"/>
                  <a:pt x="929" y="434"/>
                  <a:pt x="929" y="434"/>
                </a:cubicBezTo>
                <a:cubicBezTo>
                  <a:pt x="929" y="677"/>
                  <a:pt x="731" y="875"/>
                  <a:pt x="488" y="875"/>
                </a:cubicBezTo>
                <a:cubicBezTo>
                  <a:pt x="245" y="875"/>
                  <a:pt x="47" y="677"/>
                  <a:pt x="47" y="434"/>
                </a:cubicBezTo>
                <a:cubicBezTo>
                  <a:pt x="47" y="272"/>
                  <a:pt x="135" y="124"/>
                  <a:pt x="275" y="46"/>
                </a:cubicBezTo>
                <a:cubicBezTo>
                  <a:pt x="285" y="42"/>
                  <a:pt x="290" y="35"/>
                  <a:pt x="290" y="25"/>
                </a:cubicBezTo>
                <a:cubicBezTo>
                  <a:pt x="290" y="12"/>
                  <a:pt x="281" y="0"/>
                  <a:pt x="268" y="0"/>
                </a:cubicBezTo>
                <a:cubicBezTo>
                  <a:pt x="264" y="0"/>
                  <a:pt x="260" y="2"/>
                  <a:pt x="256" y="4"/>
                </a:cubicBezTo>
                <a:cubicBezTo>
                  <a:pt x="99" y="90"/>
                  <a:pt x="0" y="253"/>
                  <a:pt x="0" y="434"/>
                </a:cubicBezTo>
                <a:cubicBezTo>
                  <a:pt x="0" y="704"/>
                  <a:pt x="218" y="922"/>
                  <a:pt x="488" y="922"/>
                </a:cubicBezTo>
                <a:close/>
              </a:path>
            </a:pathLst>
          </a:custGeom>
          <a:solidFill>
            <a:srgbClr val="043C77"/>
          </a:solidFill>
          <a:ln>
            <a:noFill/>
          </a:ln>
          <a:extLst/>
        </p:spPr>
        <p:txBody>
          <a:bodyPr lIns="68580" tIns="34290" rIns="68580" bIns="34290"/>
          <a:lstStyle/>
          <a:p>
            <a:pPr fontAlgn="auto">
              <a:spcBef>
                <a:spcPts val="0"/>
              </a:spcBef>
              <a:spcAft>
                <a:spcPts val="0"/>
              </a:spcAft>
              <a:defRPr/>
            </a:pPr>
            <a:endParaRPr lang="id-ID" sz="1350" kern="0">
              <a:solidFill>
                <a:prstClr val="black"/>
              </a:solidFill>
              <a:latin typeface="Franklin Gothic Book"/>
              <a:ea typeface="+mn-ea"/>
              <a:cs typeface="+mn-cs"/>
            </a:endParaRPr>
          </a:p>
        </p:txBody>
      </p:sp>
      <p:sp>
        <p:nvSpPr>
          <p:cNvPr id="82" name="Freeform 6"/>
          <p:cNvSpPr>
            <a:spLocks/>
          </p:cNvSpPr>
          <p:nvPr/>
        </p:nvSpPr>
        <p:spPr bwMode="auto">
          <a:xfrm rot="5400000">
            <a:off x="1388269" y="1772444"/>
            <a:ext cx="2225675" cy="1881187"/>
          </a:xfrm>
          <a:custGeom>
            <a:avLst/>
            <a:gdLst>
              <a:gd name="T0" fmla="*/ 555 w 1110"/>
              <a:gd name="T1" fmla="*/ 938 h 938"/>
              <a:gd name="T2" fmla="*/ 1110 w 1110"/>
              <a:gd name="T3" fmla="*/ 387 h 938"/>
              <a:gd name="T4" fmla="*/ 1110 w 1110"/>
              <a:gd name="T5" fmla="*/ 385 h 938"/>
              <a:gd name="T6" fmla="*/ 1110 w 1110"/>
              <a:gd name="T7" fmla="*/ 383 h 938"/>
              <a:gd name="T8" fmla="*/ 1110 w 1110"/>
              <a:gd name="T9" fmla="*/ 24 h 938"/>
              <a:gd name="T10" fmla="*/ 1087 w 1110"/>
              <a:gd name="T11" fmla="*/ 0 h 938"/>
              <a:gd name="T12" fmla="*/ 1063 w 1110"/>
              <a:gd name="T13" fmla="*/ 24 h 938"/>
              <a:gd name="T14" fmla="*/ 1063 w 1110"/>
              <a:gd name="T15" fmla="*/ 382 h 938"/>
              <a:gd name="T16" fmla="*/ 1063 w 1110"/>
              <a:gd name="T17" fmla="*/ 383 h 938"/>
              <a:gd name="T18" fmla="*/ 555 w 1110"/>
              <a:gd name="T19" fmla="*/ 891 h 938"/>
              <a:gd name="T20" fmla="*/ 48 w 1110"/>
              <a:gd name="T21" fmla="*/ 383 h 938"/>
              <a:gd name="T22" fmla="*/ 120 w 1110"/>
              <a:gd name="T23" fmla="*/ 120 h 938"/>
              <a:gd name="T24" fmla="*/ 124 w 1110"/>
              <a:gd name="T25" fmla="*/ 107 h 938"/>
              <a:gd name="T26" fmla="*/ 101 w 1110"/>
              <a:gd name="T27" fmla="*/ 84 h 938"/>
              <a:gd name="T28" fmla="*/ 80 w 1110"/>
              <a:gd name="T29" fmla="*/ 96 h 938"/>
              <a:gd name="T30" fmla="*/ 0 w 1110"/>
              <a:gd name="T31" fmla="*/ 383 h 938"/>
              <a:gd name="T32" fmla="*/ 555 w 1110"/>
              <a:gd name="T33" fmla="*/ 938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10" h="938">
                <a:moveTo>
                  <a:pt x="555" y="938"/>
                </a:moveTo>
                <a:cubicBezTo>
                  <a:pt x="859" y="938"/>
                  <a:pt x="1108" y="691"/>
                  <a:pt x="1110" y="387"/>
                </a:cubicBezTo>
                <a:cubicBezTo>
                  <a:pt x="1110" y="386"/>
                  <a:pt x="1110" y="386"/>
                  <a:pt x="1110" y="385"/>
                </a:cubicBezTo>
                <a:cubicBezTo>
                  <a:pt x="1110" y="385"/>
                  <a:pt x="1110" y="384"/>
                  <a:pt x="1110" y="383"/>
                </a:cubicBezTo>
                <a:cubicBezTo>
                  <a:pt x="1110" y="24"/>
                  <a:pt x="1110" y="24"/>
                  <a:pt x="1110" y="24"/>
                </a:cubicBezTo>
                <a:cubicBezTo>
                  <a:pt x="1110" y="11"/>
                  <a:pt x="1100" y="0"/>
                  <a:pt x="1087" y="0"/>
                </a:cubicBezTo>
                <a:cubicBezTo>
                  <a:pt x="1073" y="0"/>
                  <a:pt x="1063" y="11"/>
                  <a:pt x="1063" y="24"/>
                </a:cubicBezTo>
                <a:cubicBezTo>
                  <a:pt x="1063" y="382"/>
                  <a:pt x="1063" y="382"/>
                  <a:pt x="1063" y="382"/>
                </a:cubicBezTo>
                <a:cubicBezTo>
                  <a:pt x="1063" y="382"/>
                  <a:pt x="1063" y="383"/>
                  <a:pt x="1063" y="383"/>
                </a:cubicBezTo>
                <a:cubicBezTo>
                  <a:pt x="1063" y="662"/>
                  <a:pt x="835" y="891"/>
                  <a:pt x="555" y="891"/>
                </a:cubicBezTo>
                <a:cubicBezTo>
                  <a:pt x="276" y="891"/>
                  <a:pt x="48" y="662"/>
                  <a:pt x="48" y="383"/>
                </a:cubicBezTo>
                <a:cubicBezTo>
                  <a:pt x="48" y="290"/>
                  <a:pt x="72" y="200"/>
                  <a:pt x="120" y="120"/>
                </a:cubicBezTo>
                <a:cubicBezTo>
                  <a:pt x="122" y="117"/>
                  <a:pt x="124" y="113"/>
                  <a:pt x="124" y="107"/>
                </a:cubicBezTo>
                <a:cubicBezTo>
                  <a:pt x="124" y="94"/>
                  <a:pt x="114" y="84"/>
                  <a:pt x="101" y="84"/>
                </a:cubicBezTo>
                <a:cubicBezTo>
                  <a:pt x="91" y="84"/>
                  <a:pt x="84" y="88"/>
                  <a:pt x="80" y="96"/>
                </a:cubicBezTo>
                <a:cubicBezTo>
                  <a:pt x="27" y="183"/>
                  <a:pt x="0" y="282"/>
                  <a:pt x="0" y="383"/>
                </a:cubicBezTo>
                <a:cubicBezTo>
                  <a:pt x="0" y="689"/>
                  <a:pt x="249" y="938"/>
                  <a:pt x="555" y="938"/>
                </a:cubicBezTo>
                <a:close/>
              </a:path>
            </a:pathLst>
          </a:custGeom>
          <a:solidFill>
            <a:srgbClr val="4BB033"/>
          </a:solidFill>
          <a:ln>
            <a:noFill/>
          </a:ln>
          <a:extLst/>
        </p:spPr>
        <p:txBody>
          <a:bodyPr lIns="68580" tIns="34290" rIns="68580" bIns="34290"/>
          <a:lstStyle/>
          <a:p>
            <a:pPr fontAlgn="auto">
              <a:spcBef>
                <a:spcPts val="0"/>
              </a:spcBef>
              <a:spcAft>
                <a:spcPts val="0"/>
              </a:spcAft>
              <a:defRPr/>
            </a:pPr>
            <a:endParaRPr lang="id-ID" sz="1350" kern="0">
              <a:solidFill>
                <a:prstClr val="black"/>
              </a:solidFill>
              <a:latin typeface="Franklin Gothic Book"/>
              <a:ea typeface="+mn-ea"/>
              <a:cs typeface="+mn-cs"/>
            </a:endParaRPr>
          </a:p>
        </p:txBody>
      </p:sp>
      <p:sp>
        <p:nvSpPr>
          <p:cNvPr id="83" name="Freeform 7"/>
          <p:cNvSpPr>
            <a:spLocks/>
          </p:cNvSpPr>
          <p:nvPr/>
        </p:nvSpPr>
        <p:spPr bwMode="auto">
          <a:xfrm rot="5400000">
            <a:off x="1313656" y="1580357"/>
            <a:ext cx="2490787" cy="2266950"/>
          </a:xfrm>
          <a:custGeom>
            <a:avLst/>
            <a:gdLst>
              <a:gd name="T0" fmla="*/ 621 w 1242"/>
              <a:gd name="T1" fmla="*/ 1130 h 1130"/>
              <a:gd name="T2" fmla="*/ 1242 w 1242"/>
              <a:gd name="T3" fmla="*/ 512 h 1130"/>
              <a:gd name="T4" fmla="*/ 1242 w 1242"/>
              <a:gd name="T5" fmla="*/ 510 h 1130"/>
              <a:gd name="T6" fmla="*/ 1242 w 1242"/>
              <a:gd name="T7" fmla="*/ 508 h 1130"/>
              <a:gd name="T8" fmla="*/ 1242 w 1242"/>
              <a:gd name="T9" fmla="*/ 24 h 1130"/>
              <a:gd name="T10" fmla="*/ 1218 w 1242"/>
              <a:gd name="T11" fmla="*/ 0 h 1130"/>
              <a:gd name="T12" fmla="*/ 1195 w 1242"/>
              <a:gd name="T13" fmla="*/ 24 h 1130"/>
              <a:gd name="T14" fmla="*/ 1195 w 1242"/>
              <a:gd name="T15" fmla="*/ 508 h 1130"/>
              <a:gd name="T16" fmla="*/ 621 w 1242"/>
              <a:gd name="T17" fmla="*/ 1082 h 1130"/>
              <a:gd name="T18" fmla="*/ 47 w 1242"/>
              <a:gd name="T19" fmla="*/ 510 h 1130"/>
              <a:gd name="T20" fmla="*/ 47 w 1242"/>
              <a:gd name="T21" fmla="*/ 508 h 1130"/>
              <a:gd name="T22" fmla="*/ 23 w 1242"/>
              <a:gd name="T23" fmla="*/ 485 h 1130"/>
              <a:gd name="T24" fmla="*/ 0 w 1242"/>
              <a:gd name="T25" fmla="*/ 508 h 1130"/>
              <a:gd name="T26" fmla="*/ 621 w 1242"/>
              <a:gd name="T27" fmla="*/ 1130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42" h="1130">
                <a:moveTo>
                  <a:pt x="621" y="1130"/>
                </a:moveTo>
                <a:cubicBezTo>
                  <a:pt x="963" y="1130"/>
                  <a:pt x="1240" y="852"/>
                  <a:pt x="1242" y="512"/>
                </a:cubicBezTo>
                <a:cubicBezTo>
                  <a:pt x="1242" y="511"/>
                  <a:pt x="1242" y="511"/>
                  <a:pt x="1242" y="510"/>
                </a:cubicBezTo>
                <a:cubicBezTo>
                  <a:pt x="1242" y="510"/>
                  <a:pt x="1242" y="509"/>
                  <a:pt x="1242" y="508"/>
                </a:cubicBezTo>
                <a:cubicBezTo>
                  <a:pt x="1242" y="24"/>
                  <a:pt x="1242" y="24"/>
                  <a:pt x="1242" y="24"/>
                </a:cubicBezTo>
                <a:cubicBezTo>
                  <a:pt x="1242" y="11"/>
                  <a:pt x="1231" y="0"/>
                  <a:pt x="1218" y="0"/>
                </a:cubicBezTo>
                <a:cubicBezTo>
                  <a:pt x="1205" y="0"/>
                  <a:pt x="1195" y="11"/>
                  <a:pt x="1195" y="24"/>
                </a:cubicBezTo>
                <a:cubicBezTo>
                  <a:pt x="1195" y="508"/>
                  <a:pt x="1195" y="508"/>
                  <a:pt x="1195" y="508"/>
                </a:cubicBezTo>
                <a:cubicBezTo>
                  <a:pt x="1195" y="826"/>
                  <a:pt x="938" y="1082"/>
                  <a:pt x="621" y="1082"/>
                </a:cubicBezTo>
                <a:cubicBezTo>
                  <a:pt x="306" y="1082"/>
                  <a:pt x="47" y="826"/>
                  <a:pt x="47" y="510"/>
                </a:cubicBezTo>
                <a:cubicBezTo>
                  <a:pt x="47" y="508"/>
                  <a:pt x="47" y="508"/>
                  <a:pt x="47" y="508"/>
                </a:cubicBezTo>
                <a:cubicBezTo>
                  <a:pt x="47" y="495"/>
                  <a:pt x="36" y="485"/>
                  <a:pt x="23" y="485"/>
                </a:cubicBezTo>
                <a:cubicBezTo>
                  <a:pt x="11" y="485"/>
                  <a:pt x="0" y="495"/>
                  <a:pt x="0" y="508"/>
                </a:cubicBezTo>
                <a:cubicBezTo>
                  <a:pt x="0" y="850"/>
                  <a:pt x="279" y="1130"/>
                  <a:pt x="621" y="1130"/>
                </a:cubicBezTo>
                <a:close/>
              </a:path>
            </a:pathLst>
          </a:custGeom>
          <a:solidFill>
            <a:srgbClr val="043C77"/>
          </a:solidFill>
          <a:ln>
            <a:noFill/>
          </a:ln>
          <a:extLst/>
        </p:spPr>
        <p:txBody>
          <a:bodyPr lIns="68580" tIns="34290" rIns="68580" bIns="34290"/>
          <a:lstStyle/>
          <a:p>
            <a:pPr fontAlgn="auto">
              <a:spcBef>
                <a:spcPts val="0"/>
              </a:spcBef>
              <a:spcAft>
                <a:spcPts val="0"/>
              </a:spcAft>
              <a:defRPr/>
            </a:pPr>
            <a:endParaRPr lang="id-ID" sz="1350" kern="0">
              <a:solidFill>
                <a:prstClr val="black"/>
              </a:solidFill>
              <a:latin typeface="Franklin Gothic Book"/>
              <a:ea typeface="+mn-ea"/>
              <a:cs typeface="+mn-cs"/>
            </a:endParaRPr>
          </a:p>
        </p:txBody>
      </p:sp>
      <p:sp>
        <p:nvSpPr>
          <p:cNvPr id="84" name="Freeform 8"/>
          <p:cNvSpPr>
            <a:spLocks/>
          </p:cNvSpPr>
          <p:nvPr/>
        </p:nvSpPr>
        <p:spPr bwMode="auto">
          <a:xfrm rot="5400000">
            <a:off x="1608138" y="2085975"/>
            <a:ext cx="1692275" cy="1254125"/>
          </a:xfrm>
          <a:custGeom>
            <a:avLst/>
            <a:gdLst>
              <a:gd name="T0" fmla="*/ 48 w 844"/>
              <a:gd name="T1" fmla="*/ 204 h 626"/>
              <a:gd name="T2" fmla="*/ 86 w 844"/>
              <a:gd name="T3" fmla="*/ 36 h 626"/>
              <a:gd name="T4" fmla="*/ 90 w 844"/>
              <a:gd name="T5" fmla="*/ 23 h 626"/>
              <a:gd name="T6" fmla="*/ 67 w 844"/>
              <a:gd name="T7" fmla="*/ 0 h 626"/>
              <a:gd name="T8" fmla="*/ 44 w 844"/>
              <a:gd name="T9" fmla="*/ 17 h 626"/>
              <a:gd name="T10" fmla="*/ 0 w 844"/>
              <a:gd name="T11" fmla="*/ 204 h 626"/>
              <a:gd name="T12" fmla="*/ 422 w 844"/>
              <a:gd name="T13" fmla="*/ 626 h 626"/>
              <a:gd name="T14" fmla="*/ 844 w 844"/>
              <a:gd name="T15" fmla="*/ 207 h 626"/>
              <a:gd name="T16" fmla="*/ 844 w 844"/>
              <a:gd name="T17" fmla="*/ 206 h 626"/>
              <a:gd name="T18" fmla="*/ 844 w 844"/>
              <a:gd name="T19" fmla="*/ 204 h 626"/>
              <a:gd name="T20" fmla="*/ 844 w 844"/>
              <a:gd name="T21" fmla="*/ 94 h 626"/>
              <a:gd name="T22" fmla="*/ 820 w 844"/>
              <a:gd name="T23" fmla="*/ 70 h 626"/>
              <a:gd name="T24" fmla="*/ 796 w 844"/>
              <a:gd name="T25" fmla="*/ 94 h 626"/>
              <a:gd name="T26" fmla="*/ 796 w 844"/>
              <a:gd name="T27" fmla="*/ 204 h 626"/>
              <a:gd name="T28" fmla="*/ 422 w 844"/>
              <a:gd name="T29" fmla="*/ 578 h 626"/>
              <a:gd name="T30" fmla="*/ 48 w 844"/>
              <a:gd name="T31" fmla="*/ 204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4" h="626">
                <a:moveTo>
                  <a:pt x="48" y="204"/>
                </a:moveTo>
                <a:cubicBezTo>
                  <a:pt x="48" y="145"/>
                  <a:pt x="61" y="88"/>
                  <a:pt x="86" y="36"/>
                </a:cubicBezTo>
                <a:cubicBezTo>
                  <a:pt x="88" y="33"/>
                  <a:pt x="90" y="29"/>
                  <a:pt x="90" y="23"/>
                </a:cubicBezTo>
                <a:cubicBezTo>
                  <a:pt x="90" y="12"/>
                  <a:pt x="78" y="0"/>
                  <a:pt x="67" y="0"/>
                </a:cubicBezTo>
                <a:cubicBezTo>
                  <a:pt x="56" y="0"/>
                  <a:pt x="46" y="8"/>
                  <a:pt x="44" y="17"/>
                </a:cubicBezTo>
                <a:cubicBezTo>
                  <a:pt x="16" y="74"/>
                  <a:pt x="0" y="137"/>
                  <a:pt x="0" y="204"/>
                </a:cubicBezTo>
                <a:cubicBezTo>
                  <a:pt x="0" y="436"/>
                  <a:pt x="190" y="626"/>
                  <a:pt x="422" y="626"/>
                </a:cubicBezTo>
                <a:cubicBezTo>
                  <a:pt x="654" y="626"/>
                  <a:pt x="842" y="438"/>
                  <a:pt x="844" y="207"/>
                </a:cubicBezTo>
                <a:cubicBezTo>
                  <a:pt x="844" y="207"/>
                  <a:pt x="844" y="207"/>
                  <a:pt x="844" y="206"/>
                </a:cubicBezTo>
                <a:cubicBezTo>
                  <a:pt x="844" y="205"/>
                  <a:pt x="844" y="205"/>
                  <a:pt x="844" y="204"/>
                </a:cubicBezTo>
                <a:cubicBezTo>
                  <a:pt x="844" y="94"/>
                  <a:pt x="844" y="94"/>
                  <a:pt x="844" y="94"/>
                </a:cubicBezTo>
                <a:cubicBezTo>
                  <a:pt x="844" y="80"/>
                  <a:pt x="833" y="70"/>
                  <a:pt x="820" y="70"/>
                </a:cubicBezTo>
                <a:cubicBezTo>
                  <a:pt x="807" y="70"/>
                  <a:pt x="796" y="80"/>
                  <a:pt x="796" y="94"/>
                </a:cubicBezTo>
                <a:cubicBezTo>
                  <a:pt x="796" y="204"/>
                  <a:pt x="796" y="204"/>
                  <a:pt x="796" y="204"/>
                </a:cubicBezTo>
                <a:cubicBezTo>
                  <a:pt x="796" y="411"/>
                  <a:pt x="629" y="578"/>
                  <a:pt x="422" y="578"/>
                </a:cubicBezTo>
                <a:cubicBezTo>
                  <a:pt x="215" y="578"/>
                  <a:pt x="48" y="411"/>
                  <a:pt x="48" y="204"/>
                </a:cubicBezTo>
                <a:close/>
              </a:path>
            </a:pathLst>
          </a:custGeom>
          <a:solidFill>
            <a:srgbClr val="043C77"/>
          </a:solidFill>
          <a:ln>
            <a:noFill/>
          </a:ln>
          <a:extLst/>
        </p:spPr>
        <p:txBody>
          <a:bodyPr lIns="68580" tIns="34290" rIns="68580" bIns="34290"/>
          <a:lstStyle/>
          <a:p>
            <a:pPr fontAlgn="auto">
              <a:spcBef>
                <a:spcPts val="0"/>
              </a:spcBef>
              <a:spcAft>
                <a:spcPts val="0"/>
              </a:spcAft>
              <a:defRPr/>
            </a:pPr>
            <a:endParaRPr lang="id-ID" sz="1350" kern="0">
              <a:solidFill>
                <a:prstClr val="black"/>
              </a:solidFill>
              <a:latin typeface="Franklin Gothic Book"/>
              <a:ea typeface="+mn-ea"/>
              <a:cs typeface="+mn-cs"/>
            </a:endParaRPr>
          </a:p>
        </p:txBody>
      </p:sp>
      <p:sp>
        <p:nvSpPr>
          <p:cNvPr id="85" name="Freeform 9"/>
          <p:cNvSpPr>
            <a:spLocks/>
          </p:cNvSpPr>
          <p:nvPr/>
        </p:nvSpPr>
        <p:spPr bwMode="auto">
          <a:xfrm rot="5400000">
            <a:off x="1394619" y="1547019"/>
            <a:ext cx="2443162" cy="2647950"/>
          </a:xfrm>
          <a:custGeom>
            <a:avLst/>
            <a:gdLst>
              <a:gd name="T0" fmla="*/ 1194 w 1218"/>
              <a:gd name="T1" fmla="*/ 0 h 1320"/>
              <a:gd name="T2" fmla="*/ 1170 w 1218"/>
              <a:gd name="T3" fmla="*/ 24 h 1320"/>
              <a:gd name="T4" fmla="*/ 1170 w 1218"/>
              <a:gd name="T5" fmla="*/ 632 h 1320"/>
              <a:gd name="T6" fmla="*/ 1170 w 1218"/>
              <a:gd name="T7" fmla="*/ 632 h 1320"/>
              <a:gd name="T8" fmla="*/ 530 w 1218"/>
              <a:gd name="T9" fmla="*/ 1273 h 1320"/>
              <a:gd name="T10" fmla="*/ 42 w 1218"/>
              <a:gd name="T11" fmla="*/ 1048 h 1320"/>
              <a:gd name="T12" fmla="*/ 23 w 1218"/>
              <a:gd name="T13" fmla="*/ 1037 h 1320"/>
              <a:gd name="T14" fmla="*/ 0 w 1218"/>
              <a:gd name="T15" fmla="*/ 1062 h 1320"/>
              <a:gd name="T16" fmla="*/ 6 w 1218"/>
              <a:gd name="T17" fmla="*/ 1077 h 1320"/>
              <a:gd name="T18" fmla="*/ 530 w 1218"/>
              <a:gd name="T19" fmla="*/ 1320 h 1320"/>
              <a:gd name="T20" fmla="*/ 1218 w 1218"/>
              <a:gd name="T21" fmla="*/ 636 h 1320"/>
              <a:gd name="T22" fmla="*/ 1218 w 1218"/>
              <a:gd name="T23" fmla="*/ 634 h 1320"/>
              <a:gd name="T24" fmla="*/ 1218 w 1218"/>
              <a:gd name="T25" fmla="*/ 632 h 1320"/>
              <a:gd name="T26" fmla="*/ 1218 w 1218"/>
              <a:gd name="T27" fmla="*/ 24 h 1320"/>
              <a:gd name="T28" fmla="*/ 1194 w 1218"/>
              <a:gd name="T29" fmla="*/ 0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8" h="1320">
                <a:moveTo>
                  <a:pt x="1194" y="0"/>
                </a:moveTo>
                <a:cubicBezTo>
                  <a:pt x="1181" y="0"/>
                  <a:pt x="1170" y="11"/>
                  <a:pt x="1170" y="24"/>
                </a:cubicBezTo>
                <a:cubicBezTo>
                  <a:pt x="1170" y="632"/>
                  <a:pt x="1170" y="632"/>
                  <a:pt x="1170" y="632"/>
                </a:cubicBezTo>
                <a:cubicBezTo>
                  <a:pt x="1170" y="632"/>
                  <a:pt x="1170" y="632"/>
                  <a:pt x="1170" y="632"/>
                </a:cubicBezTo>
                <a:cubicBezTo>
                  <a:pt x="1170" y="986"/>
                  <a:pt x="883" y="1273"/>
                  <a:pt x="530" y="1273"/>
                </a:cubicBezTo>
                <a:cubicBezTo>
                  <a:pt x="342" y="1273"/>
                  <a:pt x="165" y="1191"/>
                  <a:pt x="42" y="1048"/>
                </a:cubicBezTo>
                <a:cubicBezTo>
                  <a:pt x="38" y="1041"/>
                  <a:pt x="30" y="1037"/>
                  <a:pt x="23" y="1037"/>
                </a:cubicBezTo>
                <a:cubicBezTo>
                  <a:pt x="9" y="1037"/>
                  <a:pt x="0" y="1048"/>
                  <a:pt x="0" y="1062"/>
                </a:cubicBezTo>
                <a:cubicBezTo>
                  <a:pt x="0" y="1067"/>
                  <a:pt x="2" y="1073"/>
                  <a:pt x="6" y="1077"/>
                </a:cubicBezTo>
                <a:cubicBezTo>
                  <a:pt x="137" y="1231"/>
                  <a:pt x="327" y="1320"/>
                  <a:pt x="530" y="1320"/>
                </a:cubicBezTo>
                <a:cubicBezTo>
                  <a:pt x="908" y="1320"/>
                  <a:pt x="1216" y="1012"/>
                  <a:pt x="1218" y="636"/>
                </a:cubicBezTo>
                <a:cubicBezTo>
                  <a:pt x="1218" y="635"/>
                  <a:pt x="1218" y="635"/>
                  <a:pt x="1218" y="634"/>
                </a:cubicBezTo>
                <a:cubicBezTo>
                  <a:pt x="1218" y="634"/>
                  <a:pt x="1218" y="633"/>
                  <a:pt x="1218" y="632"/>
                </a:cubicBezTo>
                <a:cubicBezTo>
                  <a:pt x="1218" y="24"/>
                  <a:pt x="1218" y="24"/>
                  <a:pt x="1218" y="24"/>
                </a:cubicBezTo>
                <a:cubicBezTo>
                  <a:pt x="1218" y="11"/>
                  <a:pt x="1207" y="0"/>
                  <a:pt x="1194" y="0"/>
                </a:cubicBezTo>
                <a:close/>
              </a:path>
            </a:pathLst>
          </a:custGeom>
          <a:solidFill>
            <a:srgbClr val="043C77"/>
          </a:solidFill>
          <a:ln>
            <a:noFill/>
          </a:ln>
          <a:extLst/>
        </p:spPr>
        <p:txBody>
          <a:bodyPr lIns="68580" tIns="34290" rIns="68580" bIns="34290"/>
          <a:lstStyle/>
          <a:p>
            <a:pPr fontAlgn="auto">
              <a:spcBef>
                <a:spcPts val="0"/>
              </a:spcBef>
              <a:spcAft>
                <a:spcPts val="0"/>
              </a:spcAft>
              <a:defRPr/>
            </a:pPr>
            <a:endParaRPr lang="id-ID" sz="1350" kern="0">
              <a:solidFill>
                <a:prstClr val="black"/>
              </a:solidFill>
              <a:latin typeface="Franklin Gothic Book"/>
              <a:ea typeface="+mn-ea"/>
              <a:cs typeface="+mn-cs"/>
            </a:endParaRPr>
          </a:p>
        </p:txBody>
      </p:sp>
      <p:grpSp>
        <p:nvGrpSpPr>
          <p:cNvPr id="86" name="Group 58"/>
          <p:cNvGrpSpPr/>
          <p:nvPr/>
        </p:nvGrpSpPr>
        <p:grpSpPr>
          <a:xfrm>
            <a:off x="5292080" y="1419622"/>
            <a:ext cx="322492" cy="261378"/>
            <a:chOff x="3175" y="1588"/>
            <a:chExt cx="4749800" cy="3849687"/>
          </a:xfrm>
          <a:solidFill>
            <a:srgbClr val="043C77"/>
          </a:solidFill>
        </p:grpSpPr>
        <p:sp>
          <p:nvSpPr>
            <p:cNvPr id="87" name="Freeform 5"/>
            <p:cNvSpPr>
              <a:spLocks noEditPoints="1"/>
            </p:cNvSpPr>
            <p:nvPr/>
          </p:nvSpPr>
          <p:spPr bwMode="auto">
            <a:xfrm>
              <a:off x="1393825" y="2870200"/>
              <a:ext cx="979488" cy="981075"/>
            </a:xfrm>
            <a:custGeom>
              <a:avLst/>
              <a:gdLst>
                <a:gd name="T0" fmla="*/ 131 w 261"/>
                <a:gd name="T1" fmla="*/ 261 h 261"/>
                <a:gd name="T2" fmla="*/ 0 w 261"/>
                <a:gd name="T3" fmla="*/ 131 h 261"/>
                <a:gd name="T4" fmla="*/ 131 w 261"/>
                <a:gd name="T5" fmla="*/ 0 h 261"/>
                <a:gd name="T6" fmla="*/ 261 w 261"/>
                <a:gd name="T7" fmla="*/ 131 h 261"/>
                <a:gd name="T8" fmla="*/ 131 w 261"/>
                <a:gd name="T9" fmla="*/ 261 h 261"/>
                <a:gd name="T10" fmla="*/ 131 w 261"/>
                <a:gd name="T11" fmla="*/ 87 h 261"/>
                <a:gd name="T12" fmla="*/ 87 w 261"/>
                <a:gd name="T13" fmla="*/ 131 h 261"/>
                <a:gd name="T14" fmla="*/ 131 w 261"/>
                <a:gd name="T15" fmla="*/ 174 h 261"/>
                <a:gd name="T16" fmla="*/ 174 w 261"/>
                <a:gd name="T17" fmla="*/ 131 h 261"/>
                <a:gd name="T18" fmla="*/ 131 w 261"/>
                <a:gd name="T19" fmla="*/ 87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 h="261">
                  <a:moveTo>
                    <a:pt x="131" y="261"/>
                  </a:moveTo>
                  <a:cubicBezTo>
                    <a:pt x="58" y="261"/>
                    <a:pt x="0" y="203"/>
                    <a:pt x="0" y="131"/>
                  </a:cubicBezTo>
                  <a:cubicBezTo>
                    <a:pt x="0" y="59"/>
                    <a:pt x="58" y="0"/>
                    <a:pt x="131" y="0"/>
                  </a:cubicBezTo>
                  <a:cubicBezTo>
                    <a:pt x="203" y="0"/>
                    <a:pt x="261" y="59"/>
                    <a:pt x="261" y="131"/>
                  </a:cubicBezTo>
                  <a:cubicBezTo>
                    <a:pt x="261" y="203"/>
                    <a:pt x="203" y="261"/>
                    <a:pt x="131" y="261"/>
                  </a:cubicBezTo>
                  <a:close/>
                  <a:moveTo>
                    <a:pt x="131" y="87"/>
                  </a:moveTo>
                  <a:cubicBezTo>
                    <a:pt x="106" y="87"/>
                    <a:pt x="87" y="107"/>
                    <a:pt x="87" y="131"/>
                  </a:cubicBezTo>
                  <a:cubicBezTo>
                    <a:pt x="87" y="155"/>
                    <a:pt x="106" y="174"/>
                    <a:pt x="131" y="174"/>
                  </a:cubicBezTo>
                  <a:cubicBezTo>
                    <a:pt x="155" y="174"/>
                    <a:pt x="174" y="155"/>
                    <a:pt x="174" y="131"/>
                  </a:cubicBezTo>
                  <a:cubicBezTo>
                    <a:pt x="174" y="107"/>
                    <a:pt x="155" y="87"/>
                    <a:pt x="131" y="87"/>
                  </a:cubicBezTo>
                  <a:close/>
                </a:path>
              </a:pathLst>
            </a:custGeom>
            <a:grpFill/>
            <a:ln>
              <a:noFill/>
            </a:ln>
            <a:extLst>
              <a:ext uri="{91240B29-F687-4F45-9708-019B960494DF}"/>
            </a:extLst>
          </p:spPr>
          <p:txBody>
            <a:bodyPr lIns="68580" tIns="34290" rIns="68580" bIns="34290"/>
            <a:lstStyle/>
            <a:p>
              <a:pPr fontAlgn="auto">
                <a:spcBef>
                  <a:spcPts val="0"/>
                </a:spcBef>
                <a:spcAft>
                  <a:spcPts val="0"/>
                </a:spcAft>
                <a:defRPr/>
              </a:pPr>
              <a:endParaRPr lang="id-ID" sz="1350" kern="0">
                <a:solidFill>
                  <a:prstClr val="black"/>
                </a:solidFill>
                <a:latin typeface="微软雅黑" pitchFamily="34" charset="-122"/>
                <a:ea typeface="微软雅黑" pitchFamily="34" charset="-122"/>
                <a:cs typeface="+mn-cs"/>
              </a:endParaRPr>
            </a:p>
          </p:txBody>
        </p:sp>
        <p:sp>
          <p:nvSpPr>
            <p:cNvPr id="88" name="Freeform 6"/>
            <p:cNvSpPr>
              <a:spLocks noEditPoints="1"/>
            </p:cNvSpPr>
            <p:nvPr/>
          </p:nvSpPr>
          <p:spPr bwMode="auto">
            <a:xfrm>
              <a:off x="3032125" y="2870200"/>
              <a:ext cx="981075" cy="981075"/>
            </a:xfrm>
            <a:custGeom>
              <a:avLst/>
              <a:gdLst>
                <a:gd name="T0" fmla="*/ 130 w 261"/>
                <a:gd name="T1" fmla="*/ 87 h 261"/>
                <a:gd name="T2" fmla="*/ 174 w 261"/>
                <a:gd name="T3" fmla="*/ 131 h 261"/>
                <a:gd name="T4" fmla="*/ 130 w 261"/>
                <a:gd name="T5" fmla="*/ 174 h 261"/>
                <a:gd name="T6" fmla="*/ 87 w 261"/>
                <a:gd name="T7" fmla="*/ 131 h 261"/>
                <a:gd name="T8" fmla="*/ 130 w 261"/>
                <a:gd name="T9" fmla="*/ 87 h 261"/>
                <a:gd name="T10" fmla="*/ 130 w 261"/>
                <a:gd name="T11" fmla="*/ 0 h 261"/>
                <a:gd name="T12" fmla="*/ 0 w 261"/>
                <a:gd name="T13" fmla="*/ 131 h 261"/>
                <a:gd name="T14" fmla="*/ 130 w 261"/>
                <a:gd name="T15" fmla="*/ 261 h 261"/>
                <a:gd name="T16" fmla="*/ 261 w 261"/>
                <a:gd name="T17" fmla="*/ 131 h 261"/>
                <a:gd name="T18" fmla="*/ 130 w 261"/>
                <a:gd name="T19"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 h="261">
                  <a:moveTo>
                    <a:pt x="130" y="87"/>
                  </a:moveTo>
                  <a:cubicBezTo>
                    <a:pt x="154" y="87"/>
                    <a:pt x="174" y="107"/>
                    <a:pt x="174" y="131"/>
                  </a:cubicBezTo>
                  <a:cubicBezTo>
                    <a:pt x="174" y="155"/>
                    <a:pt x="154" y="174"/>
                    <a:pt x="130" y="174"/>
                  </a:cubicBezTo>
                  <a:cubicBezTo>
                    <a:pt x="106" y="174"/>
                    <a:pt x="87" y="155"/>
                    <a:pt x="87" y="131"/>
                  </a:cubicBezTo>
                  <a:cubicBezTo>
                    <a:pt x="87" y="107"/>
                    <a:pt x="106" y="87"/>
                    <a:pt x="130" y="87"/>
                  </a:cubicBezTo>
                  <a:moveTo>
                    <a:pt x="130" y="0"/>
                  </a:moveTo>
                  <a:cubicBezTo>
                    <a:pt x="58" y="0"/>
                    <a:pt x="0" y="59"/>
                    <a:pt x="0" y="131"/>
                  </a:cubicBezTo>
                  <a:cubicBezTo>
                    <a:pt x="0" y="203"/>
                    <a:pt x="58" y="261"/>
                    <a:pt x="130" y="261"/>
                  </a:cubicBezTo>
                  <a:cubicBezTo>
                    <a:pt x="203" y="261"/>
                    <a:pt x="261" y="203"/>
                    <a:pt x="261" y="131"/>
                  </a:cubicBezTo>
                  <a:cubicBezTo>
                    <a:pt x="261" y="59"/>
                    <a:pt x="203" y="0"/>
                    <a:pt x="130" y="0"/>
                  </a:cubicBezTo>
                  <a:close/>
                </a:path>
              </a:pathLst>
            </a:custGeom>
            <a:grpFill/>
            <a:ln>
              <a:noFill/>
            </a:ln>
            <a:extLst>
              <a:ext uri="{91240B29-F687-4F45-9708-019B960494DF}"/>
            </a:extLst>
          </p:spPr>
          <p:txBody>
            <a:bodyPr lIns="68580" tIns="34290" rIns="68580" bIns="34290"/>
            <a:lstStyle/>
            <a:p>
              <a:pPr fontAlgn="auto">
                <a:spcBef>
                  <a:spcPts val="0"/>
                </a:spcBef>
                <a:spcAft>
                  <a:spcPts val="0"/>
                </a:spcAft>
                <a:defRPr/>
              </a:pPr>
              <a:endParaRPr lang="id-ID" sz="1350" kern="0">
                <a:solidFill>
                  <a:prstClr val="black"/>
                </a:solidFill>
                <a:latin typeface="微软雅黑" pitchFamily="34" charset="-122"/>
                <a:ea typeface="微软雅黑" pitchFamily="34" charset="-122"/>
                <a:cs typeface="+mn-cs"/>
              </a:endParaRPr>
            </a:p>
          </p:txBody>
        </p:sp>
        <p:sp>
          <p:nvSpPr>
            <p:cNvPr id="89" name="Freeform 7"/>
            <p:cNvSpPr>
              <a:spLocks/>
            </p:cNvSpPr>
            <p:nvPr/>
          </p:nvSpPr>
          <p:spPr bwMode="auto">
            <a:xfrm>
              <a:off x="3175" y="1588"/>
              <a:ext cx="4422775" cy="2620962"/>
            </a:xfrm>
            <a:custGeom>
              <a:avLst/>
              <a:gdLst>
                <a:gd name="T0" fmla="*/ 407 w 1177"/>
                <a:gd name="T1" fmla="*/ 611 h 697"/>
                <a:gd name="T2" fmla="*/ 282 w 1177"/>
                <a:gd name="T3" fmla="*/ 0 h 697"/>
                <a:gd name="T4" fmla="*/ 175 w 1177"/>
                <a:gd name="T5" fmla="*/ 0 h 697"/>
                <a:gd name="T6" fmla="*/ 43 w 1177"/>
                <a:gd name="T7" fmla="*/ 0 h 697"/>
                <a:gd name="T8" fmla="*/ 43 w 1177"/>
                <a:gd name="T9" fmla="*/ 0 h 697"/>
                <a:gd name="T10" fmla="*/ 0 w 1177"/>
                <a:gd name="T11" fmla="*/ 44 h 697"/>
                <a:gd name="T12" fmla="*/ 44 w 1177"/>
                <a:gd name="T13" fmla="*/ 87 h 697"/>
                <a:gd name="T14" fmla="*/ 46 w 1177"/>
                <a:gd name="T15" fmla="*/ 87 h 697"/>
                <a:gd name="T16" fmla="*/ 206 w 1177"/>
                <a:gd name="T17" fmla="*/ 87 h 697"/>
                <a:gd name="T18" fmla="*/ 330 w 1177"/>
                <a:gd name="T19" fmla="*/ 697 h 697"/>
                <a:gd name="T20" fmla="*/ 463 w 1177"/>
                <a:gd name="T21" fmla="*/ 697 h 697"/>
                <a:gd name="T22" fmla="*/ 1133 w 1177"/>
                <a:gd name="T23" fmla="*/ 697 h 697"/>
                <a:gd name="T24" fmla="*/ 1133 w 1177"/>
                <a:gd name="T25" fmla="*/ 697 h 697"/>
                <a:gd name="T26" fmla="*/ 1134 w 1177"/>
                <a:gd name="T27" fmla="*/ 697 h 697"/>
                <a:gd name="T28" fmla="*/ 1135 w 1177"/>
                <a:gd name="T29" fmla="*/ 697 h 697"/>
                <a:gd name="T30" fmla="*/ 1135 w 1177"/>
                <a:gd name="T31" fmla="*/ 697 h 697"/>
                <a:gd name="T32" fmla="*/ 1177 w 1177"/>
                <a:gd name="T33" fmla="*/ 654 h 697"/>
                <a:gd name="T34" fmla="*/ 1133 w 1177"/>
                <a:gd name="T35" fmla="*/ 610 h 697"/>
                <a:gd name="T36" fmla="*/ 407 w 1177"/>
                <a:gd name="T37" fmla="*/ 611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77" h="697">
                  <a:moveTo>
                    <a:pt x="407" y="611"/>
                  </a:moveTo>
                  <a:cubicBezTo>
                    <a:pt x="282" y="0"/>
                    <a:pt x="282" y="0"/>
                    <a:pt x="282" y="0"/>
                  </a:cubicBezTo>
                  <a:cubicBezTo>
                    <a:pt x="175" y="0"/>
                    <a:pt x="175" y="0"/>
                    <a:pt x="175" y="0"/>
                  </a:cubicBezTo>
                  <a:cubicBezTo>
                    <a:pt x="43" y="0"/>
                    <a:pt x="43" y="0"/>
                    <a:pt x="43" y="0"/>
                  </a:cubicBezTo>
                  <a:cubicBezTo>
                    <a:pt x="43" y="0"/>
                    <a:pt x="43" y="0"/>
                    <a:pt x="43" y="0"/>
                  </a:cubicBezTo>
                  <a:cubicBezTo>
                    <a:pt x="19" y="0"/>
                    <a:pt x="0" y="20"/>
                    <a:pt x="0" y="44"/>
                  </a:cubicBezTo>
                  <a:cubicBezTo>
                    <a:pt x="0" y="68"/>
                    <a:pt x="19" y="87"/>
                    <a:pt x="44" y="87"/>
                  </a:cubicBezTo>
                  <a:cubicBezTo>
                    <a:pt x="44" y="87"/>
                    <a:pt x="45" y="87"/>
                    <a:pt x="46" y="87"/>
                  </a:cubicBezTo>
                  <a:cubicBezTo>
                    <a:pt x="206" y="87"/>
                    <a:pt x="206" y="87"/>
                    <a:pt x="206" y="87"/>
                  </a:cubicBezTo>
                  <a:cubicBezTo>
                    <a:pt x="330" y="697"/>
                    <a:pt x="330" y="697"/>
                    <a:pt x="330" y="697"/>
                  </a:cubicBezTo>
                  <a:cubicBezTo>
                    <a:pt x="463" y="697"/>
                    <a:pt x="463" y="697"/>
                    <a:pt x="463" y="697"/>
                  </a:cubicBezTo>
                  <a:cubicBezTo>
                    <a:pt x="1133" y="697"/>
                    <a:pt x="1133" y="697"/>
                    <a:pt x="1133" y="697"/>
                  </a:cubicBezTo>
                  <a:cubicBezTo>
                    <a:pt x="1133" y="697"/>
                    <a:pt x="1133" y="697"/>
                    <a:pt x="1133" y="697"/>
                  </a:cubicBezTo>
                  <a:cubicBezTo>
                    <a:pt x="1133" y="697"/>
                    <a:pt x="1134" y="697"/>
                    <a:pt x="1134" y="697"/>
                  </a:cubicBezTo>
                  <a:cubicBezTo>
                    <a:pt x="1135" y="697"/>
                    <a:pt x="1135" y="697"/>
                    <a:pt x="1135" y="697"/>
                  </a:cubicBezTo>
                  <a:cubicBezTo>
                    <a:pt x="1135" y="697"/>
                    <a:pt x="1135" y="697"/>
                    <a:pt x="1135" y="697"/>
                  </a:cubicBezTo>
                  <a:cubicBezTo>
                    <a:pt x="1158" y="696"/>
                    <a:pt x="1177" y="678"/>
                    <a:pt x="1177" y="654"/>
                  </a:cubicBezTo>
                  <a:cubicBezTo>
                    <a:pt x="1177" y="630"/>
                    <a:pt x="1157" y="610"/>
                    <a:pt x="1133" y="610"/>
                  </a:cubicBezTo>
                  <a:lnTo>
                    <a:pt x="407" y="611"/>
                  </a:lnTo>
                  <a:close/>
                </a:path>
              </a:pathLst>
            </a:custGeom>
            <a:grpFill/>
            <a:ln>
              <a:noFill/>
            </a:ln>
            <a:extLst>
              <a:ext uri="{91240B29-F687-4F45-9708-019B960494DF}"/>
            </a:extLst>
          </p:spPr>
          <p:txBody>
            <a:bodyPr lIns="68580" tIns="34290" rIns="68580" bIns="34290"/>
            <a:lstStyle/>
            <a:p>
              <a:pPr fontAlgn="auto">
                <a:spcBef>
                  <a:spcPts val="0"/>
                </a:spcBef>
                <a:spcAft>
                  <a:spcPts val="0"/>
                </a:spcAft>
                <a:defRPr/>
              </a:pPr>
              <a:endParaRPr lang="id-ID" sz="1350" kern="0">
                <a:solidFill>
                  <a:prstClr val="black"/>
                </a:solidFill>
                <a:latin typeface="微软雅黑" pitchFamily="34" charset="-122"/>
                <a:ea typeface="微软雅黑" pitchFamily="34" charset="-122"/>
                <a:cs typeface="+mn-cs"/>
              </a:endParaRPr>
            </a:p>
          </p:txBody>
        </p:sp>
        <p:sp>
          <p:nvSpPr>
            <p:cNvPr id="90" name="Freeform 8"/>
            <p:cNvSpPr>
              <a:spLocks noEditPoints="1"/>
            </p:cNvSpPr>
            <p:nvPr/>
          </p:nvSpPr>
          <p:spPr bwMode="auto">
            <a:xfrm>
              <a:off x="1476375" y="328613"/>
              <a:ext cx="3276600" cy="1639887"/>
            </a:xfrm>
            <a:custGeom>
              <a:avLst/>
              <a:gdLst>
                <a:gd name="T0" fmla="*/ 741 w 872"/>
                <a:gd name="T1" fmla="*/ 349 h 436"/>
                <a:gd name="T2" fmla="*/ 131 w 872"/>
                <a:gd name="T3" fmla="*/ 349 h 436"/>
                <a:gd name="T4" fmla="*/ 87 w 872"/>
                <a:gd name="T5" fmla="*/ 393 h 436"/>
                <a:gd name="T6" fmla="*/ 131 w 872"/>
                <a:gd name="T7" fmla="*/ 436 h 436"/>
                <a:gd name="T8" fmla="*/ 741 w 872"/>
                <a:gd name="T9" fmla="*/ 436 h 436"/>
                <a:gd name="T10" fmla="*/ 785 w 872"/>
                <a:gd name="T11" fmla="*/ 393 h 436"/>
                <a:gd name="T12" fmla="*/ 741 w 872"/>
                <a:gd name="T13" fmla="*/ 349 h 436"/>
                <a:gd name="T14" fmla="*/ 785 w 872"/>
                <a:gd name="T15" fmla="*/ 175 h 436"/>
                <a:gd name="T16" fmla="*/ 87 w 872"/>
                <a:gd name="T17" fmla="*/ 175 h 436"/>
                <a:gd name="T18" fmla="*/ 44 w 872"/>
                <a:gd name="T19" fmla="*/ 218 h 436"/>
                <a:gd name="T20" fmla="*/ 87 w 872"/>
                <a:gd name="T21" fmla="*/ 262 h 436"/>
                <a:gd name="T22" fmla="*/ 785 w 872"/>
                <a:gd name="T23" fmla="*/ 262 h 436"/>
                <a:gd name="T24" fmla="*/ 828 w 872"/>
                <a:gd name="T25" fmla="*/ 218 h 436"/>
                <a:gd name="T26" fmla="*/ 785 w 872"/>
                <a:gd name="T27" fmla="*/ 175 h 436"/>
                <a:gd name="T28" fmla="*/ 828 w 872"/>
                <a:gd name="T29" fmla="*/ 0 h 436"/>
                <a:gd name="T30" fmla="*/ 44 w 872"/>
                <a:gd name="T31" fmla="*/ 0 h 436"/>
                <a:gd name="T32" fmla="*/ 0 w 872"/>
                <a:gd name="T33" fmla="*/ 44 h 436"/>
                <a:gd name="T34" fmla="*/ 44 w 872"/>
                <a:gd name="T35" fmla="*/ 87 h 436"/>
                <a:gd name="T36" fmla="*/ 828 w 872"/>
                <a:gd name="T37" fmla="*/ 87 h 436"/>
                <a:gd name="T38" fmla="*/ 872 w 872"/>
                <a:gd name="T39" fmla="*/ 44 h 436"/>
                <a:gd name="T40" fmla="*/ 828 w 872"/>
                <a:gd name="T41" fmla="*/ 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72" h="436">
                  <a:moveTo>
                    <a:pt x="741" y="349"/>
                  </a:moveTo>
                  <a:cubicBezTo>
                    <a:pt x="131" y="349"/>
                    <a:pt x="131" y="349"/>
                    <a:pt x="131" y="349"/>
                  </a:cubicBezTo>
                  <a:cubicBezTo>
                    <a:pt x="107" y="349"/>
                    <a:pt x="87" y="368"/>
                    <a:pt x="87" y="393"/>
                  </a:cubicBezTo>
                  <a:cubicBezTo>
                    <a:pt x="87" y="417"/>
                    <a:pt x="107" y="436"/>
                    <a:pt x="131" y="436"/>
                  </a:cubicBezTo>
                  <a:cubicBezTo>
                    <a:pt x="741" y="436"/>
                    <a:pt x="741" y="436"/>
                    <a:pt x="741" y="436"/>
                  </a:cubicBezTo>
                  <a:cubicBezTo>
                    <a:pt x="765" y="436"/>
                    <a:pt x="785" y="417"/>
                    <a:pt x="785" y="393"/>
                  </a:cubicBezTo>
                  <a:cubicBezTo>
                    <a:pt x="785" y="368"/>
                    <a:pt x="765" y="349"/>
                    <a:pt x="741" y="349"/>
                  </a:cubicBezTo>
                  <a:close/>
                  <a:moveTo>
                    <a:pt x="785" y="175"/>
                  </a:moveTo>
                  <a:cubicBezTo>
                    <a:pt x="87" y="175"/>
                    <a:pt x="87" y="175"/>
                    <a:pt x="87" y="175"/>
                  </a:cubicBezTo>
                  <a:cubicBezTo>
                    <a:pt x="63" y="175"/>
                    <a:pt x="44" y="194"/>
                    <a:pt x="44" y="218"/>
                  </a:cubicBezTo>
                  <a:cubicBezTo>
                    <a:pt x="44" y="242"/>
                    <a:pt x="63" y="262"/>
                    <a:pt x="87" y="262"/>
                  </a:cubicBezTo>
                  <a:cubicBezTo>
                    <a:pt x="785" y="262"/>
                    <a:pt x="785" y="262"/>
                    <a:pt x="785" y="262"/>
                  </a:cubicBezTo>
                  <a:cubicBezTo>
                    <a:pt x="809" y="262"/>
                    <a:pt x="828" y="242"/>
                    <a:pt x="828" y="218"/>
                  </a:cubicBezTo>
                  <a:cubicBezTo>
                    <a:pt x="828" y="194"/>
                    <a:pt x="809" y="175"/>
                    <a:pt x="785" y="175"/>
                  </a:cubicBezTo>
                  <a:close/>
                  <a:moveTo>
                    <a:pt x="828" y="0"/>
                  </a:moveTo>
                  <a:cubicBezTo>
                    <a:pt x="44" y="0"/>
                    <a:pt x="44" y="0"/>
                    <a:pt x="44" y="0"/>
                  </a:cubicBezTo>
                  <a:cubicBezTo>
                    <a:pt x="20" y="0"/>
                    <a:pt x="0" y="20"/>
                    <a:pt x="0" y="44"/>
                  </a:cubicBezTo>
                  <a:cubicBezTo>
                    <a:pt x="0" y="68"/>
                    <a:pt x="20" y="87"/>
                    <a:pt x="44" y="87"/>
                  </a:cubicBezTo>
                  <a:cubicBezTo>
                    <a:pt x="828" y="87"/>
                    <a:pt x="828" y="87"/>
                    <a:pt x="828" y="87"/>
                  </a:cubicBezTo>
                  <a:cubicBezTo>
                    <a:pt x="852" y="87"/>
                    <a:pt x="872" y="68"/>
                    <a:pt x="872" y="44"/>
                  </a:cubicBezTo>
                  <a:cubicBezTo>
                    <a:pt x="872" y="20"/>
                    <a:pt x="852" y="0"/>
                    <a:pt x="828" y="0"/>
                  </a:cubicBezTo>
                  <a:close/>
                </a:path>
              </a:pathLst>
            </a:custGeom>
            <a:grpFill/>
            <a:ln>
              <a:noFill/>
            </a:ln>
            <a:extLst>
              <a:ext uri="{91240B29-F687-4F45-9708-019B960494DF}"/>
            </a:extLst>
          </p:spPr>
          <p:txBody>
            <a:bodyPr lIns="68580" tIns="34290" rIns="68580" bIns="34290"/>
            <a:lstStyle/>
            <a:p>
              <a:pPr fontAlgn="auto">
                <a:spcBef>
                  <a:spcPts val="0"/>
                </a:spcBef>
                <a:spcAft>
                  <a:spcPts val="0"/>
                </a:spcAft>
                <a:defRPr/>
              </a:pPr>
              <a:endParaRPr lang="id-ID" sz="1350" kern="0">
                <a:solidFill>
                  <a:prstClr val="black"/>
                </a:solidFill>
                <a:latin typeface="微软雅黑" pitchFamily="34" charset="-122"/>
                <a:ea typeface="微软雅黑" pitchFamily="34" charset="-122"/>
                <a:cs typeface="+mn-cs"/>
              </a:endParaRPr>
            </a:p>
          </p:txBody>
        </p:sp>
      </p:grpSp>
      <p:grpSp>
        <p:nvGrpSpPr>
          <p:cNvPr id="91" name="Group 125"/>
          <p:cNvGrpSpPr/>
          <p:nvPr/>
        </p:nvGrpSpPr>
        <p:grpSpPr>
          <a:xfrm>
            <a:off x="5298961" y="2090750"/>
            <a:ext cx="282551" cy="217691"/>
            <a:chOff x="6539515" y="3200837"/>
            <a:chExt cx="376734" cy="290254"/>
          </a:xfrm>
          <a:solidFill>
            <a:srgbClr val="043C77"/>
          </a:solidFill>
        </p:grpSpPr>
        <p:sp>
          <p:nvSpPr>
            <p:cNvPr id="92" name="Freeform 12"/>
            <p:cNvSpPr>
              <a:spLocks/>
            </p:cNvSpPr>
            <p:nvPr/>
          </p:nvSpPr>
          <p:spPr bwMode="auto">
            <a:xfrm>
              <a:off x="6641051" y="3200837"/>
              <a:ext cx="275198" cy="58471"/>
            </a:xfrm>
            <a:custGeom>
              <a:avLst/>
              <a:gdLst>
                <a:gd name="T0" fmla="*/ 17 w 331"/>
                <a:gd name="T1" fmla="*/ 0 h 70"/>
                <a:gd name="T2" fmla="*/ 313 w 331"/>
                <a:gd name="T3" fmla="*/ 0 h 70"/>
                <a:gd name="T4" fmla="*/ 331 w 331"/>
                <a:gd name="T5" fmla="*/ 17 h 70"/>
                <a:gd name="T6" fmla="*/ 331 w 331"/>
                <a:gd name="T7" fmla="*/ 52 h 70"/>
                <a:gd name="T8" fmla="*/ 313 w 331"/>
                <a:gd name="T9" fmla="*/ 70 h 70"/>
                <a:gd name="T10" fmla="*/ 17 w 331"/>
                <a:gd name="T11" fmla="*/ 70 h 70"/>
                <a:gd name="T12" fmla="*/ 0 w 331"/>
                <a:gd name="T13" fmla="*/ 52 h 70"/>
                <a:gd name="T14" fmla="*/ 0 w 331"/>
                <a:gd name="T15" fmla="*/ 17 h 70"/>
                <a:gd name="T16" fmla="*/ 17 w 331"/>
                <a:gd name="T1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1" h="70">
                  <a:moveTo>
                    <a:pt x="17" y="0"/>
                  </a:moveTo>
                  <a:cubicBezTo>
                    <a:pt x="313" y="0"/>
                    <a:pt x="313" y="0"/>
                    <a:pt x="313" y="0"/>
                  </a:cubicBezTo>
                  <a:cubicBezTo>
                    <a:pt x="323" y="0"/>
                    <a:pt x="331" y="8"/>
                    <a:pt x="331" y="17"/>
                  </a:cubicBezTo>
                  <a:cubicBezTo>
                    <a:pt x="331" y="52"/>
                    <a:pt x="331" y="52"/>
                    <a:pt x="331" y="52"/>
                  </a:cubicBezTo>
                  <a:cubicBezTo>
                    <a:pt x="331" y="62"/>
                    <a:pt x="323" y="70"/>
                    <a:pt x="313" y="70"/>
                  </a:cubicBezTo>
                  <a:cubicBezTo>
                    <a:pt x="17" y="70"/>
                    <a:pt x="17" y="70"/>
                    <a:pt x="17" y="70"/>
                  </a:cubicBezTo>
                  <a:cubicBezTo>
                    <a:pt x="8" y="70"/>
                    <a:pt x="0" y="62"/>
                    <a:pt x="0" y="52"/>
                  </a:cubicBezTo>
                  <a:cubicBezTo>
                    <a:pt x="0" y="17"/>
                    <a:pt x="0" y="17"/>
                    <a:pt x="0" y="17"/>
                  </a:cubicBezTo>
                  <a:cubicBezTo>
                    <a:pt x="0" y="8"/>
                    <a:pt x="8" y="0"/>
                    <a:pt x="17" y="0"/>
                  </a:cubicBezTo>
                  <a:close/>
                </a:path>
              </a:pathLst>
            </a:custGeom>
            <a:grpFill/>
            <a:ln>
              <a:noFill/>
            </a:ln>
            <a:extLst>
              <a:ext uri="{91240B29-F687-4F45-9708-019B960494DF}"/>
            </a:extLst>
          </p:spPr>
          <p:txBody>
            <a:bodyPr lIns="68580" tIns="34290" rIns="68580" bIns="34290"/>
            <a:lstStyle/>
            <a:p>
              <a:pPr fontAlgn="auto">
                <a:spcBef>
                  <a:spcPts val="0"/>
                </a:spcBef>
                <a:spcAft>
                  <a:spcPts val="0"/>
                </a:spcAft>
                <a:defRPr/>
              </a:pPr>
              <a:endParaRPr lang="id-ID" sz="1350" kern="0">
                <a:solidFill>
                  <a:prstClr val="black"/>
                </a:solidFill>
                <a:latin typeface="微软雅黑" pitchFamily="34" charset="-122"/>
                <a:ea typeface="微软雅黑" pitchFamily="34" charset="-122"/>
                <a:cs typeface="+mn-cs"/>
              </a:endParaRPr>
            </a:p>
          </p:txBody>
        </p:sp>
        <p:sp>
          <p:nvSpPr>
            <p:cNvPr id="93" name="Freeform 13"/>
            <p:cNvSpPr>
              <a:spLocks/>
            </p:cNvSpPr>
            <p:nvPr/>
          </p:nvSpPr>
          <p:spPr bwMode="auto">
            <a:xfrm>
              <a:off x="6641051" y="3317079"/>
              <a:ext cx="217078" cy="58121"/>
            </a:xfrm>
            <a:custGeom>
              <a:avLst/>
              <a:gdLst>
                <a:gd name="T0" fmla="*/ 17 w 261"/>
                <a:gd name="T1" fmla="*/ 0 h 70"/>
                <a:gd name="T2" fmla="*/ 244 w 261"/>
                <a:gd name="T3" fmla="*/ 0 h 70"/>
                <a:gd name="T4" fmla="*/ 261 w 261"/>
                <a:gd name="T5" fmla="*/ 18 h 70"/>
                <a:gd name="T6" fmla="*/ 261 w 261"/>
                <a:gd name="T7" fmla="*/ 53 h 70"/>
                <a:gd name="T8" fmla="*/ 244 w 261"/>
                <a:gd name="T9" fmla="*/ 70 h 70"/>
                <a:gd name="T10" fmla="*/ 17 w 261"/>
                <a:gd name="T11" fmla="*/ 70 h 70"/>
                <a:gd name="T12" fmla="*/ 0 w 261"/>
                <a:gd name="T13" fmla="*/ 53 h 70"/>
                <a:gd name="T14" fmla="*/ 0 w 261"/>
                <a:gd name="T15" fmla="*/ 18 h 70"/>
                <a:gd name="T16" fmla="*/ 17 w 261"/>
                <a:gd name="T1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1" h="70">
                  <a:moveTo>
                    <a:pt x="17" y="0"/>
                  </a:moveTo>
                  <a:cubicBezTo>
                    <a:pt x="244" y="0"/>
                    <a:pt x="244" y="0"/>
                    <a:pt x="244" y="0"/>
                  </a:cubicBezTo>
                  <a:cubicBezTo>
                    <a:pt x="253" y="0"/>
                    <a:pt x="261" y="8"/>
                    <a:pt x="261" y="18"/>
                  </a:cubicBezTo>
                  <a:cubicBezTo>
                    <a:pt x="261" y="53"/>
                    <a:pt x="261" y="53"/>
                    <a:pt x="261" y="53"/>
                  </a:cubicBezTo>
                  <a:cubicBezTo>
                    <a:pt x="261" y="62"/>
                    <a:pt x="253" y="70"/>
                    <a:pt x="244" y="70"/>
                  </a:cubicBezTo>
                  <a:cubicBezTo>
                    <a:pt x="17" y="70"/>
                    <a:pt x="17" y="70"/>
                    <a:pt x="17" y="70"/>
                  </a:cubicBezTo>
                  <a:cubicBezTo>
                    <a:pt x="8" y="70"/>
                    <a:pt x="0" y="62"/>
                    <a:pt x="0" y="53"/>
                  </a:cubicBezTo>
                  <a:cubicBezTo>
                    <a:pt x="0" y="18"/>
                    <a:pt x="0" y="18"/>
                    <a:pt x="0" y="18"/>
                  </a:cubicBezTo>
                  <a:cubicBezTo>
                    <a:pt x="0" y="8"/>
                    <a:pt x="8" y="0"/>
                    <a:pt x="17" y="0"/>
                  </a:cubicBezTo>
                  <a:close/>
                </a:path>
              </a:pathLst>
            </a:custGeom>
            <a:grpFill/>
            <a:ln>
              <a:noFill/>
            </a:ln>
            <a:extLst>
              <a:ext uri="{91240B29-F687-4F45-9708-019B960494DF}"/>
            </a:extLst>
          </p:spPr>
          <p:txBody>
            <a:bodyPr lIns="68580" tIns="34290" rIns="68580" bIns="34290"/>
            <a:lstStyle/>
            <a:p>
              <a:pPr fontAlgn="auto">
                <a:spcBef>
                  <a:spcPts val="0"/>
                </a:spcBef>
                <a:spcAft>
                  <a:spcPts val="0"/>
                </a:spcAft>
                <a:defRPr/>
              </a:pPr>
              <a:endParaRPr lang="id-ID" sz="1350" kern="0">
                <a:solidFill>
                  <a:prstClr val="black"/>
                </a:solidFill>
                <a:latin typeface="微软雅黑" pitchFamily="34" charset="-122"/>
                <a:ea typeface="微软雅黑" pitchFamily="34" charset="-122"/>
                <a:cs typeface="+mn-cs"/>
              </a:endParaRPr>
            </a:p>
          </p:txBody>
        </p:sp>
        <p:sp>
          <p:nvSpPr>
            <p:cNvPr id="94" name="Freeform 14"/>
            <p:cNvSpPr>
              <a:spLocks/>
            </p:cNvSpPr>
            <p:nvPr/>
          </p:nvSpPr>
          <p:spPr bwMode="auto">
            <a:xfrm>
              <a:off x="6641051" y="3433670"/>
              <a:ext cx="260493" cy="57421"/>
            </a:xfrm>
            <a:custGeom>
              <a:avLst/>
              <a:gdLst>
                <a:gd name="T0" fmla="*/ 17 w 313"/>
                <a:gd name="T1" fmla="*/ 0 h 69"/>
                <a:gd name="T2" fmla="*/ 296 w 313"/>
                <a:gd name="T3" fmla="*/ 0 h 69"/>
                <a:gd name="T4" fmla="*/ 313 w 313"/>
                <a:gd name="T5" fmla="*/ 17 h 69"/>
                <a:gd name="T6" fmla="*/ 313 w 313"/>
                <a:gd name="T7" fmla="*/ 52 h 69"/>
                <a:gd name="T8" fmla="*/ 296 w 313"/>
                <a:gd name="T9" fmla="*/ 69 h 69"/>
                <a:gd name="T10" fmla="*/ 17 w 313"/>
                <a:gd name="T11" fmla="*/ 69 h 69"/>
                <a:gd name="T12" fmla="*/ 0 w 313"/>
                <a:gd name="T13" fmla="*/ 52 h 69"/>
                <a:gd name="T14" fmla="*/ 0 w 313"/>
                <a:gd name="T15" fmla="*/ 17 h 69"/>
                <a:gd name="T16" fmla="*/ 17 w 313"/>
                <a:gd name="T17"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69">
                  <a:moveTo>
                    <a:pt x="17" y="0"/>
                  </a:moveTo>
                  <a:cubicBezTo>
                    <a:pt x="296" y="0"/>
                    <a:pt x="296" y="0"/>
                    <a:pt x="296" y="0"/>
                  </a:cubicBezTo>
                  <a:cubicBezTo>
                    <a:pt x="305" y="0"/>
                    <a:pt x="313" y="7"/>
                    <a:pt x="313" y="17"/>
                  </a:cubicBezTo>
                  <a:cubicBezTo>
                    <a:pt x="313" y="52"/>
                    <a:pt x="313" y="52"/>
                    <a:pt x="313" y="52"/>
                  </a:cubicBezTo>
                  <a:cubicBezTo>
                    <a:pt x="313" y="61"/>
                    <a:pt x="305" y="69"/>
                    <a:pt x="296" y="69"/>
                  </a:cubicBezTo>
                  <a:cubicBezTo>
                    <a:pt x="17" y="69"/>
                    <a:pt x="17" y="69"/>
                    <a:pt x="17" y="69"/>
                  </a:cubicBezTo>
                  <a:cubicBezTo>
                    <a:pt x="8" y="69"/>
                    <a:pt x="0" y="61"/>
                    <a:pt x="0" y="52"/>
                  </a:cubicBezTo>
                  <a:cubicBezTo>
                    <a:pt x="0" y="17"/>
                    <a:pt x="0" y="17"/>
                    <a:pt x="0" y="17"/>
                  </a:cubicBezTo>
                  <a:cubicBezTo>
                    <a:pt x="0" y="7"/>
                    <a:pt x="8" y="0"/>
                    <a:pt x="17" y="0"/>
                  </a:cubicBezTo>
                  <a:close/>
                </a:path>
              </a:pathLst>
            </a:custGeom>
            <a:grpFill/>
            <a:ln>
              <a:noFill/>
            </a:ln>
            <a:extLst>
              <a:ext uri="{91240B29-F687-4F45-9708-019B960494DF}"/>
            </a:extLst>
          </p:spPr>
          <p:txBody>
            <a:bodyPr lIns="68580" tIns="34290" rIns="68580" bIns="34290"/>
            <a:lstStyle/>
            <a:p>
              <a:pPr fontAlgn="auto">
                <a:spcBef>
                  <a:spcPts val="0"/>
                </a:spcBef>
                <a:spcAft>
                  <a:spcPts val="0"/>
                </a:spcAft>
                <a:defRPr/>
              </a:pPr>
              <a:endParaRPr lang="id-ID" sz="1350" kern="0">
                <a:solidFill>
                  <a:prstClr val="black"/>
                </a:solidFill>
                <a:latin typeface="微软雅黑" pitchFamily="34" charset="-122"/>
                <a:ea typeface="微软雅黑" pitchFamily="34" charset="-122"/>
                <a:cs typeface="+mn-cs"/>
              </a:endParaRPr>
            </a:p>
          </p:txBody>
        </p:sp>
        <p:sp>
          <p:nvSpPr>
            <p:cNvPr id="95" name="Freeform 15"/>
            <p:cNvSpPr>
              <a:spLocks/>
            </p:cNvSpPr>
            <p:nvPr/>
          </p:nvSpPr>
          <p:spPr bwMode="auto">
            <a:xfrm>
              <a:off x="6539515" y="3200837"/>
              <a:ext cx="58121" cy="58471"/>
            </a:xfrm>
            <a:custGeom>
              <a:avLst/>
              <a:gdLst>
                <a:gd name="T0" fmla="*/ 17 w 70"/>
                <a:gd name="T1" fmla="*/ 0 h 70"/>
                <a:gd name="T2" fmla="*/ 52 w 70"/>
                <a:gd name="T3" fmla="*/ 0 h 70"/>
                <a:gd name="T4" fmla="*/ 70 w 70"/>
                <a:gd name="T5" fmla="*/ 17 h 70"/>
                <a:gd name="T6" fmla="*/ 70 w 70"/>
                <a:gd name="T7" fmla="*/ 52 h 70"/>
                <a:gd name="T8" fmla="*/ 52 w 70"/>
                <a:gd name="T9" fmla="*/ 70 h 70"/>
                <a:gd name="T10" fmla="*/ 17 w 70"/>
                <a:gd name="T11" fmla="*/ 70 h 70"/>
                <a:gd name="T12" fmla="*/ 0 w 70"/>
                <a:gd name="T13" fmla="*/ 52 h 70"/>
                <a:gd name="T14" fmla="*/ 0 w 70"/>
                <a:gd name="T15" fmla="*/ 17 h 70"/>
                <a:gd name="T16" fmla="*/ 17 w 70"/>
                <a:gd name="T1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70">
                  <a:moveTo>
                    <a:pt x="17" y="0"/>
                  </a:moveTo>
                  <a:cubicBezTo>
                    <a:pt x="52" y="0"/>
                    <a:pt x="52" y="0"/>
                    <a:pt x="52" y="0"/>
                  </a:cubicBezTo>
                  <a:cubicBezTo>
                    <a:pt x="62" y="0"/>
                    <a:pt x="70" y="8"/>
                    <a:pt x="70" y="17"/>
                  </a:cubicBezTo>
                  <a:cubicBezTo>
                    <a:pt x="70" y="52"/>
                    <a:pt x="70" y="52"/>
                    <a:pt x="70" y="52"/>
                  </a:cubicBezTo>
                  <a:cubicBezTo>
                    <a:pt x="70" y="62"/>
                    <a:pt x="62" y="70"/>
                    <a:pt x="52" y="70"/>
                  </a:cubicBezTo>
                  <a:cubicBezTo>
                    <a:pt x="17" y="70"/>
                    <a:pt x="17" y="70"/>
                    <a:pt x="17" y="70"/>
                  </a:cubicBezTo>
                  <a:cubicBezTo>
                    <a:pt x="8" y="70"/>
                    <a:pt x="0" y="62"/>
                    <a:pt x="0" y="52"/>
                  </a:cubicBezTo>
                  <a:cubicBezTo>
                    <a:pt x="0" y="17"/>
                    <a:pt x="0" y="17"/>
                    <a:pt x="0" y="17"/>
                  </a:cubicBezTo>
                  <a:cubicBezTo>
                    <a:pt x="0" y="8"/>
                    <a:pt x="8" y="0"/>
                    <a:pt x="17" y="0"/>
                  </a:cubicBezTo>
                  <a:close/>
                </a:path>
              </a:pathLst>
            </a:custGeom>
            <a:grpFill/>
            <a:ln>
              <a:noFill/>
            </a:ln>
            <a:extLst>
              <a:ext uri="{91240B29-F687-4F45-9708-019B960494DF}"/>
            </a:extLst>
          </p:spPr>
          <p:txBody>
            <a:bodyPr lIns="68580" tIns="34290" rIns="68580" bIns="34290"/>
            <a:lstStyle/>
            <a:p>
              <a:pPr fontAlgn="auto">
                <a:spcBef>
                  <a:spcPts val="0"/>
                </a:spcBef>
                <a:spcAft>
                  <a:spcPts val="0"/>
                </a:spcAft>
                <a:defRPr/>
              </a:pPr>
              <a:endParaRPr lang="id-ID" sz="1350" kern="0">
                <a:solidFill>
                  <a:prstClr val="black"/>
                </a:solidFill>
                <a:latin typeface="微软雅黑" pitchFamily="34" charset="-122"/>
                <a:ea typeface="微软雅黑" pitchFamily="34" charset="-122"/>
                <a:cs typeface="+mn-cs"/>
              </a:endParaRPr>
            </a:p>
          </p:txBody>
        </p:sp>
        <p:sp>
          <p:nvSpPr>
            <p:cNvPr id="96" name="Freeform 16"/>
            <p:cNvSpPr>
              <a:spLocks/>
            </p:cNvSpPr>
            <p:nvPr/>
          </p:nvSpPr>
          <p:spPr bwMode="auto">
            <a:xfrm>
              <a:off x="6539515" y="3317079"/>
              <a:ext cx="58121" cy="58121"/>
            </a:xfrm>
            <a:custGeom>
              <a:avLst/>
              <a:gdLst>
                <a:gd name="T0" fmla="*/ 17 w 70"/>
                <a:gd name="T1" fmla="*/ 0 h 70"/>
                <a:gd name="T2" fmla="*/ 52 w 70"/>
                <a:gd name="T3" fmla="*/ 0 h 70"/>
                <a:gd name="T4" fmla="*/ 70 w 70"/>
                <a:gd name="T5" fmla="*/ 18 h 70"/>
                <a:gd name="T6" fmla="*/ 70 w 70"/>
                <a:gd name="T7" fmla="*/ 53 h 70"/>
                <a:gd name="T8" fmla="*/ 52 w 70"/>
                <a:gd name="T9" fmla="*/ 70 h 70"/>
                <a:gd name="T10" fmla="*/ 17 w 70"/>
                <a:gd name="T11" fmla="*/ 70 h 70"/>
                <a:gd name="T12" fmla="*/ 0 w 70"/>
                <a:gd name="T13" fmla="*/ 53 h 70"/>
                <a:gd name="T14" fmla="*/ 0 w 70"/>
                <a:gd name="T15" fmla="*/ 18 h 70"/>
                <a:gd name="T16" fmla="*/ 17 w 70"/>
                <a:gd name="T1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70">
                  <a:moveTo>
                    <a:pt x="17" y="0"/>
                  </a:moveTo>
                  <a:cubicBezTo>
                    <a:pt x="52" y="0"/>
                    <a:pt x="52" y="0"/>
                    <a:pt x="52" y="0"/>
                  </a:cubicBezTo>
                  <a:cubicBezTo>
                    <a:pt x="62" y="0"/>
                    <a:pt x="70" y="8"/>
                    <a:pt x="70" y="18"/>
                  </a:cubicBezTo>
                  <a:cubicBezTo>
                    <a:pt x="70" y="53"/>
                    <a:pt x="70" y="53"/>
                    <a:pt x="70" y="53"/>
                  </a:cubicBezTo>
                  <a:cubicBezTo>
                    <a:pt x="70" y="62"/>
                    <a:pt x="62" y="70"/>
                    <a:pt x="52" y="70"/>
                  </a:cubicBezTo>
                  <a:cubicBezTo>
                    <a:pt x="17" y="70"/>
                    <a:pt x="17" y="70"/>
                    <a:pt x="17" y="70"/>
                  </a:cubicBezTo>
                  <a:cubicBezTo>
                    <a:pt x="8" y="70"/>
                    <a:pt x="0" y="62"/>
                    <a:pt x="0" y="53"/>
                  </a:cubicBezTo>
                  <a:cubicBezTo>
                    <a:pt x="0" y="18"/>
                    <a:pt x="0" y="18"/>
                    <a:pt x="0" y="18"/>
                  </a:cubicBezTo>
                  <a:cubicBezTo>
                    <a:pt x="0" y="8"/>
                    <a:pt x="8" y="0"/>
                    <a:pt x="17" y="0"/>
                  </a:cubicBezTo>
                  <a:close/>
                </a:path>
              </a:pathLst>
            </a:custGeom>
            <a:grpFill/>
            <a:ln>
              <a:noFill/>
            </a:ln>
            <a:extLst>
              <a:ext uri="{91240B29-F687-4F45-9708-019B960494DF}"/>
            </a:extLst>
          </p:spPr>
          <p:txBody>
            <a:bodyPr lIns="68580" tIns="34290" rIns="68580" bIns="34290"/>
            <a:lstStyle/>
            <a:p>
              <a:pPr fontAlgn="auto">
                <a:spcBef>
                  <a:spcPts val="0"/>
                </a:spcBef>
                <a:spcAft>
                  <a:spcPts val="0"/>
                </a:spcAft>
                <a:defRPr/>
              </a:pPr>
              <a:endParaRPr lang="id-ID" sz="1350" kern="0">
                <a:solidFill>
                  <a:prstClr val="black"/>
                </a:solidFill>
                <a:latin typeface="微软雅黑" pitchFamily="34" charset="-122"/>
                <a:ea typeface="微软雅黑" pitchFamily="34" charset="-122"/>
                <a:cs typeface="+mn-cs"/>
              </a:endParaRPr>
            </a:p>
          </p:txBody>
        </p:sp>
        <p:sp>
          <p:nvSpPr>
            <p:cNvPr id="97" name="Freeform 17"/>
            <p:cNvSpPr>
              <a:spLocks/>
            </p:cNvSpPr>
            <p:nvPr/>
          </p:nvSpPr>
          <p:spPr bwMode="auto">
            <a:xfrm>
              <a:off x="6539515" y="3433670"/>
              <a:ext cx="58121" cy="57421"/>
            </a:xfrm>
            <a:custGeom>
              <a:avLst/>
              <a:gdLst>
                <a:gd name="T0" fmla="*/ 17 w 70"/>
                <a:gd name="T1" fmla="*/ 0 h 69"/>
                <a:gd name="T2" fmla="*/ 52 w 70"/>
                <a:gd name="T3" fmla="*/ 0 h 69"/>
                <a:gd name="T4" fmla="*/ 70 w 70"/>
                <a:gd name="T5" fmla="*/ 17 h 69"/>
                <a:gd name="T6" fmla="*/ 70 w 70"/>
                <a:gd name="T7" fmla="*/ 52 h 69"/>
                <a:gd name="T8" fmla="*/ 52 w 70"/>
                <a:gd name="T9" fmla="*/ 69 h 69"/>
                <a:gd name="T10" fmla="*/ 17 w 70"/>
                <a:gd name="T11" fmla="*/ 69 h 69"/>
                <a:gd name="T12" fmla="*/ 0 w 70"/>
                <a:gd name="T13" fmla="*/ 52 h 69"/>
                <a:gd name="T14" fmla="*/ 0 w 70"/>
                <a:gd name="T15" fmla="*/ 17 h 69"/>
                <a:gd name="T16" fmla="*/ 17 w 70"/>
                <a:gd name="T17"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69">
                  <a:moveTo>
                    <a:pt x="17" y="0"/>
                  </a:moveTo>
                  <a:cubicBezTo>
                    <a:pt x="52" y="0"/>
                    <a:pt x="52" y="0"/>
                    <a:pt x="52" y="0"/>
                  </a:cubicBezTo>
                  <a:cubicBezTo>
                    <a:pt x="62" y="0"/>
                    <a:pt x="70" y="7"/>
                    <a:pt x="70" y="17"/>
                  </a:cubicBezTo>
                  <a:cubicBezTo>
                    <a:pt x="70" y="52"/>
                    <a:pt x="70" y="52"/>
                    <a:pt x="70" y="52"/>
                  </a:cubicBezTo>
                  <a:cubicBezTo>
                    <a:pt x="70" y="61"/>
                    <a:pt x="62" y="69"/>
                    <a:pt x="52" y="69"/>
                  </a:cubicBezTo>
                  <a:cubicBezTo>
                    <a:pt x="17" y="69"/>
                    <a:pt x="17" y="69"/>
                    <a:pt x="17" y="69"/>
                  </a:cubicBezTo>
                  <a:cubicBezTo>
                    <a:pt x="8" y="69"/>
                    <a:pt x="0" y="61"/>
                    <a:pt x="0" y="52"/>
                  </a:cubicBezTo>
                  <a:cubicBezTo>
                    <a:pt x="0" y="17"/>
                    <a:pt x="0" y="17"/>
                    <a:pt x="0" y="17"/>
                  </a:cubicBezTo>
                  <a:cubicBezTo>
                    <a:pt x="0" y="7"/>
                    <a:pt x="8" y="0"/>
                    <a:pt x="17" y="0"/>
                  </a:cubicBezTo>
                  <a:close/>
                </a:path>
              </a:pathLst>
            </a:custGeom>
            <a:grpFill/>
            <a:ln>
              <a:noFill/>
            </a:ln>
            <a:extLst>
              <a:ext uri="{91240B29-F687-4F45-9708-019B960494DF}"/>
            </a:extLst>
          </p:spPr>
          <p:txBody>
            <a:bodyPr lIns="68580" tIns="34290" rIns="68580" bIns="34290"/>
            <a:lstStyle/>
            <a:p>
              <a:pPr fontAlgn="auto">
                <a:spcBef>
                  <a:spcPts val="0"/>
                </a:spcBef>
                <a:spcAft>
                  <a:spcPts val="0"/>
                </a:spcAft>
                <a:defRPr/>
              </a:pPr>
              <a:endParaRPr lang="id-ID" sz="1350" kern="0">
                <a:solidFill>
                  <a:prstClr val="black"/>
                </a:solidFill>
                <a:latin typeface="微软雅黑" pitchFamily="34" charset="-122"/>
                <a:ea typeface="微软雅黑" pitchFamily="34" charset="-122"/>
                <a:cs typeface="+mn-cs"/>
              </a:endParaRPr>
            </a:p>
          </p:txBody>
        </p:sp>
      </p:grpSp>
      <p:grpSp>
        <p:nvGrpSpPr>
          <p:cNvPr id="98" name="Group 81"/>
          <p:cNvGrpSpPr/>
          <p:nvPr/>
        </p:nvGrpSpPr>
        <p:grpSpPr>
          <a:xfrm>
            <a:off x="5303363" y="4022637"/>
            <a:ext cx="288600" cy="234614"/>
            <a:chOff x="7938" y="1588"/>
            <a:chExt cx="8588375" cy="6981825"/>
          </a:xfrm>
          <a:solidFill>
            <a:srgbClr val="4BB033"/>
          </a:solidFill>
        </p:grpSpPr>
        <p:sp>
          <p:nvSpPr>
            <p:cNvPr id="99" name="Freeform 21"/>
            <p:cNvSpPr>
              <a:spLocks noEditPoints="1"/>
            </p:cNvSpPr>
            <p:nvPr/>
          </p:nvSpPr>
          <p:spPr bwMode="auto">
            <a:xfrm>
              <a:off x="7938" y="1588"/>
              <a:ext cx="8588375" cy="6981825"/>
            </a:xfrm>
            <a:custGeom>
              <a:avLst/>
              <a:gdLst>
                <a:gd name="T0" fmla="*/ 1307 w 2287"/>
                <a:gd name="T1" fmla="*/ 143 h 1859"/>
                <a:gd name="T2" fmla="*/ 1307 w 2287"/>
                <a:gd name="T3" fmla="*/ 143 h 1859"/>
                <a:gd name="T4" fmla="*/ 1307 w 2287"/>
                <a:gd name="T5" fmla="*/ 143 h 1859"/>
                <a:gd name="T6" fmla="*/ 1447 w 2287"/>
                <a:gd name="T7" fmla="*/ 246 h 1859"/>
                <a:gd name="T8" fmla="*/ 1525 w 2287"/>
                <a:gd name="T9" fmla="*/ 359 h 1859"/>
                <a:gd name="T10" fmla="*/ 1525 w 2287"/>
                <a:gd name="T11" fmla="*/ 359 h 1859"/>
                <a:gd name="T12" fmla="*/ 1963 w 2287"/>
                <a:gd name="T13" fmla="*/ 359 h 1859"/>
                <a:gd name="T14" fmla="*/ 2144 w 2287"/>
                <a:gd name="T15" fmla="*/ 535 h 1859"/>
                <a:gd name="T16" fmla="*/ 2144 w 2287"/>
                <a:gd name="T17" fmla="*/ 1540 h 1859"/>
                <a:gd name="T18" fmla="*/ 1963 w 2287"/>
                <a:gd name="T19" fmla="*/ 1716 h 1859"/>
                <a:gd name="T20" fmla="*/ 323 w 2287"/>
                <a:gd name="T21" fmla="*/ 1716 h 1859"/>
                <a:gd name="T22" fmla="*/ 143 w 2287"/>
                <a:gd name="T23" fmla="*/ 1540 h 1859"/>
                <a:gd name="T24" fmla="*/ 143 w 2287"/>
                <a:gd name="T25" fmla="*/ 535 h 1859"/>
                <a:gd name="T26" fmla="*/ 323 w 2287"/>
                <a:gd name="T27" fmla="*/ 359 h 1859"/>
                <a:gd name="T28" fmla="*/ 762 w 2287"/>
                <a:gd name="T29" fmla="*/ 359 h 1859"/>
                <a:gd name="T30" fmla="*/ 761 w 2287"/>
                <a:gd name="T31" fmla="*/ 359 h 1859"/>
                <a:gd name="T32" fmla="*/ 831 w 2287"/>
                <a:gd name="T33" fmla="*/ 246 h 1859"/>
                <a:gd name="T34" fmla="*/ 985 w 2287"/>
                <a:gd name="T35" fmla="*/ 143 h 1859"/>
                <a:gd name="T36" fmla="*/ 1307 w 2287"/>
                <a:gd name="T37" fmla="*/ 143 h 1859"/>
                <a:gd name="T38" fmla="*/ 985 w 2287"/>
                <a:gd name="T39" fmla="*/ 0 h 1859"/>
                <a:gd name="T40" fmla="*/ 705 w 2287"/>
                <a:gd name="T41" fmla="*/ 178 h 1859"/>
                <a:gd name="T42" fmla="*/ 681 w 2287"/>
                <a:gd name="T43" fmla="*/ 217 h 1859"/>
                <a:gd name="T44" fmla="*/ 323 w 2287"/>
                <a:gd name="T45" fmla="*/ 217 h 1859"/>
                <a:gd name="T46" fmla="*/ 0 w 2287"/>
                <a:gd name="T47" fmla="*/ 535 h 1859"/>
                <a:gd name="T48" fmla="*/ 0 w 2287"/>
                <a:gd name="T49" fmla="*/ 1540 h 1859"/>
                <a:gd name="T50" fmla="*/ 323 w 2287"/>
                <a:gd name="T51" fmla="*/ 1859 h 1859"/>
                <a:gd name="T52" fmla="*/ 1963 w 2287"/>
                <a:gd name="T53" fmla="*/ 1859 h 1859"/>
                <a:gd name="T54" fmla="*/ 2287 w 2287"/>
                <a:gd name="T55" fmla="*/ 1540 h 1859"/>
                <a:gd name="T56" fmla="*/ 2287 w 2287"/>
                <a:gd name="T57" fmla="*/ 535 h 1859"/>
                <a:gd name="T58" fmla="*/ 1963 w 2287"/>
                <a:gd name="T59" fmla="*/ 217 h 1859"/>
                <a:gd name="T60" fmla="*/ 1600 w 2287"/>
                <a:gd name="T61" fmla="*/ 217 h 1859"/>
                <a:gd name="T62" fmla="*/ 1566 w 2287"/>
                <a:gd name="T63" fmla="*/ 168 h 1859"/>
                <a:gd name="T64" fmla="*/ 1307 w 2287"/>
                <a:gd name="T65" fmla="*/ 0 h 1859"/>
                <a:gd name="T66" fmla="*/ 1307 w 2287"/>
                <a:gd name="T67" fmla="*/ 0 h 1859"/>
                <a:gd name="T68" fmla="*/ 985 w 2287"/>
                <a:gd name="T69" fmla="*/ 0 h 1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87" h="1859">
                  <a:moveTo>
                    <a:pt x="1307" y="143"/>
                  </a:moveTo>
                  <a:cubicBezTo>
                    <a:pt x="1307" y="143"/>
                    <a:pt x="1307" y="143"/>
                    <a:pt x="1307" y="143"/>
                  </a:cubicBezTo>
                  <a:moveTo>
                    <a:pt x="1307" y="143"/>
                  </a:moveTo>
                  <a:cubicBezTo>
                    <a:pt x="1340" y="143"/>
                    <a:pt x="1390" y="156"/>
                    <a:pt x="1447" y="246"/>
                  </a:cubicBezTo>
                  <a:cubicBezTo>
                    <a:pt x="1525" y="359"/>
                    <a:pt x="1525" y="359"/>
                    <a:pt x="1525" y="359"/>
                  </a:cubicBezTo>
                  <a:cubicBezTo>
                    <a:pt x="1525" y="359"/>
                    <a:pt x="1525" y="359"/>
                    <a:pt x="1525" y="359"/>
                  </a:cubicBezTo>
                  <a:cubicBezTo>
                    <a:pt x="1963" y="359"/>
                    <a:pt x="1963" y="359"/>
                    <a:pt x="1963" y="359"/>
                  </a:cubicBezTo>
                  <a:cubicBezTo>
                    <a:pt x="2063" y="359"/>
                    <a:pt x="2144" y="438"/>
                    <a:pt x="2144" y="535"/>
                  </a:cubicBezTo>
                  <a:cubicBezTo>
                    <a:pt x="2144" y="1540"/>
                    <a:pt x="2144" y="1540"/>
                    <a:pt x="2144" y="1540"/>
                  </a:cubicBezTo>
                  <a:cubicBezTo>
                    <a:pt x="2144" y="1637"/>
                    <a:pt x="2063" y="1716"/>
                    <a:pt x="1963" y="1716"/>
                  </a:cubicBezTo>
                  <a:cubicBezTo>
                    <a:pt x="323" y="1716"/>
                    <a:pt x="323" y="1716"/>
                    <a:pt x="323" y="1716"/>
                  </a:cubicBezTo>
                  <a:cubicBezTo>
                    <a:pt x="224" y="1716"/>
                    <a:pt x="143" y="1637"/>
                    <a:pt x="143" y="1540"/>
                  </a:cubicBezTo>
                  <a:cubicBezTo>
                    <a:pt x="143" y="535"/>
                    <a:pt x="143" y="535"/>
                    <a:pt x="143" y="535"/>
                  </a:cubicBezTo>
                  <a:cubicBezTo>
                    <a:pt x="143" y="438"/>
                    <a:pt x="224" y="359"/>
                    <a:pt x="323" y="359"/>
                  </a:cubicBezTo>
                  <a:cubicBezTo>
                    <a:pt x="762" y="359"/>
                    <a:pt x="762" y="359"/>
                    <a:pt x="762" y="359"/>
                  </a:cubicBezTo>
                  <a:cubicBezTo>
                    <a:pt x="762" y="359"/>
                    <a:pt x="761" y="359"/>
                    <a:pt x="761" y="359"/>
                  </a:cubicBezTo>
                  <a:cubicBezTo>
                    <a:pt x="831" y="246"/>
                    <a:pt x="831" y="246"/>
                    <a:pt x="831" y="246"/>
                  </a:cubicBezTo>
                  <a:cubicBezTo>
                    <a:pt x="872" y="154"/>
                    <a:pt x="944" y="143"/>
                    <a:pt x="985" y="143"/>
                  </a:cubicBezTo>
                  <a:lnTo>
                    <a:pt x="1307" y="143"/>
                  </a:lnTo>
                  <a:close/>
                  <a:moveTo>
                    <a:pt x="985" y="0"/>
                  </a:moveTo>
                  <a:cubicBezTo>
                    <a:pt x="862" y="0"/>
                    <a:pt x="759" y="65"/>
                    <a:pt x="705" y="178"/>
                  </a:cubicBezTo>
                  <a:cubicBezTo>
                    <a:pt x="681" y="217"/>
                    <a:pt x="681" y="217"/>
                    <a:pt x="681" y="217"/>
                  </a:cubicBezTo>
                  <a:cubicBezTo>
                    <a:pt x="323" y="217"/>
                    <a:pt x="323" y="217"/>
                    <a:pt x="323" y="217"/>
                  </a:cubicBezTo>
                  <a:cubicBezTo>
                    <a:pt x="145" y="217"/>
                    <a:pt x="0" y="359"/>
                    <a:pt x="0" y="535"/>
                  </a:cubicBezTo>
                  <a:cubicBezTo>
                    <a:pt x="0" y="1540"/>
                    <a:pt x="0" y="1540"/>
                    <a:pt x="0" y="1540"/>
                  </a:cubicBezTo>
                  <a:cubicBezTo>
                    <a:pt x="0" y="1716"/>
                    <a:pt x="145" y="1859"/>
                    <a:pt x="323" y="1859"/>
                  </a:cubicBezTo>
                  <a:cubicBezTo>
                    <a:pt x="1963" y="1859"/>
                    <a:pt x="1963" y="1859"/>
                    <a:pt x="1963" y="1859"/>
                  </a:cubicBezTo>
                  <a:cubicBezTo>
                    <a:pt x="2142" y="1859"/>
                    <a:pt x="2287" y="1716"/>
                    <a:pt x="2287" y="1540"/>
                  </a:cubicBezTo>
                  <a:cubicBezTo>
                    <a:pt x="2287" y="535"/>
                    <a:pt x="2287" y="535"/>
                    <a:pt x="2287" y="535"/>
                  </a:cubicBezTo>
                  <a:cubicBezTo>
                    <a:pt x="2287" y="359"/>
                    <a:pt x="2142" y="217"/>
                    <a:pt x="1963" y="217"/>
                  </a:cubicBezTo>
                  <a:cubicBezTo>
                    <a:pt x="1600" y="217"/>
                    <a:pt x="1600" y="217"/>
                    <a:pt x="1600" y="217"/>
                  </a:cubicBezTo>
                  <a:cubicBezTo>
                    <a:pt x="1566" y="168"/>
                    <a:pt x="1566" y="168"/>
                    <a:pt x="1566" y="168"/>
                  </a:cubicBezTo>
                  <a:cubicBezTo>
                    <a:pt x="1496" y="56"/>
                    <a:pt x="1409" y="0"/>
                    <a:pt x="1307" y="0"/>
                  </a:cubicBezTo>
                  <a:cubicBezTo>
                    <a:pt x="1307" y="0"/>
                    <a:pt x="1307" y="0"/>
                    <a:pt x="1307" y="0"/>
                  </a:cubicBezTo>
                  <a:lnTo>
                    <a:pt x="985" y="0"/>
                  </a:lnTo>
                  <a:close/>
                </a:path>
              </a:pathLst>
            </a:custGeom>
            <a:grpFill/>
            <a:ln>
              <a:noFill/>
            </a:ln>
            <a:extLst>
              <a:ext uri="{91240B29-F687-4F45-9708-019B960494DF}"/>
            </a:extLst>
          </p:spPr>
          <p:txBody>
            <a:bodyPr lIns="68580" tIns="34290" rIns="68580" bIns="34290"/>
            <a:lstStyle/>
            <a:p>
              <a:pPr fontAlgn="auto">
                <a:spcBef>
                  <a:spcPts val="0"/>
                </a:spcBef>
                <a:spcAft>
                  <a:spcPts val="0"/>
                </a:spcAft>
                <a:defRPr/>
              </a:pPr>
              <a:endParaRPr lang="id-ID" sz="1350" kern="0">
                <a:solidFill>
                  <a:prstClr val="black"/>
                </a:solidFill>
                <a:latin typeface="微软雅黑" pitchFamily="34" charset="-122"/>
                <a:ea typeface="微软雅黑" pitchFamily="34" charset="-122"/>
                <a:cs typeface="+mn-cs"/>
              </a:endParaRPr>
            </a:p>
          </p:txBody>
        </p:sp>
        <p:sp>
          <p:nvSpPr>
            <p:cNvPr id="100" name="Freeform 22"/>
            <p:cNvSpPr>
              <a:spLocks noEditPoints="1"/>
            </p:cNvSpPr>
            <p:nvPr/>
          </p:nvSpPr>
          <p:spPr bwMode="auto">
            <a:xfrm>
              <a:off x="2689226" y="2149476"/>
              <a:ext cx="3225800" cy="3217863"/>
            </a:xfrm>
            <a:custGeom>
              <a:avLst/>
              <a:gdLst>
                <a:gd name="T0" fmla="*/ 429 w 859"/>
                <a:gd name="T1" fmla="*/ 71 h 857"/>
                <a:gd name="T2" fmla="*/ 788 w 859"/>
                <a:gd name="T3" fmla="*/ 428 h 857"/>
                <a:gd name="T4" fmla="*/ 429 w 859"/>
                <a:gd name="T5" fmla="*/ 785 h 857"/>
                <a:gd name="T6" fmla="*/ 71 w 859"/>
                <a:gd name="T7" fmla="*/ 428 h 857"/>
                <a:gd name="T8" fmla="*/ 429 w 859"/>
                <a:gd name="T9" fmla="*/ 71 h 857"/>
                <a:gd name="T10" fmla="*/ 429 w 859"/>
                <a:gd name="T11" fmla="*/ 0 h 857"/>
                <a:gd name="T12" fmla="*/ 0 w 859"/>
                <a:gd name="T13" fmla="*/ 428 h 857"/>
                <a:gd name="T14" fmla="*/ 429 w 859"/>
                <a:gd name="T15" fmla="*/ 857 h 857"/>
                <a:gd name="T16" fmla="*/ 859 w 859"/>
                <a:gd name="T17" fmla="*/ 428 h 857"/>
                <a:gd name="T18" fmla="*/ 429 w 859"/>
                <a:gd name="T19" fmla="*/ 0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9" h="857">
                  <a:moveTo>
                    <a:pt x="429" y="71"/>
                  </a:moveTo>
                  <a:cubicBezTo>
                    <a:pt x="627" y="71"/>
                    <a:pt x="788" y="231"/>
                    <a:pt x="788" y="428"/>
                  </a:cubicBezTo>
                  <a:cubicBezTo>
                    <a:pt x="788" y="625"/>
                    <a:pt x="627" y="785"/>
                    <a:pt x="429" y="785"/>
                  </a:cubicBezTo>
                  <a:cubicBezTo>
                    <a:pt x="231" y="785"/>
                    <a:pt x="71" y="625"/>
                    <a:pt x="71" y="428"/>
                  </a:cubicBezTo>
                  <a:cubicBezTo>
                    <a:pt x="71" y="231"/>
                    <a:pt x="231" y="71"/>
                    <a:pt x="429" y="71"/>
                  </a:cubicBezTo>
                  <a:moveTo>
                    <a:pt x="429" y="0"/>
                  </a:moveTo>
                  <a:cubicBezTo>
                    <a:pt x="192" y="0"/>
                    <a:pt x="0" y="192"/>
                    <a:pt x="0" y="428"/>
                  </a:cubicBezTo>
                  <a:cubicBezTo>
                    <a:pt x="0" y="665"/>
                    <a:pt x="192" y="857"/>
                    <a:pt x="429" y="857"/>
                  </a:cubicBezTo>
                  <a:cubicBezTo>
                    <a:pt x="666" y="857"/>
                    <a:pt x="859" y="665"/>
                    <a:pt x="859" y="428"/>
                  </a:cubicBezTo>
                  <a:cubicBezTo>
                    <a:pt x="859" y="192"/>
                    <a:pt x="666" y="0"/>
                    <a:pt x="429" y="0"/>
                  </a:cubicBezTo>
                  <a:close/>
                </a:path>
              </a:pathLst>
            </a:custGeom>
            <a:grpFill/>
            <a:ln>
              <a:noFill/>
            </a:ln>
            <a:extLst>
              <a:ext uri="{91240B29-F687-4F45-9708-019B960494DF}"/>
            </a:extLst>
          </p:spPr>
          <p:txBody>
            <a:bodyPr lIns="68580" tIns="34290" rIns="68580" bIns="34290"/>
            <a:lstStyle/>
            <a:p>
              <a:pPr fontAlgn="auto">
                <a:spcBef>
                  <a:spcPts val="0"/>
                </a:spcBef>
                <a:spcAft>
                  <a:spcPts val="0"/>
                </a:spcAft>
                <a:defRPr/>
              </a:pPr>
              <a:endParaRPr lang="id-ID" sz="1350" kern="0">
                <a:solidFill>
                  <a:prstClr val="black"/>
                </a:solidFill>
                <a:latin typeface="微软雅黑" pitchFamily="34" charset="-122"/>
                <a:ea typeface="微软雅黑" pitchFamily="34" charset="-122"/>
                <a:cs typeface="+mn-cs"/>
              </a:endParaRPr>
            </a:p>
          </p:txBody>
        </p:sp>
        <p:sp>
          <p:nvSpPr>
            <p:cNvPr id="101" name="Freeform 23"/>
            <p:cNvSpPr>
              <a:spLocks/>
            </p:cNvSpPr>
            <p:nvPr/>
          </p:nvSpPr>
          <p:spPr bwMode="auto">
            <a:xfrm>
              <a:off x="3360738" y="2817813"/>
              <a:ext cx="1074738" cy="1074738"/>
            </a:xfrm>
            <a:custGeom>
              <a:avLst/>
              <a:gdLst>
                <a:gd name="T0" fmla="*/ 35 w 286"/>
                <a:gd name="T1" fmla="*/ 286 h 286"/>
                <a:gd name="T2" fmla="*/ 0 w 286"/>
                <a:gd name="T3" fmla="*/ 250 h 286"/>
                <a:gd name="T4" fmla="*/ 250 w 286"/>
                <a:gd name="T5" fmla="*/ 0 h 286"/>
                <a:gd name="T6" fmla="*/ 286 w 286"/>
                <a:gd name="T7" fmla="*/ 36 h 286"/>
                <a:gd name="T8" fmla="*/ 250 w 286"/>
                <a:gd name="T9" fmla="*/ 72 h 286"/>
                <a:gd name="T10" fmla="*/ 71 w 286"/>
                <a:gd name="T11" fmla="*/ 250 h 286"/>
                <a:gd name="T12" fmla="*/ 35 w 286"/>
                <a:gd name="T13" fmla="*/ 286 h 286"/>
              </a:gdLst>
              <a:ahLst/>
              <a:cxnLst>
                <a:cxn ang="0">
                  <a:pos x="T0" y="T1"/>
                </a:cxn>
                <a:cxn ang="0">
                  <a:pos x="T2" y="T3"/>
                </a:cxn>
                <a:cxn ang="0">
                  <a:pos x="T4" y="T5"/>
                </a:cxn>
                <a:cxn ang="0">
                  <a:pos x="T6" y="T7"/>
                </a:cxn>
                <a:cxn ang="0">
                  <a:pos x="T8" y="T9"/>
                </a:cxn>
                <a:cxn ang="0">
                  <a:pos x="T10" y="T11"/>
                </a:cxn>
                <a:cxn ang="0">
                  <a:pos x="T12" y="T13"/>
                </a:cxn>
              </a:cxnLst>
              <a:rect l="0" t="0" r="r" b="b"/>
              <a:pathLst>
                <a:path w="286" h="286">
                  <a:moveTo>
                    <a:pt x="35" y="286"/>
                  </a:moveTo>
                  <a:cubicBezTo>
                    <a:pt x="16" y="286"/>
                    <a:pt x="0" y="270"/>
                    <a:pt x="0" y="250"/>
                  </a:cubicBezTo>
                  <a:cubicBezTo>
                    <a:pt x="0" y="112"/>
                    <a:pt x="112" y="0"/>
                    <a:pt x="250" y="0"/>
                  </a:cubicBezTo>
                  <a:cubicBezTo>
                    <a:pt x="270" y="0"/>
                    <a:pt x="286" y="16"/>
                    <a:pt x="286" y="36"/>
                  </a:cubicBezTo>
                  <a:cubicBezTo>
                    <a:pt x="286" y="56"/>
                    <a:pt x="270" y="72"/>
                    <a:pt x="250" y="72"/>
                  </a:cubicBezTo>
                  <a:cubicBezTo>
                    <a:pt x="152" y="72"/>
                    <a:pt x="71" y="152"/>
                    <a:pt x="71" y="250"/>
                  </a:cubicBezTo>
                  <a:cubicBezTo>
                    <a:pt x="71" y="270"/>
                    <a:pt x="55" y="286"/>
                    <a:pt x="35" y="286"/>
                  </a:cubicBezTo>
                  <a:close/>
                </a:path>
              </a:pathLst>
            </a:custGeom>
            <a:grpFill/>
            <a:ln>
              <a:noFill/>
            </a:ln>
            <a:extLst>
              <a:ext uri="{91240B29-F687-4F45-9708-019B960494DF}"/>
            </a:extLst>
          </p:spPr>
          <p:txBody>
            <a:bodyPr lIns="68580" tIns="34290" rIns="68580" bIns="34290"/>
            <a:lstStyle/>
            <a:p>
              <a:pPr fontAlgn="auto">
                <a:spcBef>
                  <a:spcPts val="0"/>
                </a:spcBef>
                <a:spcAft>
                  <a:spcPts val="0"/>
                </a:spcAft>
                <a:defRPr/>
              </a:pPr>
              <a:endParaRPr lang="id-ID" sz="1350" kern="0">
                <a:solidFill>
                  <a:prstClr val="black"/>
                </a:solidFill>
                <a:latin typeface="微软雅黑" pitchFamily="34" charset="-122"/>
                <a:ea typeface="微软雅黑" pitchFamily="34" charset="-122"/>
                <a:cs typeface="+mn-cs"/>
              </a:endParaRPr>
            </a:p>
          </p:txBody>
        </p:sp>
      </p:grpSp>
      <p:grpSp>
        <p:nvGrpSpPr>
          <p:cNvPr id="102" name="Group 90"/>
          <p:cNvGrpSpPr/>
          <p:nvPr/>
        </p:nvGrpSpPr>
        <p:grpSpPr>
          <a:xfrm>
            <a:off x="5304195" y="3382713"/>
            <a:ext cx="288857" cy="288857"/>
            <a:chOff x="1588" y="-9525"/>
            <a:chExt cx="4102099" cy="4102101"/>
          </a:xfrm>
          <a:solidFill>
            <a:srgbClr val="043C77"/>
          </a:solidFill>
        </p:grpSpPr>
        <p:sp>
          <p:nvSpPr>
            <p:cNvPr id="103" name="Freeform 27"/>
            <p:cNvSpPr>
              <a:spLocks noEditPoints="1"/>
            </p:cNvSpPr>
            <p:nvPr/>
          </p:nvSpPr>
          <p:spPr bwMode="auto">
            <a:xfrm>
              <a:off x="1588" y="260351"/>
              <a:ext cx="3832225" cy="3832225"/>
            </a:xfrm>
            <a:custGeom>
              <a:avLst/>
              <a:gdLst>
                <a:gd name="T0" fmla="*/ 974 w 1019"/>
                <a:gd name="T1" fmla="*/ 679 h 1019"/>
                <a:gd name="T2" fmla="*/ 770 w 1019"/>
                <a:gd name="T3" fmla="*/ 679 h 1019"/>
                <a:gd name="T4" fmla="*/ 770 w 1019"/>
                <a:gd name="T5" fmla="*/ 354 h 1019"/>
                <a:gd name="T6" fmla="*/ 665 w 1019"/>
                <a:gd name="T7" fmla="*/ 249 h 1019"/>
                <a:gd name="T8" fmla="*/ 339 w 1019"/>
                <a:gd name="T9" fmla="*/ 249 h 1019"/>
                <a:gd name="T10" fmla="*/ 339 w 1019"/>
                <a:gd name="T11" fmla="*/ 45 h 1019"/>
                <a:gd name="T12" fmla="*/ 294 w 1019"/>
                <a:gd name="T13" fmla="*/ 0 h 1019"/>
                <a:gd name="T14" fmla="*/ 249 w 1019"/>
                <a:gd name="T15" fmla="*/ 45 h 1019"/>
                <a:gd name="T16" fmla="*/ 249 w 1019"/>
                <a:gd name="T17" fmla="*/ 249 h 1019"/>
                <a:gd name="T18" fmla="*/ 45 w 1019"/>
                <a:gd name="T19" fmla="*/ 249 h 1019"/>
                <a:gd name="T20" fmla="*/ 0 w 1019"/>
                <a:gd name="T21" fmla="*/ 294 h 1019"/>
                <a:gd name="T22" fmla="*/ 45 w 1019"/>
                <a:gd name="T23" fmla="*/ 339 h 1019"/>
                <a:gd name="T24" fmla="*/ 249 w 1019"/>
                <a:gd name="T25" fmla="*/ 339 h 1019"/>
                <a:gd name="T26" fmla="*/ 249 w 1019"/>
                <a:gd name="T27" fmla="*/ 665 h 1019"/>
                <a:gd name="T28" fmla="*/ 354 w 1019"/>
                <a:gd name="T29" fmla="*/ 770 h 1019"/>
                <a:gd name="T30" fmla="*/ 679 w 1019"/>
                <a:gd name="T31" fmla="*/ 770 h 1019"/>
                <a:gd name="T32" fmla="*/ 679 w 1019"/>
                <a:gd name="T33" fmla="*/ 973 h 1019"/>
                <a:gd name="T34" fmla="*/ 725 w 1019"/>
                <a:gd name="T35" fmla="*/ 1019 h 1019"/>
                <a:gd name="T36" fmla="*/ 770 w 1019"/>
                <a:gd name="T37" fmla="*/ 973 h 1019"/>
                <a:gd name="T38" fmla="*/ 770 w 1019"/>
                <a:gd name="T39" fmla="*/ 770 h 1019"/>
                <a:gd name="T40" fmla="*/ 974 w 1019"/>
                <a:gd name="T41" fmla="*/ 770 h 1019"/>
                <a:gd name="T42" fmla="*/ 1019 w 1019"/>
                <a:gd name="T43" fmla="*/ 724 h 1019"/>
                <a:gd name="T44" fmla="*/ 974 w 1019"/>
                <a:gd name="T45" fmla="*/ 679 h 1019"/>
                <a:gd name="T46" fmla="*/ 354 w 1019"/>
                <a:gd name="T47" fmla="*/ 679 h 1019"/>
                <a:gd name="T48" fmla="*/ 339 w 1019"/>
                <a:gd name="T49" fmla="*/ 665 h 1019"/>
                <a:gd name="T50" fmla="*/ 339 w 1019"/>
                <a:gd name="T51" fmla="*/ 339 h 1019"/>
                <a:gd name="T52" fmla="*/ 665 w 1019"/>
                <a:gd name="T53" fmla="*/ 339 h 1019"/>
                <a:gd name="T54" fmla="*/ 679 w 1019"/>
                <a:gd name="T55" fmla="*/ 354 h 1019"/>
                <a:gd name="T56" fmla="*/ 679 w 1019"/>
                <a:gd name="T57" fmla="*/ 679 h 1019"/>
                <a:gd name="T58" fmla="*/ 354 w 1019"/>
                <a:gd name="T59" fmla="*/ 679 h 1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19" h="1019">
                  <a:moveTo>
                    <a:pt x="974" y="679"/>
                  </a:moveTo>
                  <a:cubicBezTo>
                    <a:pt x="770" y="679"/>
                    <a:pt x="770" y="679"/>
                    <a:pt x="770" y="679"/>
                  </a:cubicBezTo>
                  <a:cubicBezTo>
                    <a:pt x="770" y="354"/>
                    <a:pt x="770" y="354"/>
                    <a:pt x="770" y="354"/>
                  </a:cubicBezTo>
                  <a:cubicBezTo>
                    <a:pt x="770" y="296"/>
                    <a:pt x="723" y="249"/>
                    <a:pt x="665" y="249"/>
                  </a:cubicBezTo>
                  <a:cubicBezTo>
                    <a:pt x="339" y="249"/>
                    <a:pt x="339" y="249"/>
                    <a:pt x="339" y="249"/>
                  </a:cubicBezTo>
                  <a:cubicBezTo>
                    <a:pt x="339" y="45"/>
                    <a:pt x="339" y="45"/>
                    <a:pt x="339" y="45"/>
                  </a:cubicBezTo>
                  <a:cubicBezTo>
                    <a:pt x="339" y="20"/>
                    <a:pt x="319" y="0"/>
                    <a:pt x="294" y="0"/>
                  </a:cubicBezTo>
                  <a:cubicBezTo>
                    <a:pt x="269" y="0"/>
                    <a:pt x="249" y="20"/>
                    <a:pt x="249" y="45"/>
                  </a:cubicBezTo>
                  <a:cubicBezTo>
                    <a:pt x="249" y="249"/>
                    <a:pt x="249" y="249"/>
                    <a:pt x="249" y="249"/>
                  </a:cubicBezTo>
                  <a:cubicBezTo>
                    <a:pt x="45" y="249"/>
                    <a:pt x="45" y="249"/>
                    <a:pt x="45" y="249"/>
                  </a:cubicBezTo>
                  <a:cubicBezTo>
                    <a:pt x="20" y="249"/>
                    <a:pt x="0" y="269"/>
                    <a:pt x="0" y="294"/>
                  </a:cubicBezTo>
                  <a:cubicBezTo>
                    <a:pt x="0" y="319"/>
                    <a:pt x="20" y="339"/>
                    <a:pt x="45" y="339"/>
                  </a:cubicBezTo>
                  <a:cubicBezTo>
                    <a:pt x="249" y="339"/>
                    <a:pt x="249" y="339"/>
                    <a:pt x="249" y="339"/>
                  </a:cubicBezTo>
                  <a:cubicBezTo>
                    <a:pt x="249" y="665"/>
                    <a:pt x="249" y="665"/>
                    <a:pt x="249" y="665"/>
                  </a:cubicBezTo>
                  <a:cubicBezTo>
                    <a:pt x="249" y="722"/>
                    <a:pt x="296" y="770"/>
                    <a:pt x="354" y="770"/>
                  </a:cubicBezTo>
                  <a:cubicBezTo>
                    <a:pt x="679" y="770"/>
                    <a:pt x="679" y="770"/>
                    <a:pt x="679" y="770"/>
                  </a:cubicBezTo>
                  <a:cubicBezTo>
                    <a:pt x="679" y="973"/>
                    <a:pt x="679" y="973"/>
                    <a:pt x="679" y="973"/>
                  </a:cubicBezTo>
                  <a:cubicBezTo>
                    <a:pt x="679" y="998"/>
                    <a:pt x="700" y="1019"/>
                    <a:pt x="725" y="1019"/>
                  </a:cubicBezTo>
                  <a:cubicBezTo>
                    <a:pt x="750" y="1019"/>
                    <a:pt x="770" y="998"/>
                    <a:pt x="770" y="973"/>
                  </a:cubicBezTo>
                  <a:cubicBezTo>
                    <a:pt x="770" y="770"/>
                    <a:pt x="770" y="770"/>
                    <a:pt x="770" y="770"/>
                  </a:cubicBezTo>
                  <a:cubicBezTo>
                    <a:pt x="974" y="770"/>
                    <a:pt x="974" y="770"/>
                    <a:pt x="974" y="770"/>
                  </a:cubicBezTo>
                  <a:cubicBezTo>
                    <a:pt x="999" y="770"/>
                    <a:pt x="1019" y="749"/>
                    <a:pt x="1019" y="724"/>
                  </a:cubicBezTo>
                  <a:cubicBezTo>
                    <a:pt x="1019" y="699"/>
                    <a:pt x="999" y="679"/>
                    <a:pt x="974" y="679"/>
                  </a:cubicBezTo>
                  <a:close/>
                  <a:moveTo>
                    <a:pt x="354" y="679"/>
                  </a:moveTo>
                  <a:cubicBezTo>
                    <a:pt x="346" y="679"/>
                    <a:pt x="339" y="673"/>
                    <a:pt x="339" y="665"/>
                  </a:cubicBezTo>
                  <a:cubicBezTo>
                    <a:pt x="339" y="339"/>
                    <a:pt x="339" y="339"/>
                    <a:pt x="339" y="339"/>
                  </a:cubicBezTo>
                  <a:cubicBezTo>
                    <a:pt x="665" y="339"/>
                    <a:pt x="665" y="339"/>
                    <a:pt x="665" y="339"/>
                  </a:cubicBezTo>
                  <a:cubicBezTo>
                    <a:pt x="673" y="339"/>
                    <a:pt x="679" y="346"/>
                    <a:pt x="679" y="354"/>
                  </a:cubicBezTo>
                  <a:cubicBezTo>
                    <a:pt x="679" y="679"/>
                    <a:pt x="679" y="679"/>
                    <a:pt x="679" y="679"/>
                  </a:cubicBezTo>
                  <a:lnTo>
                    <a:pt x="354" y="679"/>
                  </a:lnTo>
                  <a:close/>
                </a:path>
              </a:pathLst>
            </a:custGeom>
            <a:grpFill/>
            <a:ln>
              <a:noFill/>
            </a:ln>
            <a:extLst>
              <a:ext uri="{91240B29-F687-4F45-9708-019B960494DF}"/>
            </a:extLst>
          </p:spPr>
          <p:txBody>
            <a:bodyPr lIns="68580" tIns="34290" rIns="68580" bIns="34290"/>
            <a:lstStyle/>
            <a:p>
              <a:pPr fontAlgn="auto">
                <a:spcBef>
                  <a:spcPts val="0"/>
                </a:spcBef>
                <a:spcAft>
                  <a:spcPts val="0"/>
                </a:spcAft>
                <a:defRPr/>
              </a:pPr>
              <a:endParaRPr lang="id-ID" sz="1350" kern="0">
                <a:solidFill>
                  <a:prstClr val="black"/>
                </a:solidFill>
                <a:latin typeface="微软雅黑" pitchFamily="34" charset="-122"/>
                <a:ea typeface="微软雅黑" pitchFamily="34" charset="-122"/>
                <a:cs typeface="+mn-cs"/>
              </a:endParaRPr>
            </a:p>
          </p:txBody>
        </p:sp>
        <p:sp>
          <p:nvSpPr>
            <p:cNvPr id="104" name="Freeform 28"/>
            <p:cNvSpPr>
              <a:spLocks/>
            </p:cNvSpPr>
            <p:nvPr/>
          </p:nvSpPr>
          <p:spPr bwMode="auto">
            <a:xfrm>
              <a:off x="1347788" y="2201863"/>
              <a:ext cx="541337" cy="527050"/>
            </a:xfrm>
            <a:custGeom>
              <a:avLst/>
              <a:gdLst>
                <a:gd name="T0" fmla="*/ 63 w 144"/>
                <a:gd name="T1" fmla="*/ 18 h 140"/>
                <a:gd name="T2" fmla="*/ 17 w 144"/>
                <a:gd name="T3" fmla="*/ 63 h 140"/>
                <a:gd name="T4" fmla="*/ 17 w 144"/>
                <a:gd name="T5" fmla="*/ 127 h 140"/>
                <a:gd name="T6" fmla="*/ 49 w 144"/>
                <a:gd name="T7" fmla="*/ 140 h 140"/>
                <a:gd name="T8" fmla="*/ 81 w 144"/>
                <a:gd name="T9" fmla="*/ 127 h 140"/>
                <a:gd name="T10" fmla="*/ 127 w 144"/>
                <a:gd name="T11" fmla="*/ 82 h 140"/>
                <a:gd name="T12" fmla="*/ 127 w 144"/>
                <a:gd name="T13" fmla="*/ 18 h 140"/>
                <a:gd name="T14" fmla="*/ 63 w 144"/>
                <a:gd name="T15" fmla="*/ 18 h 1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140">
                  <a:moveTo>
                    <a:pt x="63" y="18"/>
                  </a:moveTo>
                  <a:cubicBezTo>
                    <a:pt x="17" y="63"/>
                    <a:pt x="17" y="63"/>
                    <a:pt x="17" y="63"/>
                  </a:cubicBezTo>
                  <a:cubicBezTo>
                    <a:pt x="0" y="81"/>
                    <a:pt x="0" y="109"/>
                    <a:pt x="17" y="127"/>
                  </a:cubicBezTo>
                  <a:cubicBezTo>
                    <a:pt x="26" y="136"/>
                    <a:pt x="38" y="140"/>
                    <a:pt x="49" y="140"/>
                  </a:cubicBezTo>
                  <a:cubicBezTo>
                    <a:pt x="61" y="140"/>
                    <a:pt x="73" y="136"/>
                    <a:pt x="81" y="127"/>
                  </a:cubicBezTo>
                  <a:cubicBezTo>
                    <a:pt x="127" y="82"/>
                    <a:pt x="127" y="82"/>
                    <a:pt x="127" y="82"/>
                  </a:cubicBezTo>
                  <a:cubicBezTo>
                    <a:pt x="144" y="64"/>
                    <a:pt x="144" y="36"/>
                    <a:pt x="127" y="18"/>
                  </a:cubicBezTo>
                  <a:cubicBezTo>
                    <a:pt x="109" y="0"/>
                    <a:pt x="80" y="0"/>
                    <a:pt x="63" y="18"/>
                  </a:cubicBezTo>
                  <a:close/>
                </a:path>
              </a:pathLst>
            </a:custGeom>
            <a:grpFill/>
            <a:ln>
              <a:noFill/>
            </a:ln>
            <a:extLst>
              <a:ext uri="{91240B29-F687-4F45-9708-019B960494DF}"/>
            </a:extLst>
          </p:spPr>
          <p:txBody>
            <a:bodyPr lIns="68580" tIns="34290" rIns="68580" bIns="34290"/>
            <a:lstStyle/>
            <a:p>
              <a:pPr fontAlgn="auto">
                <a:spcBef>
                  <a:spcPts val="0"/>
                </a:spcBef>
                <a:spcAft>
                  <a:spcPts val="0"/>
                </a:spcAft>
                <a:defRPr/>
              </a:pPr>
              <a:endParaRPr lang="id-ID" sz="1350" kern="0">
                <a:solidFill>
                  <a:prstClr val="black"/>
                </a:solidFill>
                <a:latin typeface="微软雅黑" pitchFamily="34" charset="-122"/>
                <a:ea typeface="微软雅黑" pitchFamily="34" charset="-122"/>
                <a:cs typeface="+mn-cs"/>
              </a:endParaRPr>
            </a:p>
          </p:txBody>
        </p:sp>
        <p:sp>
          <p:nvSpPr>
            <p:cNvPr id="105" name="Freeform 29"/>
            <p:cNvSpPr>
              <a:spLocks/>
            </p:cNvSpPr>
            <p:nvPr/>
          </p:nvSpPr>
          <p:spPr bwMode="auto">
            <a:xfrm>
              <a:off x="2889250" y="617538"/>
              <a:ext cx="582612" cy="568325"/>
            </a:xfrm>
            <a:custGeom>
              <a:avLst/>
              <a:gdLst>
                <a:gd name="T0" fmla="*/ 50 w 155"/>
                <a:gd name="T1" fmla="*/ 151 h 151"/>
                <a:gd name="T2" fmla="*/ 82 w 155"/>
                <a:gd name="T3" fmla="*/ 138 h 151"/>
                <a:gd name="T4" fmla="*/ 138 w 155"/>
                <a:gd name="T5" fmla="*/ 82 h 151"/>
                <a:gd name="T6" fmla="*/ 138 w 155"/>
                <a:gd name="T7" fmla="*/ 18 h 151"/>
                <a:gd name="T8" fmla="*/ 74 w 155"/>
                <a:gd name="T9" fmla="*/ 18 h 151"/>
                <a:gd name="T10" fmla="*/ 18 w 155"/>
                <a:gd name="T11" fmla="*/ 74 h 151"/>
                <a:gd name="T12" fmla="*/ 18 w 155"/>
                <a:gd name="T13" fmla="*/ 138 h 151"/>
                <a:gd name="T14" fmla="*/ 50 w 155"/>
                <a:gd name="T15" fmla="*/ 151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151">
                  <a:moveTo>
                    <a:pt x="50" y="151"/>
                  </a:moveTo>
                  <a:cubicBezTo>
                    <a:pt x="61" y="151"/>
                    <a:pt x="73" y="147"/>
                    <a:pt x="82" y="138"/>
                  </a:cubicBezTo>
                  <a:cubicBezTo>
                    <a:pt x="138" y="82"/>
                    <a:pt x="138" y="82"/>
                    <a:pt x="138" y="82"/>
                  </a:cubicBezTo>
                  <a:cubicBezTo>
                    <a:pt x="155" y="64"/>
                    <a:pt x="155" y="36"/>
                    <a:pt x="138" y="18"/>
                  </a:cubicBezTo>
                  <a:cubicBezTo>
                    <a:pt x="120" y="0"/>
                    <a:pt x="91" y="0"/>
                    <a:pt x="74" y="18"/>
                  </a:cubicBezTo>
                  <a:cubicBezTo>
                    <a:pt x="18" y="74"/>
                    <a:pt x="18" y="74"/>
                    <a:pt x="18" y="74"/>
                  </a:cubicBezTo>
                  <a:cubicBezTo>
                    <a:pt x="0" y="92"/>
                    <a:pt x="0" y="120"/>
                    <a:pt x="18" y="138"/>
                  </a:cubicBezTo>
                  <a:cubicBezTo>
                    <a:pt x="26" y="147"/>
                    <a:pt x="38" y="151"/>
                    <a:pt x="50" y="151"/>
                  </a:cubicBezTo>
                  <a:close/>
                </a:path>
              </a:pathLst>
            </a:custGeom>
            <a:grpFill/>
            <a:ln>
              <a:noFill/>
            </a:ln>
            <a:extLst>
              <a:ext uri="{91240B29-F687-4F45-9708-019B960494DF}"/>
            </a:extLst>
          </p:spPr>
          <p:txBody>
            <a:bodyPr lIns="68580" tIns="34290" rIns="68580" bIns="34290"/>
            <a:lstStyle/>
            <a:p>
              <a:pPr fontAlgn="auto">
                <a:spcBef>
                  <a:spcPts val="0"/>
                </a:spcBef>
                <a:spcAft>
                  <a:spcPts val="0"/>
                </a:spcAft>
                <a:defRPr/>
              </a:pPr>
              <a:endParaRPr lang="id-ID" sz="1350" kern="0">
                <a:solidFill>
                  <a:prstClr val="black"/>
                </a:solidFill>
                <a:latin typeface="微软雅黑" pitchFamily="34" charset="-122"/>
                <a:ea typeface="微软雅黑" pitchFamily="34" charset="-122"/>
                <a:cs typeface="+mn-cs"/>
              </a:endParaRPr>
            </a:p>
          </p:txBody>
        </p:sp>
        <p:sp>
          <p:nvSpPr>
            <p:cNvPr id="106" name="Freeform 30"/>
            <p:cNvSpPr>
              <a:spLocks/>
            </p:cNvSpPr>
            <p:nvPr/>
          </p:nvSpPr>
          <p:spPr bwMode="auto">
            <a:xfrm>
              <a:off x="1908175" y="1622426"/>
              <a:ext cx="563562" cy="546100"/>
            </a:xfrm>
            <a:custGeom>
              <a:avLst/>
              <a:gdLst>
                <a:gd name="T0" fmla="*/ 68 w 150"/>
                <a:gd name="T1" fmla="*/ 17 h 145"/>
                <a:gd name="T2" fmla="*/ 18 w 150"/>
                <a:gd name="T3" fmla="*/ 68 h 145"/>
                <a:gd name="T4" fmla="*/ 18 w 150"/>
                <a:gd name="T5" fmla="*/ 132 h 145"/>
                <a:gd name="T6" fmla="*/ 50 w 150"/>
                <a:gd name="T7" fmla="*/ 145 h 145"/>
                <a:gd name="T8" fmla="*/ 82 w 150"/>
                <a:gd name="T9" fmla="*/ 132 h 145"/>
                <a:gd name="T10" fmla="*/ 132 w 150"/>
                <a:gd name="T11" fmla="*/ 81 h 145"/>
                <a:gd name="T12" fmla="*/ 132 w 150"/>
                <a:gd name="T13" fmla="*/ 17 h 145"/>
                <a:gd name="T14" fmla="*/ 68 w 150"/>
                <a:gd name="T15" fmla="*/ 17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 h="145">
                  <a:moveTo>
                    <a:pt x="68" y="17"/>
                  </a:moveTo>
                  <a:cubicBezTo>
                    <a:pt x="18" y="68"/>
                    <a:pt x="18" y="68"/>
                    <a:pt x="18" y="68"/>
                  </a:cubicBezTo>
                  <a:cubicBezTo>
                    <a:pt x="0" y="86"/>
                    <a:pt x="0" y="114"/>
                    <a:pt x="18" y="132"/>
                  </a:cubicBezTo>
                  <a:cubicBezTo>
                    <a:pt x="26" y="141"/>
                    <a:pt x="38" y="145"/>
                    <a:pt x="50" y="145"/>
                  </a:cubicBezTo>
                  <a:cubicBezTo>
                    <a:pt x="61" y="145"/>
                    <a:pt x="73" y="141"/>
                    <a:pt x="82" y="132"/>
                  </a:cubicBezTo>
                  <a:cubicBezTo>
                    <a:pt x="132" y="81"/>
                    <a:pt x="132" y="81"/>
                    <a:pt x="132" y="81"/>
                  </a:cubicBezTo>
                  <a:cubicBezTo>
                    <a:pt x="150" y="64"/>
                    <a:pt x="150" y="35"/>
                    <a:pt x="132" y="17"/>
                  </a:cubicBezTo>
                  <a:cubicBezTo>
                    <a:pt x="115" y="0"/>
                    <a:pt x="86" y="0"/>
                    <a:pt x="68" y="17"/>
                  </a:cubicBezTo>
                  <a:close/>
                </a:path>
              </a:pathLst>
            </a:custGeom>
            <a:grpFill/>
            <a:ln>
              <a:noFill/>
            </a:ln>
            <a:extLst>
              <a:ext uri="{91240B29-F687-4F45-9708-019B960494DF}"/>
            </a:extLst>
          </p:spPr>
          <p:txBody>
            <a:bodyPr lIns="68580" tIns="34290" rIns="68580" bIns="34290"/>
            <a:lstStyle/>
            <a:p>
              <a:pPr fontAlgn="auto">
                <a:spcBef>
                  <a:spcPts val="0"/>
                </a:spcBef>
                <a:spcAft>
                  <a:spcPts val="0"/>
                </a:spcAft>
                <a:defRPr/>
              </a:pPr>
              <a:endParaRPr lang="id-ID" sz="1350" kern="0">
                <a:solidFill>
                  <a:prstClr val="black"/>
                </a:solidFill>
                <a:latin typeface="微软雅黑" pitchFamily="34" charset="-122"/>
                <a:ea typeface="微软雅黑" pitchFamily="34" charset="-122"/>
                <a:cs typeface="+mn-cs"/>
              </a:endParaRPr>
            </a:p>
          </p:txBody>
        </p:sp>
        <p:sp>
          <p:nvSpPr>
            <p:cNvPr id="107" name="Freeform 31"/>
            <p:cNvSpPr>
              <a:spLocks/>
            </p:cNvSpPr>
            <p:nvPr/>
          </p:nvSpPr>
          <p:spPr bwMode="auto">
            <a:xfrm>
              <a:off x="3521075" y="-9525"/>
              <a:ext cx="582612" cy="563563"/>
            </a:xfrm>
            <a:custGeom>
              <a:avLst/>
              <a:gdLst>
                <a:gd name="T0" fmla="*/ 137 w 155"/>
                <a:gd name="T1" fmla="*/ 17 h 150"/>
                <a:gd name="T2" fmla="*/ 73 w 155"/>
                <a:gd name="T3" fmla="*/ 17 h 150"/>
                <a:gd name="T4" fmla="*/ 17 w 155"/>
                <a:gd name="T5" fmla="*/ 73 h 150"/>
                <a:gd name="T6" fmla="*/ 17 w 155"/>
                <a:gd name="T7" fmla="*/ 137 h 150"/>
                <a:gd name="T8" fmla="*/ 49 w 155"/>
                <a:gd name="T9" fmla="*/ 150 h 150"/>
                <a:gd name="T10" fmla="*/ 81 w 155"/>
                <a:gd name="T11" fmla="*/ 137 h 150"/>
                <a:gd name="T12" fmla="*/ 137 w 155"/>
                <a:gd name="T13" fmla="*/ 81 h 150"/>
                <a:gd name="T14" fmla="*/ 137 w 155"/>
                <a:gd name="T15" fmla="*/ 17 h 1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150">
                  <a:moveTo>
                    <a:pt x="137" y="17"/>
                  </a:moveTo>
                  <a:cubicBezTo>
                    <a:pt x="120" y="0"/>
                    <a:pt x="91" y="0"/>
                    <a:pt x="73" y="17"/>
                  </a:cubicBezTo>
                  <a:cubicBezTo>
                    <a:pt x="17" y="73"/>
                    <a:pt x="17" y="73"/>
                    <a:pt x="17" y="73"/>
                  </a:cubicBezTo>
                  <a:cubicBezTo>
                    <a:pt x="0" y="91"/>
                    <a:pt x="0" y="120"/>
                    <a:pt x="17" y="137"/>
                  </a:cubicBezTo>
                  <a:cubicBezTo>
                    <a:pt x="26" y="146"/>
                    <a:pt x="38" y="150"/>
                    <a:pt x="49" y="150"/>
                  </a:cubicBezTo>
                  <a:cubicBezTo>
                    <a:pt x="61" y="150"/>
                    <a:pt x="73" y="146"/>
                    <a:pt x="81" y="137"/>
                  </a:cubicBezTo>
                  <a:cubicBezTo>
                    <a:pt x="137" y="81"/>
                    <a:pt x="137" y="81"/>
                    <a:pt x="137" y="81"/>
                  </a:cubicBezTo>
                  <a:cubicBezTo>
                    <a:pt x="155" y="64"/>
                    <a:pt x="155" y="35"/>
                    <a:pt x="137" y="17"/>
                  </a:cubicBezTo>
                  <a:close/>
                </a:path>
              </a:pathLst>
            </a:custGeom>
            <a:grpFill/>
            <a:ln>
              <a:noFill/>
            </a:ln>
            <a:extLst>
              <a:ext uri="{91240B29-F687-4F45-9708-019B960494DF}"/>
            </a:extLst>
          </p:spPr>
          <p:txBody>
            <a:bodyPr lIns="68580" tIns="34290" rIns="68580" bIns="34290"/>
            <a:lstStyle/>
            <a:p>
              <a:pPr fontAlgn="auto">
                <a:spcBef>
                  <a:spcPts val="0"/>
                </a:spcBef>
                <a:spcAft>
                  <a:spcPts val="0"/>
                </a:spcAft>
                <a:defRPr/>
              </a:pPr>
              <a:endParaRPr lang="id-ID" sz="1350" kern="0">
                <a:solidFill>
                  <a:prstClr val="black"/>
                </a:solidFill>
                <a:latin typeface="微软雅黑" pitchFamily="34" charset="-122"/>
                <a:ea typeface="微软雅黑" pitchFamily="34" charset="-122"/>
                <a:cs typeface="+mn-cs"/>
              </a:endParaRPr>
            </a:p>
          </p:txBody>
        </p:sp>
      </p:grpSp>
      <p:sp>
        <p:nvSpPr>
          <p:cNvPr id="108" name="Freeform 35"/>
          <p:cNvSpPr>
            <a:spLocks noEditPoints="1"/>
          </p:cNvSpPr>
          <p:nvPr/>
        </p:nvSpPr>
        <p:spPr bwMode="auto">
          <a:xfrm>
            <a:off x="5295900" y="2711450"/>
            <a:ext cx="276225" cy="276225"/>
          </a:xfrm>
          <a:custGeom>
            <a:avLst/>
            <a:gdLst>
              <a:gd name="T0" fmla="*/ 1462 w 1470"/>
              <a:gd name="T1" fmla="*/ 595 h 1470"/>
              <a:gd name="T2" fmla="*/ 1435 w 1470"/>
              <a:gd name="T3" fmla="*/ 493 h 1470"/>
              <a:gd name="T4" fmla="*/ 1373 w 1470"/>
              <a:gd name="T5" fmla="*/ 455 h 1470"/>
              <a:gd name="T6" fmla="*/ 1362 w 1470"/>
              <a:gd name="T7" fmla="*/ 458 h 1470"/>
              <a:gd name="T8" fmla="*/ 735 w 1470"/>
              <a:gd name="T9" fmla="*/ 49 h 1470"/>
              <a:gd name="T10" fmla="*/ 662 w 1470"/>
              <a:gd name="T11" fmla="*/ 53 h 1470"/>
              <a:gd name="T12" fmla="*/ 659 w 1470"/>
              <a:gd name="T13" fmla="*/ 42 h 1470"/>
              <a:gd name="T14" fmla="*/ 596 w 1470"/>
              <a:gd name="T15" fmla="*/ 8 h 1470"/>
              <a:gd name="T16" fmla="*/ 494 w 1470"/>
              <a:gd name="T17" fmla="*/ 35 h 1470"/>
              <a:gd name="T18" fmla="*/ 456 w 1470"/>
              <a:gd name="T19" fmla="*/ 97 h 1470"/>
              <a:gd name="T20" fmla="*/ 459 w 1470"/>
              <a:gd name="T21" fmla="*/ 108 h 1470"/>
              <a:gd name="T22" fmla="*/ 49 w 1470"/>
              <a:gd name="T23" fmla="*/ 735 h 1470"/>
              <a:gd name="T24" fmla="*/ 53 w 1470"/>
              <a:gd name="T25" fmla="*/ 809 h 1470"/>
              <a:gd name="T26" fmla="*/ 42 w 1470"/>
              <a:gd name="T27" fmla="*/ 812 h 1470"/>
              <a:gd name="T28" fmla="*/ 8 w 1470"/>
              <a:gd name="T29" fmla="*/ 875 h 1470"/>
              <a:gd name="T30" fmla="*/ 35 w 1470"/>
              <a:gd name="T31" fmla="*/ 977 h 1470"/>
              <a:gd name="T32" fmla="*/ 97 w 1470"/>
              <a:gd name="T33" fmla="*/ 1015 h 1470"/>
              <a:gd name="T34" fmla="*/ 108 w 1470"/>
              <a:gd name="T35" fmla="*/ 1012 h 1470"/>
              <a:gd name="T36" fmla="*/ 735 w 1470"/>
              <a:gd name="T37" fmla="*/ 1421 h 1470"/>
              <a:gd name="T38" fmla="*/ 810 w 1470"/>
              <a:gd name="T39" fmla="*/ 1417 h 1470"/>
              <a:gd name="T40" fmla="*/ 813 w 1470"/>
              <a:gd name="T41" fmla="*/ 1428 h 1470"/>
              <a:gd name="T42" fmla="*/ 876 w 1470"/>
              <a:gd name="T43" fmla="*/ 1462 h 1470"/>
              <a:gd name="T44" fmla="*/ 978 w 1470"/>
              <a:gd name="T45" fmla="*/ 1435 h 1470"/>
              <a:gd name="T46" fmla="*/ 1016 w 1470"/>
              <a:gd name="T47" fmla="*/ 1373 h 1470"/>
              <a:gd name="T48" fmla="*/ 1013 w 1470"/>
              <a:gd name="T49" fmla="*/ 1362 h 1470"/>
              <a:gd name="T50" fmla="*/ 1421 w 1470"/>
              <a:gd name="T51" fmla="*/ 735 h 1470"/>
              <a:gd name="T52" fmla="*/ 1417 w 1470"/>
              <a:gd name="T53" fmla="*/ 661 h 1470"/>
              <a:gd name="T54" fmla="*/ 1428 w 1470"/>
              <a:gd name="T55" fmla="*/ 658 h 1470"/>
              <a:gd name="T56" fmla="*/ 1462 w 1470"/>
              <a:gd name="T57" fmla="*/ 595 h 1470"/>
              <a:gd name="T58" fmla="*/ 735 w 1470"/>
              <a:gd name="T59" fmla="*/ 155 h 1470"/>
              <a:gd name="T60" fmla="*/ 1259 w 1470"/>
              <a:gd name="T61" fmla="*/ 486 h 1470"/>
              <a:gd name="T62" fmla="*/ 996 w 1470"/>
              <a:gd name="T63" fmla="*/ 556 h 1470"/>
              <a:gd name="T64" fmla="*/ 760 w 1470"/>
              <a:gd name="T65" fmla="*/ 420 h 1470"/>
              <a:gd name="T66" fmla="*/ 690 w 1470"/>
              <a:gd name="T67" fmla="*/ 157 h 1470"/>
              <a:gd name="T68" fmla="*/ 735 w 1470"/>
              <a:gd name="T69" fmla="*/ 155 h 1470"/>
              <a:gd name="T70" fmla="*/ 946 w 1470"/>
              <a:gd name="T71" fmla="*/ 735 h 1470"/>
              <a:gd name="T72" fmla="*/ 735 w 1470"/>
              <a:gd name="T73" fmla="*/ 946 h 1470"/>
              <a:gd name="T74" fmla="*/ 524 w 1470"/>
              <a:gd name="T75" fmla="*/ 735 h 1470"/>
              <a:gd name="T76" fmla="*/ 688 w 1470"/>
              <a:gd name="T77" fmla="*/ 530 h 1470"/>
              <a:gd name="T78" fmla="*/ 694 w 1470"/>
              <a:gd name="T79" fmla="*/ 528 h 1470"/>
              <a:gd name="T80" fmla="*/ 735 w 1470"/>
              <a:gd name="T81" fmla="*/ 524 h 1470"/>
              <a:gd name="T82" fmla="*/ 941 w 1470"/>
              <a:gd name="T83" fmla="*/ 691 h 1470"/>
              <a:gd name="T84" fmla="*/ 942 w 1470"/>
              <a:gd name="T85" fmla="*/ 693 h 1470"/>
              <a:gd name="T86" fmla="*/ 946 w 1470"/>
              <a:gd name="T87" fmla="*/ 735 h 1470"/>
              <a:gd name="T88" fmla="*/ 155 w 1470"/>
              <a:gd name="T89" fmla="*/ 735 h 1470"/>
              <a:gd name="T90" fmla="*/ 487 w 1470"/>
              <a:gd name="T91" fmla="*/ 211 h 1470"/>
              <a:gd name="T92" fmla="*/ 557 w 1470"/>
              <a:gd name="T93" fmla="*/ 473 h 1470"/>
              <a:gd name="T94" fmla="*/ 420 w 1470"/>
              <a:gd name="T95" fmla="*/ 711 h 1470"/>
              <a:gd name="T96" fmla="*/ 157 w 1470"/>
              <a:gd name="T97" fmla="*/ 781 h 1470"/>
              <a:gd name="T98" fmla="*/ 155 w 1470"/>
              <a:gd name="T99" fmla="*/ 735 h 1470"/>
              <a:gd name="T100" fmla="*/ 735 w 1470"/>
              <a:gd name="T101" fmla="*/ 1315 h 1470"/>
              <a:gd name="T102" fmla="*/ 212 w 1470"/>
              <a:gd name="T103" fmla="*/ 984 h 1470"/>
              <a:gd name="T104" fmla="*/ 474 w 1470"/>
              <a:gd name="T105" fmla="*/ 914 h 1470"/>
              <a:gd name="T106" fmla="*/ 712 w 1470"/>
              <a:gd name="T107" fmla="*/ 1050 h 1470"/>
              <a:gd name="T108" fmla="*/ 782 w 1470"/>
              <a:gd name="T109" fmla="*/ 1313 h 1470"/>
              <a:gd name="T110" fmla="*/ 735 w 1470"/>
              <a:gd name="T111" fmla="*/ 1315 h 1470"/>
              <a:gd name="T112" fmla="*/ 1315 w 1470"/>
              <a:gd name="T113" fmla="*/ 735 h 1470"/>
              <a:gd name="T114" fmla="*/ 985 w 1470"/>
              <a:gd name="T115" fmla="*/ 1258 h 1470"/>
              <a:gd name="T116" fmla="*/ 915 w 1470"/>
              <a:gd name="T117" fmla="*/ 995 h 1470"/>
              <a:gd name="T118" fmla="*/ 1050 w 1470"/>
              <a:gd name="T119" fmla="*/ 759 h 1470"/>
              <a:gd name="T120" fmla="*/ 1313 w 1470"/>
              <a:gd name="T121" fmla="*/ 689 h 1470"/>
              <a:gd name="T122" fmla="*/ 1315 w 1470"/>
              <a:gd name="T123" fmla="*/ 735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70" h="1470">
                <a:moveTo>
                  <a:pt x="1462" y="595"/>
                </a:moveTo>
                <a:cubicBezTo>
                  <a:pt x="1435" y="493"/>
                  <a:pt x="1435" y="493"/>
                  <a:pt x="1435" y="493"/>
                </a:cubicBezTo>
                <a:cubicBezTo>
                  <a:pt x="1428" y="465"/>
                  <a:pt x="1400" y="448"/>
                  <a:pt x="1373" y="455"/>
                </a:cubicBezTo>
                <a:cubicBezTo>
                  <a:pt x="1362" y="458"/>
                  <a:pt x="1362" y="458"/>
                  <a:pt x="1362" y="458"/>
                </a:cubicBezTo>
                <a:cubicBezTo>
                  <a:pt x="1256" y="218"/>
                  <a:pt x="1015" y="49"/>
                  <a:pt x="735" y="49"/>
                </a:cubicBezTo>
                <a:cubicBezTo>
                  <a:pt x="710" y="49"/>
                  <a:pt x="686" y="51"/>
                  <a:pt x="662" y="53"/>
                </a:cubicBezTo>
                <a:cubicBezTo>
                  <a:pt x="659" y="42"/>
                  <a:pt x="659" y="42"/>
                  <a:pt x="659" y="42"/>
                </a:cubicBezTo>
                <a:cubicBezTo>
                  <a:pt x="652" y="15"/>
                  <a:pt x="624" y="0"/>
                  <a:pt x="596" y="8"/>
                </a:cubicBezTo>
                <a:cubicBezTo>
                  <a:pt x="494" y="35"/>
                  <a:pt x="494" y="35"/>
                  <a:pt x="494" y="35"/>
                </a:cubicBezTo>
                <a:cubicBezTo>
                  <a:pt x="466" y="42"/>
                  <a:pt x="449" y="70"/>
                  <a:pt x="456" y="97"/>
                </a:cubicBezTo>
                <a:cubicBezTo>
                  <a:pt x="459" y="108"/>
                  <a:pt x="459" y="108"/>
                  <a:pt x="459" y="108"/>
                </a:cubicBezTo>
                <a:cubicBezTo>
                  <a:pt x="218" y="214"/>
                  <a:pt x="49" y="455"/>
                  <a:pt x="49" y="735"/>
                </a:cubicBezTo>
                <a:cubicBezTo>
                  <a:pt x="49" y="760"/>
                  <a:pt x="51" y="785"/>
                  <a:pt x="53" y="809"/>
                </a:cubicBezTo>
                <a:cubicBezTo>
                  <a:pt x="42" y="812"/>
                  <a:pt x="42" y="812"/>
                  <a:pt x="42" y="812"/>
                </a:cubicBezTo>
                <a:cubicBezTo>
                  <a:pt x="15" y="819"/>
                  <a:pt x="0" y="847"/>
                  <a:pt x="8" y="875"/>
                </a:cubicBezTo>
                <a:cubicBezTo>
                  <a:pt x="35" y="977"/>
                  <a:pt x="35" y="977"/>
                  <a:pt x="35" y="977"/>
                </a:cubicBezTo>
                <a:cubicBezTo>
                  <a:pt x="42" y="1005"/>
                  <a:pt x="70" y="1022"/>
                  <a:pt x="97" y="1015"/>
                </a:cubicBezTo>
                <a:cubicBezTo>
                  <a:pt x="108" y="1012"/>
                  <a:pt x="108" y="1012"/>
                  <a:pt x="108" y="1012"/>
                </a:cubicBezTo>
                <a:cubicBezTo>
                  <a:pt x="215" y="1252"/>
                  <a:pt x="455" y="1421"/>
                  <a:pt x="735" y="1421"/>
                </a:cubicBezTo>
                <a:cubicBezTo>
                  <a:pt x="760" y="1421"/>
                  <a:pt x="785" y="1419"/>
                  <a:pt x="810" y="1417"/>
                </a:cubicBezTo>
                <a:cubicBezTo>
                  <a:pt x="813" y="1428"/>
                  <a:pt x="813" y="1428"/>
                  <a:pt x="813" y="1428"/>
                </a:cubicBezTo>
                <a:cubicBezTo>
                  <a:pt x="820" y="1454"/>
                  <a:pt x="848" y="1470"/>
                  <a:pt x="876" y="1462"/>
                </a:cubicBezTo>
                <a:cubicBezTo>
                  <a:pt x="978" y="1435"/>
                  <a:pt x="978" y="1435"/>
                  <a:pt x="978" y="1435"/>
                </a:cubicBezTo>
                <a:cubicBezTo>
                  <a:pt x="1006" y="1428"/>
                  <a:pt x="1023" y="1400"/>
                  <a:pt x="1016" y="1373"/>
                </a:cubicBezTo>
                <a:cubicBezTo>
                  <a:pt x="1013" y="1362"/>
                  <a:pt x="1013" y="1362"/>
                  <a:pt x="1013" y="1362"/>
                </a:cubicBezTo>
                <a:cubicBezTo>
                  <a:pt x="1253" y="1255"/>
                  <a:pt x="1421" y="1014"/>
                  <a:pt x="1421" y="735"/>
                </a:cubicBezTo>
                <a:cubicBezTo>
                  <a:pt x="1421" y="710"/>
                  <a:pt x="1419" y="686"/>
                  <a:pt x="1417" y="661"/>
                </a:cubicBezTo>
                <a:cubicBezTo>
                  <a:pt x="1428" y="658"/>
                  <a:pt x="1428" y="658"/>
                  <a:pt x="1428" y="658"/>
                </a:cubicBezTo>
                <a:cubicBezTo>
                  <a:pt x="1454" y="651"/>
                  <a:pt x="1470" y="623"/>
                  <a:pt x="1462" y="595"/>
                </a:cubicBezTo>
                <a:close/>
                <a:moveTo>
                  <a:pt x="735" y="155"/>
                </a:moveTo>
                <a:cubicBezTo>
                  <a:pt x="966" y="155"/>
                  <a:pt x="1165" y="290"/>
                  <a:pt x="1259" y="486"/>
                </a:cubicBezTo>
                <a:cubicBezTo>
                  <a:pt x="996" y="556"/>
                  <a:pt x="996" y="556"/>
                  <a:pt x="996" y="556"/>
                </a:cubicBezTo>
                <a:cubicBezTo>
                  <a:pt x="943" y="480"/>
                  <a:pt x="858" y="427"/>
                  <a:pt x="760" y="420"/>
                </a:cubicBezTo>
                <a:cubicBezTo>
                  <a:pt x="690" y="157"/>
                  <a:pt x="690" y="157"/>
                  <a:pt x="690" y="157"/>
                </a:cubicBezTo>
                <a:cubicBezTo>
                  <a:pt x="705" y="156"/>
                  <a:pt x="720" y="155"/>
                  <a:pt x="735" y="155"/>
                </a:cubicBezTo>
                <a:close/>
                <a:moveTo>
                  <a:pt x="946" y="735"/>
                </a:moveTo>
                <a:cubicBezTo>
                  <a:pt x="946" y="852"/>
                  <a:pt x="852" y="946"/>
                  <a:pt x="735" y="946"/>
                </a:cubicBezTo>
                <a:cubicBezTo>
                  <a:pt x="618" y="946"/>
                  <a:pt x="524" y="852"/>
                  <a:pt x="524" y="735"/>
                </a:cubicBezTo>
                <a:cubicBezTo>
                  <a:pt x="524" y="635"/>
                  <a:pt x="594" y="551"/>
                  <a:pt x="688" y="530"/>
                </a:cubicBezTo>
                <a:cubicBezTo>
                  <a:pt x="694" y="528"/>
                  <a:pt x="694" y="528"/>
                  <a:pt x="694" y="528"/>
                </a:cubicBezTo>
                <a:cubicBezTo>
                  <a:pt x="707" y="525"/>
                  <a:pt x="721" y="524"/>
                  <a:pt x="735" y="524"/>
                </a:cubicBezTo>
                <a:cubicBezTo>
                  <a:pt x="837" y="524"/>
                  <a:pt x="921" y="596"/>
                  <a:pt x="941" y="691"/>
                </a:cubicBezTo>
                <a:cubicBezTo>
                  <a:pt x="942" y="693"/>
                  <a:pt x="942" y="693"/>
                  <a:pt x="942" y="693"/>
                </a:cubicBezTo>
                <a:cubicBezTo>
                  <a:pt x="945" y="706"/>
                  <a:pt x="946" y="720"/>
                  <a:pt x="946" y="735"/>
                </a:cubicBezTo>
                <a:close/>
                <a:moveTo>
                  <a:pt x="155" y="735"/>
                </a:moveTo>
                <a:cubicBezTo>
                  <a:pt x="155" y="503"/>
                  <a:pt x="291" y="304"/>
                  <a:pt x="487" y="211"/>
                </a:cubicBezTo>
                <a:cubicBezTo>
                  <a:pt x="557" y="473"/>
                  <a:pt x="557" y="473"/>
                  <a:pt x="557" y="473"/>
                </a:cubicBezTo>
                <a:cubicBezTo>
                  <a:pt x="480" y="526"/>
                  <a:pt x="427" y="612"/>
                  <a:pt x="420" y="711"/>
                </a:cubicBezTo>
                <a:cubicBezTo>
                  <a:pt x="157" y="781"/>
                  <a:pt x="157" y="781"/>
                  <a:pt x="157" y="781"/>
                </a:cubicBezTo>
                <a:cubicBezTo>
                  <a:pt x="156" y="766"/>
                  <a:pt x="155" y="751"/>
                  <a:pt x="155" y="735"/>
                </a:cubicBezTo>
                <a:close/>
                <a:moveTo>
                  <a:pt x="735" y="1315"/>
                </a:moveTo>
                <a:cubicBezTo>
                  <a:pt x="504" y="1315"/>
                  <a:pt x="305" y="1180"/>
                  <a:pt x="212" y="984"/>
                </a:cubicBezTo>
                <a:cubicBezTo>
                  <a:pt x="474" y="914"/>
                  <a:pt x="474" y="914"/>
                  <a:pt x="474" y="914"/>
                </a:cubicBezTo>
                <a:cubicBezTo>
                  <a:pt x="527" y="991"/>
                  <a:pt x="613" y="1043"/>
                  <a:pt x="712" y="1050"/>
                </a:cubicBezTo>
                <a:cubicBezTo>
                  <a:pt x="782" y="1313"/>
                  <a:pt x="782" y="1313"/>
                  <a:pt x="782" y="1313"/>
                </a:cubicBezTo>
                <a:cubicBezTo>
                  <a:pt x="766" y="1314"/>
                  <a:pt x="751" y="1315"/>
                  <a:pt x="735" y="1315"/>
                </a:cubicBezTo>
                <a:close/>
                <a:moveTo>
                  <a:pt x="1315" y="735"/>
                </a:moveTo>
                <a:cubicBezTo>
                  <a:pt x="1315" y="966"/>
                  <a:pt x="1180" y="1165"/>
                  <a:pt x="985" y="1258"/>
                </a:cubicBezTo>
                <a:cubicBezTo>
                  <a:pt x="915" y="995"/>
                  <a:pt x="915" y="995"/>
                  <a:pt x="915" y="995"/>
                </a:cubicBezTo>
                <a:cubicBezTo>
                  <a:pt x="991" y="943"/>
                  <a:pt x="1043" y="857"/>
                  <a:pt x="1050" y="759"/>
                </a:cubicBezTo>
                <a:cubicBezTo>
                  <a:pt x="1313" y="689"/>
                  <a:pt x="1313" y="689"/>
                  <a:pt x="1313" y="689"/>
                </a:cubicBezTo>
                <a:cubicBezTo>
                  <a:pt x="1314" y="704"/>
                  <a:pt x="1315" y="720"/>
                  <a:pt x="1315" y="735"/>
                </a:cubicBezTo>
                <a:close/>
              </a:path>
            </a:pathLst>
          </a:custGeom>
          <a:solidFill>
            <a:srgbClr val="043C77"/>
          </a:solidFill>
          <a:ln>
            <a:noFill/>
          </a:ln>
        </p:spPr>
        <p:txBody>
          <a:bodyPr lIns="68580" tIns="34290" rIns="68580" bIns="34290"/>
          <a:lstStyle/>
          <a:p>
            <a:pPr fontAlgn="auto">
              <a:spcBef>
                <a:spcPts val="0"/>
              </a:spcBef>
              <a:spcAft>
                <a:spcPts val="0"/>
              </a:spcAft>
              <a:defRPr/>
            </a:pPr>
            <a:endParaRPr lang="id-ID" sz="1350" kern="0">
              <a:solidFill>
                <a:prstClr val="black"/>
              </a:solidFill>
              <a:latin typeface="微软雅黑" pitchFamily="34" charset="-122"/>
              <a:ea typeface="微软雅黑" pitchFamily="34" charset="-122"/>
              <a:cs typeface="+mn-cs"/>
            </a:endParaRPr>
          </a:p>
        </p:txBody>
      </p:sp>
      <p:sp>
        <p:nvSpPr>
          <p:cNvPr id="109" name="TextBox 95"/>
          <p:cNvSpPr txBox="1">
            <a:spLocks noChangeArrowheads="1"/>
          </p:cNvSpPr>
          <p:nvPr/>
        </p:nvSpPr>
        <p:spPr bwMode="auto">
          <a:xfrm>
            <a:off x="5835650" y="1395413"/>
            <a:ext cx="1004888" cy="339725"/>
          </a:xfrm>
          <a:prstGeom prst="rect">
            <a:avLst/>
          </a:prstGeom>
          <a:noFill/>
          <a:ln w="9525">
            <a:noFill/>
            <a:miter lim="800000"/>
            <a:headEnd/>
            <a:tailEnd/>
          </a:ln>
        </p:spPr>
        <p:txBody>
          <a:bodyPr wrap="none">
            <a:spAutoFit/>
          </a:bodyPr>
          <a:lstStyle/>
          <a:p>
            <a:r>
              <a:rPr lang="zh-CN" altLang="en-US" sz="1600" b="1">
                <a:solidFill>
                  <a:srgbClr val="043C77"/>
                </a:solidFill>
                <a:latin typeface="微软雅黑"/>
                <a:ea typeface="微软雅黑"/>
                <a:cs typeface="微软雅黑"/>
              </a:rPr>
              <a:t>整体税负</a:t>
            </a:r>
            <a:endParaRPr lang="id-ID" altLang="zh-CN" sz="1600" b="1">
              <a:solidFill>
                <a:srgbClr val="043C77"/>
              </a:solidFill>
              <a:latin typeface="微软雅黑"/>
              <a:ea typeface="微软雅黑"/>
              <a:cs typeface="微软雅黑"/>
            </a:endParaRPr>
          </a:p>
        </p:txBody>
      </p:sp>
      <p:sp>
        <p:nvSpPr>
          <p:cNvPr id="111" name="TextBox 102"/>
          <p:cNvSpPr txBox="1">
            <a:spLocks noChangeArrowheads="1"/>
          </p:cNvSpPr>
          <p:nvPr/>
        </p:nvSpPr>
        <p:spPr bwMode="auto">
          <a:xfrm>
            <a:off x="5795963" y="2019300"/>
            <a:ext cx="1209675" cy="339725"/>
          </a:xfrm>
          <a:prstGeom prst="rect">
            <a:avLst/>
          </a:prstGeom>
          <a:noFill/>
          <a:ln w="9525">
            <a:noFill/>
            <a:miter lim="800000"/>
            <a:headEnd/>
            <a:tailEnd/>
          </a:ln>
        </p:spPr>
        <p:txBody>
          <a:bodyPr wrap="none">
            <a:spAutoFit/>
          </a:bodyPr>
          <a:lstStyle/>
          <a:p>
            <a:r>
              <a:rPr lang="zh-CN" altLang="en-US" sz="1600" b="1">
                <a:solidFill>
                  <a:srgbClr val="043C77"/>
                </a:solidFill>
                <a:latin typeface="微软雅黑"/>
                <a:ea typeface="微软雅黑"/>
                <a:cs typeface="微软雅黑"/>
              </a:rPr>
              <a:t>步骤和时间</a:t>
            </a:r>
            <a:endParaRPr lang="id-ID" altLang="zh-CN" sz="1600" b="1">
              <a:solidFill>
                <a:srgbClr val="043C77"/>
              </a:solidFill>
              <a:latin typeface="微软雅黑"/>
              <a:ea typeface="微软雅黑"/>
              <a:cs typeface="微软雅黑"/>
            </a:endParaRPr>
          </a:p>
        </p:txBody>
      </p:sp>
      <p:sp>
        <p:nvSpPr>
          <p:cNvPr id="113" name="TextBox 109"/>
          <p:cNvSpPr txBox="1">
            <a:spLocks noChangeArrowheads="1"/>
          </p:cNvSpPr>
          <p:nvPr/>
        </p:nvSpPr>
        <p:spPr bwMode="auto">
          <a:xfrm>
            <a:off x="5803900" y="3355975"/>
            <a:ext cx="1620838" cy="338138"/>
          </a:xfrm>
          <a:prstGeom prst="rect">
            <a:avLst/>
          </a:prstGeom>
          <a:noFill/>
          <a:ln w="9525">
            <a:noFill/>
            <a:miter lim="800000"/>
            <a:headEnd/>
            <a:tailEnd/>
          </a:ln>
        </p:spPr>
        <p:txBody>
          <a:bodyPr wrap="none">
            <a:spAutoFit/>
          </a:bodyPr>
          <a:lstStyle/>
          <a:p>
            <a:r>
              <a:rPr lang="zh-CN" altLang="en-US" sz="1600" b="1">
                <a:solidFill>
                  <a:srgbClr val="043C77"/>
                </a:solidFill>
                <a:latin typeface="微软雅黑"/>
                <a:ea typeface="微软雅黑"/>
                <a:cs typeface="微软雅黑"/>
              </a:rPr>
              <a:t>会计和税务异同</a:t>
            </a:r>
            <a:endParaRPr lang="id-ID" altLang="zh-CN" sz="1600" b="1">
              <a:solidFill>
                <a:srgbClr val="043C77"/>
              </a:solidFill>
              <a:latin typeface="微软雅黑"/>
              <a:ea typeface="微软雅黑"/>
              <a:cs typeface="微软雅黑"/>
            </a:endParaRPr>
          </a:p>
        </p:txBody>
      </p:sp>
      <p:sp>
        <p:nvSpPr>
          <p:cNvPr id="115" name="TextBox 116"/>
          <p:cNvSpPr txBox="1">
            <a:spLocks noChangeArrowheads="1"/>
          </p:cNvSpPr>
          <p:nvPr/>
        </p:nvSpPr>
        <p:spPr bwMode="auto">
          <a:xfrm>
            <a:off x="5803900" y="3970338"/>
            <a:ext cx="2030413" cy="338137"/>
          </a:xfrm>
          <a:prstGeom prst="rect">
            <a:avLst/>
          </a:prstGeom>
          <a:noFill/>
          <a:ln w="9525">
            <a:noFill/>
            <a:miter lim="800000"/>
            <a:headEnd/>
            <a:tailEnd/>
          </a:ln>
        </p:spPr>
        <p:txBody>
          <a:bodyPr wrap="none">
            <a:spAutoFit/>
          </a:bodyPr>
          <a:lstStyle/>
          <a:p>
            <a:r>
              <a:rPr lang="zh-CN" altLang="en-US" sz="1600" b="1">
                <a:solidFill>
                  <a:srgbClr val="043C77"/>
                </a:solidFill>
                <a:latin typeface="微软雅黑"/>
                <a:ea typeface="微软雅黑"/>
                <a:cs typeface="微软雅黑"/>
              </a:rPr>
              <a:t>各类资质和商务程序</a:t>
            </a:r>
            <a:endParaRPr lang="id-ID" altLang="zh-CN" sz="1600" b="1">
              <a:solidFill>
                <a:srgbClr val="043C77"/>
              </a:solidFill>
              <a:latin typeface="微软雅黑"/>
              <a:ea typeface="微软雅黑"/>
              <a:cs typeface="微软雅黑"/>
            </a:endParaRPr>
          </a:p>
        </p:txBody>
      </p:sp>
      <p:sp>
        <p:nvSpPr>
          <p:cNvPr id="117" name="TextBox 123"/>
          <p:cNvSpPr txBox="1">
            <a:spLocks noChangeArrowheads="1"/>
          </p:cNvSpPr>
          <p:nvPr/>
        </p:nvSpPr>
        <p:spPr bwMode="auto">
          <a:xfrm>
            <a:off x="5767388" y="2690813"/>
            <a:ext cx="1825625" cy="339725"/>
          </a:xfrm>
          <a:prstGeom prst="rect">
            <a:avLst/>
          </a:prstGeom>
          <a:noFill/>
          <a:ln w="9525">
            <a:noFill/>
            <a:miter lim="800000"/>
            <a:headEnd/>
            <a:tailEnd/>
          </a:ln>
        </p:spPr>
        <p:txBody>
          <a:bodyPr wrap="none">
            <a:spAutoFit/>
          </a:bodyPr>
          <a:lstStyle/>
          <a:p>
            <a:r>
              <a:rPr lang="zh-CN" altLang="en-US" sz="1600" b="1">
                <a:solidFill>
                  <a:srgbClr val="043C77"/>
                </a:solidFill>
                <a:latin typeface="微软雅黑"/>
                <a:ea typeface="微软雅黑"/>
                <a:cs typeface="微软雅黑"/>
              </a:rPr>
              <a:t>各级税务当局沟通</a:t>
            </a:r>
            <a:endParaRPr lang="id-ID" altLang="zh-CN" sz="1600" b="1">
              <a:solidFill>
                <a:srgbClr val="043C77"/>
              </a:solidFill>
              <a:latin typeface="微软雅黑"/>
              <a:ea typeface="微软雅黑"/>
              <a:cs typeface="微软雅黑"/>
            </a:endParaRPr>
          </a:p>
        </p:txBody>
      </p:sp>
      <p:cxnSp>
        <p:nvCxnSpPr>
          <p:cNvPr id="6" name="直接连接符 5"/>
          <p:cNvCxnSpPr/>
          <p:nvPr/>
        </p:nvCxnSpPr>
        <p:spPr>
          <a:xfrm>
            <a:off x="5292725" y="1203325"/>
            <a:ext cx="0" cy="32400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500"/>
                                        <p:tgtEl>
                                          <p:spTgt spid="80"/>
                                        </p:tgtEl>
                                      </p:cBhvr>
                                    </p:animEffect>
                                  </p:childTnLst>
                                </p:cTn>
                              </p:par>
                              <p:par>
                                <p:cTn id="8" presetID="22" presetClass="entr" presetSubtype="8" fill="hold" nodeType="withEffect">
                                  <p:stCondLst>
                                    <p:cond delay="0"/>
                                  </p:stCondLst>
                                  <p:childTnLst>
                                    <p:set>
                                      <p:cBhvr>
                                        <p:cTn id="9" dur="1" fill="hold">
                                          <p:stCondLst>
                                            <p:cond delay="0"/>
                                          </p:stCondLst>
                                        </p:cTn>
                                        <p:tgtEl>
                                          <p:spTgt spid="84"/>
                                        </p:tgtEl>
                                        <p:attrNameLst>
                                          <p:attrName>style.visibility</p:attrName>
                                        </p:attrNameLst>
                                      </p:cBhvr>
                                      <p:to>
                                        <p:strVal val="visible"/>
                                      </p:to>
                                    </p:set>
                                    <p:animEffect transition="in" filter="wipe(left)">
                                      <p:cBhvr>
                                        <p:cTn id="10" dur="500"/>
                                        <p:tgtEl>
                                          <p:spTgt spid="8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63"/>
                                        </p:tgtEl>
                                        <p:attrNameLst>
                                          <p:attrName>style.visibility</p:attrName>
                                        </p:attrNameLst>
                                      </p:cBhvr>
                                      <p:to>
                                        <p:strVal val="visible"/>
                                      </p:to>
                                    </p:set>
                                    <p:animEffect transition="in" filter="fade">
                                      <p:cBhvr>
                                        <p:cTn id="14" dur="500"/>
                                        <p:tgtEl>
                                          <p:spTgt spid="63"/>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86"/>
                                        </p:tgtEl>
                                        <p:attrNameLst>
                                          <p:attrName>style.visibility</p:attrName>
                                        </p:attrNameLst>
                                      </p:cBhvr>
                                      <p:to>
                                        <p:strVal val="visible"/>
                                      </p:to>
                                    </p:set>
                                    <p:anim calcmode="lin" valueType="num">
                                      <p:cBhvr>
                                        <p:cTn id="18" dur="500" fill="hold"/>
                                        <p:tgtEl>
                                          <p:spTgt spid="86"/>
                                        </p:tgtEl>
                                        <p:attrNameLst>
                                          <p:attrName>ppt_w</p:attrName>
                                        </p:attrNameLst>
                                      </p:cBhvr>
                                      <p:tavLst>
                                        <p:tav tm="0">
                                          <p:val>
                                            <p:fltVal val="0"/>
                                          </p:val>
                                        </p:tav>
                                        <p:tav tm="100000">
                                          <p:val>
                                            <p:strVal val="#ppt_w"/>
                                          </p:val>
                                        </p:tav>
                                      </p:tavLst>
                                    </p:anim>
                                    <p:anim calcmode="lin" valueType="num">
                                      <p:cBhvr>
                                        <p:cTn id="19" dur="500" fill="hold"/>
                                        <p:tgtEl>
                                          <p:spTgt spid="86"/>
                                        </p:tgtEl>
                                        <p:attrNameLst>
                                          <p:attrName>ppt_h</p:attrName>
                                        </p:attrNameLst>
                                      </p:cBhvr>
                                      <p:tavLst>
                                        <p:tav tm="0">
                                          <p:val>
                                            <p:fltVal val="0"/>
                                          </p:val>
                                        </p:tav>
                                        <p:tav tm="100000">
                                          <p:val>
                                            <p:strVal val="#ppt_h"/>
                                          </p:val>
                                        </p:tav>
                                      </p:tavLst>
                                    </p:anim>
                                    <p:animEffect transition="in" filter="fade">
                                      <p:cBhvr>
                                        <p:cTn id="20" dur="500"/>
                                        <p:tgtEl>
                                          <p:spTgt spid="86"/>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109"/>
                                        </p:tgtEl>
                                        <p:attrNameLst>
                                          <p:attrName>style.visibility</p:attrName>
                                        </p:attrNameLst>
                                      </p:cBhvr>
                                      <p:to>
                                        <p:strVal val="visible"/>
                                      </p:to>
                                    </p:set>
                                    <p:animEffect transition="in" filter="wipe(left)">
                                      <p:cBhvr>
                                        <p:cTn id="24" dur="500"/>
                                        <p:tgtEl>
                                          <p:spTgt spid="109"/>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78"/>
                                        </p:tgtEl>
                                        <p:attrNameLst>
                                          <p:attrName>style.visibility</p:attrName>
                                        </p:attrNameLst>
                                      </p:cBhvr>
                                      <p:to>
                                        <p:strVal val="visible"/>
                                      </p:to>
                                    </p:set>
                                    <p:animEffect transition="in" filter="fade">
                                      <p:cBhvr>
                                        <p:cTn id="31" dur="500"/>
                                        <p:tgtEl>
                                          <p:spTgt spid="78"/>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91"/>
                                        </p:tgtEl>
                                        <p:attrNameLst>
                                          <p:attrName>style.visibility</p:attrName>
                                        </p:attrNameLst>
                                      </p:cBhvr>
                                      <p:to>
                                        <p:strVal val="visible"/>
                                      </p:to>
                                    </p:set>
                                    <p:anim calcmode="lin" valueType="num">
                                      <p:cBhvr>
                                        <p:cTn id="35" dur="500" fill="hold"/>
                                        <p:tgtEl>
                                          <p:spTgt spid="91"/>
                                        </p:tgtEl>
                                        <p:attrNameLst>
                                          <p:attrName>ppt_w</p:attrName>
                                        </p:attrNameLst>
                                      </p:cBhvr>
                                      <p:tavLst>
                                        <p:tav tm="0">
                                          <p:val>
                                            <p:fltVal val="0"/>
                                          </p:val>
                                        </p:tav>
                                        <p:tav tm="100000">
                                          <p:val>
                                            <p:strVal val="#ppt_w"/>
                                          </p:val>
                                        </p:tav>
                                      </p:tavLst>
                                    </p:anim>
                                    <p:anim calcmode="lin" valueType="num">
                                      <p:cBhvr>
                                        <p:cTn id="36" dur="500" fill="hold"/>
                                        <p:tgtEl>
                                          <p:spTgt spid="91"/>
                                        </p:tgtEl>
                                        <p:attrNameLst>
                                          <p:attrName>ppt_h</p:attrName>
                                        </p:attrNameLst>
                                      </p:cBhvr>
                                      <p:tavLst>
                                        <p:tav tm="0">
                                          <p:val>
                                            <p:fltVal val="0"/>
                                          </p:val>
                                        </p:tav>
                                        <p:tav tm="100000">
                                          <p:val>
                                            <p:strVal val="#ppt_h"/>
                                          </p:val>
                                        </p:tav>
                                      </p:tavLst>
                                    </p:anim>
                                    <p:animEffect transition="in" filter="fade">
                                      <p:cBhvr>
                                        <p:cTn id="37" dur="500"/>
                                        <p:tgtEl>
                                          <p:spTgt spid="91"/>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11"/>
                                        </p:tgtEl>
                                        <p:attrNameLst>
                                          <p:attrName>style.visibility</p:attrName>
                                        </p:attrNameLst>
                                      </p:cBhvr>
                                      <p:to>
                                        <p:strVal val="visible"/>
                                      </p:to>
                                    </p:set>
                                    <p:animEffect transition="in" filter="wipe(left)">
                                      <p:cBhvr>
                                        <p:cTn id="41" dur="500"/>
                                        <p:tgtEl>
                                          <p:spTgt spid="111"/>
                                        </p:tgtEl>
                                      </p:cBhvr>
                                    </p:animEffect>
                                  </p:childTnLst>
                                </p:cTn>
                              </p:par>
                              <p:par>
                                <p:cTn id="42" presetID="22" presetClass="entr" presetSubtype="8" fill="hold" nodeType="withEffect">
                                  <p:stCondLst>
                                    <p:cond delay="0"/>
                                  </p:stCondLst>
                                  <p:childTnLst>
                                    <p:set>
                                      <p:cBhvr>
                                        <p:cTn id="43" dur="1" fill="hold">
                                          <p:stCondLst>
                                            <p:cond delay="0"/>
                                          </p:stCondLst>
                                        </p:cTn>
                                        <p:tgtEl>
                                          <p:spTgt spid="82"/>
                                        </p:tgtEl>
                                        <p:attrNameLst>
                                          <p:attrName>style.visibility</p:attrName>
                                        </p:attrNameLst>
                                      </p:cBhvr>
                                      <p:to>
                                        <p:strVal val="visible"/>
                                      </p:to>
                                    </p:set>
                                    <p:animEffect transition="in" filter="wipe(left)">
                                      <p:cBhvr>
                                        <p:cTn id="44" dur="500"/>
                                        <p:tgtEl>
                                          <p:spTgt spid="82"/>
                                        </p:tgtEl>
                                      </p:cBhvr>
                                    </p:animEffect>
                                  </p:childTnLst>
                                </p:cTn>
                              </p:par>
                            </p:childTnLst>
                          </p:cTn>
                        </p:par>
                        <p:par>
                          <p:cTn id="45" fill="hold">
                            <p:stCondLst>
                              <p:cond delay="3500"/>
                            </p:stCondLst>
                            <p:childTnLst>
                              <p:par>
                                <p:cTn id="46" presetID="10" presetClass="entr" presetSubtype="0" fill="hold" grpId="0" nodeType="afterEffect">
                                  <p:stCondLst>
                                    <p:cond delay="0"/>
                                  </p:stCondLst>
                                  <p:childTnLst>
                                    <p:set>
                                      <p:cBhvr>
                                        <p:cTn id="47" dur="1" fill="hold">
                                          <p:stCondLst>
                                            <p:cond delay="0"/>
                                          </p:stCondLst>
                                        </p:cTn>
                                        <p:tgtEl>
                                          <p:spTgt spid="77"/>
                                        </p:tgtEl>
                                        <p:attrNameLst>
                                          <p:attrName>style.visibility</p:attrName>
                                        </p:attrNameLst>
                                      </p:cBhvr>
                                      <p:to>
                                        <p:strVal val="visible"/>
                                      </p:to>
                                    </p:set>
                                    <p:animEffect transition="in" filter="fade">
                                      <p:cBhvr>
                                        <p:cTn id="48" dur="500"/>
                                        <p:tgtEl>
                                          <p:spTgt spid="77"/>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102"/>
                                        </p:tgtEl>
                                        <p:attrNameLst>
                                          <p:attrName>style.visibility</p:attrName>
                                        </p:attrNameLst>
                                      </p:cBhvr>
                                      <p:to>
                                        <p:strVal val="visible"/>
                                      </p:to>
                                    </p:set>
                                    <p:anim calcmode="lin" valueType="num">
                                      <p:cBhvr>
                                        <p:cTn id="52" dur="500" fill="hold"/>
                                        <p:tgtEl>
                                          <p:spTgt spid="102"/>
                                        </p:tgtEl>
                                        <p:attrNameLst>
                                          <p:attrName>ppt_w</p:attrName>
                                        </p:attrNameLst>
                                      </p:cBhvr>
                                      <p:tavLst>
                                        <p:tav tm="0">
                                          <p:val>
                                            <p:fltVal val="0"/>
                                          </p:val>
                                        </p:tav>
                                        <p:tav tm="100000">
                                          <p:val>
                                            <p:strVal val="#ppt_w"/>
                                          </p:val>
                                        </p:tav>
                                      </p:tavLst>
                                    </p:anim>
                                    <p:anim calcmode="lin" valueType="num">
                                      <p:cBhvr>
                                        <p:cTn id="53" dur="500" fill="hold"/>
                                        <p:tgtEl>
                                          <p:spTgt spid="102"/>
                                        </p:tgtEl>
                                        <p:attrNameLst>
                                          <p:attrName>ppt_h</p:attrName>
                                        </p:attrNameLst>
                                      </p:cBhvr>
                                      <p:tavLst>
                                        <p:tav tm="0">
                                          <p:val>
                                            <p:fltVal val="0"/>
                                          </p:val>
                                        </p:tav>
                                        <p:tav tm="100000">
                                          <p:val>
                                            <p:strVal val="#ppt_h"/>
                                          </p:val>
                                        </p:tav>
                                      </p:tavLst>
                                    </p:anim>
                                    <p:animEffect transition="in" filter="fade">
                                      <p:cBhvr>
                                        <p:cTn id="54" dur="500"/>
                                        <p:tgtEl>
                                          <p:spTgt spid="102"/>
                                        </p:tgtEl>
                                      </p:cBhvr>
                                    </p:animEffect>
                                  </p:childTnLst>
                                </p:cTn>
                              </p:par>
                            </p:childTnLst>
                          </p:cTn>
                        </p:par>
                        <p:par>
                          <p:cTn id="55" fill="hold">
                            <p:stCondLst>
                              <p:cond delay="4500"/>
                            </p:stCondLst>
                            <p:childTnLst>
                              <p:par>
                                <p:cTn id="56" presetID="22" presetClass="entr" presetSubtype="8" fill="hold" grpId="0" nodeType="afterEffect">
                                  <p:stCondLst>
                                    <p:cond delay="0"/>
                                  </p:stCondLst>
                                  <p:childTnLst>
                                    <p:set>
                                      <p:cBhvr>
                                        <p:cTn id="57" dur="1" fill="hold">
                                          <p:stCondLst>
                                            <p:cond delay="0"/>
                                          </p:stCondLst>
                                        </p:cTn>
                                        <p:tgtEl>
                                          <p:spTgt spid="113"/>
                                        </p:tgtEl>
                                        <p:attrNameLst>
                                          <p:attrName>style.visibility</p:attrName>
                                        </p:attrNameLst>
                                      </p:cBhvr>
                                      <p:to>
                                        <p:strVal val="visible"/>
                                      </p:to>
                                    </p:set>
                                    <p:animEffect transition="in" filter="wipe(left)">
                                      <p:cBhvr>
                                        <p:cTn id="58" dur="500"/>
                                        <p:tgtEl>
                                          <p:spTgt spid="113"/>
                                        </p:tgtEl>
                                      </p:cBhvr>
                                    </p:animEffect>
                                  </p:childTnLst>
                                </p:cTn>
                              </p:par>
                              <p:par>
                                <p:cTn id="59" presetID="22" presetClass="entr" presetSubtype="8" fill="hold" nodeType="withEffect">
                                  <p:stCondLst>
                                    <p:cond delay="0"/>
                                  </p:stCondLst>
                                  <p:childTnLst>
                                    <p:set>
                                      <p:cBhvr>
                                        <p:cTn id="60" dur="1" fill="hold">
                                          <p:stCondLst>
                                            <p:cond delay="0"/>
                                          </p:stCondLst>
                                        </p:cTn>
                                        <p:tgtEl>
                                          <p:spTgt spid="83"/>
                                        </p:tgtEl>
                                        <p:attrNameLst>
                                          <p:attrName>style.visibility</p:attrName>
                                        </p:attrNameLst>
                                      </p:cBhvr>
                                      <p:to>
                                        <p:strVal val="visible"/>
                                      </p:to>
                                    </p:set>
                                    <p:animEffect transition="in" filter="wipe(left)">
                                      <p:cBhvr>
                                        <p:cTn id="61" dur="500"/>
                                        <p:tgtEl>
                                          <p:spTgt spid="83"/>
                                        </p:tgtEl>
                                      </p:cBhvr>
                                    </p:animEffect>
                                  </p:childTnLst>
                                </p:cTn>
                              </p:par>
                            </p:childTnLst>
                          </p:cTn>
                        </p:par>
                        <p:par>
                          <p:cTn id="62" fill="hold">
                            <p:stCondLst>
                              <p:cond delay="5000"/>
                            </p:stCondLst>
                            <p:childTnLst>
                              <p:par>
                                <p:cTn id="63" presetID="53" presetClass="entr" presetSubtype="16" fill="hold"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10" presetClass="entr" presetSubtype="0"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500"/>
                                        <p:tgtEl>
                                          <p:spTgt spid="79"/>
                                        </p:tgtEl>
                                      </p:cBhvr>
                                    </p:animEffect>
                                  </p:childTnLst>
                                </p:cTn>
                              </p:par>
                            </p:childTnLst>
                          </p:cTn>
                        </p:par>
                        <p:par>
                          <p:cTn id="72" fill="hold">
                            <p:stCondLst>
                              <p:cond delay="6000"/>
                            </p:stCondLst>
                            <p:childTnLst>
                              <p:par>
                                <p:cTn id="73" presetID="22" presetClass="entr" presetSubtype="8" fill="hold" grpId="0" nodeType="afterEffect">
                                  <p:stCondLst>
                                    <p:cond delay="0"/>
                                  </p:stCondLst>
                                  <p:childTnLst>
                                    <p:set>
                                      <p:cBhvr>
                                        <p:cTn id="74" dur="1" fill="hold">
                                          <p:stCondLst>
                                            <p:cond delay="0"/>
                                          </p:stCondLst>
                                        </p:cTn>
                                        <p:tgtEl>
                                          <p:spTgt spid="115"/>
                                        </p:tgtEl>
                                        <p:attrNameLst>
                                          <p:attrName>style.visibility</p:attrName>
                                        </p:attrNameLst>
                                      </p:cBhvr>
                                      <p:to>
                                        <p:strVal val="visible"/>
                                      </p:to>
                                    </p:set>
                                    <p:animEffect transition="in" filter="wipe(left)">
                                      <p:cBhvr>
                                        <p:cTn id="75" dur="500"/>
                                        <p:tgtEl>
                                          <p:spTgt spid="115"/>
                                        </p:tgtEl>
                                      </p:cBhvr>
                                    </p:animEffect>
                                  </p:childTnLst>
                                </p:cTn>
                              </p:par>
                              <p:par>
                                <p:cTn id="76" presetID="22" presetClass="entr" presetSubtype="8" fill="hold" nodeType="withEffect">
                                  <p:stCondLst>
                                    <p:cond delay="0"/>
                                  </p:stCondLst>
                                  <p:childTnLst>
                                    <p:set>
                                      <p:cBhvr>
                                        <p:cTn id="77" dur="1" fill="hold">
                                          <p:stCondLst>
                                            <p:cond delay="0"/>
                                          </p:stCondLst>
                                        </p:cTn>
                                        <p:tgtEl>
                                          <p:spTgt spid="85"/>
                                        </p:tgtEl>
                                        <p:attrNameLst>
                                          <p:attrName>style.visibility</p:attrName>
                                        </p:attrNameLst>
                                      </p:cBhvr>
                                      <p:to>
                                        <p:strVal val="visible"/>
                                      </p:to>
                                    </p:set>
                                    <p:animEffect transition="in" filter="wipe(left)">
                                      <p:cBhvr>
                                        <p:cTn id="78" dur="500"/>
                                        <p:tgtEl>
                                          <p:spTgt spid="85"/>
                                        </p:tgtEl>
                                      </p:cBhvr>
                                    </p:animEffect>
                                  </p:childTnLst>
                                </p:cTn>
                              </p:par>
                            </p:childTnLst>
                          </p:cTn>
                        </p:par>
                        <p:par>
                          <p:cTn id="79" fill="hold">
                            <p:stCondLst>
                              <p:cond delay="6500"/>
                            </p:stCondLst>
                            <p:childTnLst>
                              <p:par>
                                <p:cTn id="80" presetID="10" presetClass="entr" presetSubtype="0" fill="hold" grpId="0" nodeType="afterEffect">
                                  <p:stCondLst>
                                    <p:cond delay="0"/>
                                  </p:stCondLst>
                                  <p:childTnLst>
                                    <p:set>
                                      <p:cBhvr>
                                        <p:cTn id="81" dur="1" fill="hold">
                                          <p:stCondLst>
                                            <p:cond delay="0"/>
                                          </p:stCondLst>
                                        </p:cTn>
                                        <p:tgtEl>
                                          <p:spTgt spid="76"/>
                                        </p:tgtEl>
                                        <p:attrNameLst>
                                          <p:attrName>style.visibility</p:attrName>
                                        </p:attrNameLst>
                                      </p:cBhvr>
                                      <p:to>
                                        <p:strVal val="visible"/>
                                      </p:to>
                                    </p:set>
                                    <p:animEffect transition="in" filter="fade">
                                      <p:cBhvr>
                                        <p:cTn id="82" dur="500"/>
                                        <p:tgtEl>
                                          <p:spTgt spid="76"/>
                                        </p:tgtEl>
                                      </p:cBhvr>
                                    </p:animEffect>
                                  </p:childTnLst>
                                </p:cTn>
                              </p:par>
                            </p:childTnLst>
                          </p:cTn>
                        </p:par>
                        <p:par>
                          <p:cTn id="83" fill="hold">
                            <p:stCondLst>
                              <p:cond delay="7000"/>
                            </p:stCondLst>
                            <p:childTnLst>
                              <p:par>
                                <p:cTn id="84" presetID="53" presetClass="entr" presetSubtype="16" fill="hold" nodeType="afterEffect">
                                  <p:stCondLst>
                                    <p:cond delay="0"/>
                                  </p:stCondLst>
                                  <p:childTnLst>
                                    <p:set>
                                      <p:cBhvr>
                                        <p:cTn id="85" dur="1" fill="hold">
                                          <p:stCondLst>
                                            <p:cond delay="0"/>
                                          </p:stCondLst>
                                        </p:cTn>
                                        <p:tgtEl>
                                          <p:spTgt spid="108"/>
                                        </p:tgtEl>
                                        <p:attrNameLst>
                                          <p:attrName>style.visibility</p:attrName>
                                        </p:attrNameLst>
                                      </p:cBhvr>
                                      <p:to>
                                        <p:strVal val="visible"/>
                                      </p:to>
                                    </p:set>
                                    <p:anim calcmode="lin" valueType="num">
                                      <p:cBhvr>
                                        <p:cTn id="86" dur="500" fill="hold"/>
                                        <p:tgtEl>
                                          <p:spTgt spid="108"/>
                                        </p:tgtEl>
                                        <p:attrNameLst>
                                          <p:attrName>ppt_w</p:attrName>
                                        </p:attrNameLst>
                                      </p:cBhvr>
                                      <p:tavLst>
                                        <p:tav tm="0">
                                          <p:val>
                                            <p:fltVal val="0"/>
                                          </p:val>
                                        </p:tav>
                                        <p:tav tm="100000">
                                          <p:val>
                                            <p:strVal val="#ppt_w"/>
                                          </p:val>
                                        </p:tav>
                                      </p:tavLst>
                                    </p:anim>
                                    <p:anim calcmode="lin" valueType="num">
                                      <p:cBhvr>
                                        <p:cTn id="87" dur="500" fill="hold"/>
                                        <p:tgtEl>
                                          <p:spTgt spid="108"/>
                                        </p:tgtEl>
                                        <p:attrNameLst>
                                          <p:attrName>ppt_h</p:attrName>
                                        </p:attrNameLst>
                                      </p:cBhvr>
                                      <p:tavLst>
                                        <p:tav tm="0">
                                          <p:val>
                                            <p:fltVal val="0"/>
                                          </p:val>
                                        </p:tav>
                                        <p:tav tm="100000">
                                          <p:val>
                                            <p:strVal val="#ppt_h"/>
                                          </p:val>
                                        </p:tav>
                                      </p:tavLst>
                                    </p:anim>
                                    <p:animEffect transition="in" filter="fade">
                                      <p:cBhvr>
                                        <p:cTn id="88" dur="500"/>
                                        <p:tgtEl>
                                          <p:spTgt spid="108"/>
                                        </p:tgtEl>
                                      </p:cBhvr>
                                    </p:animEffect>
                                  </p:childTnLst>
                                </p:cTn>
                              </p:par>
                            </p:childTnLst>
                          </p:cTn>
                        </p:par>
                        <p:par>
                          <p:cTn id="89" fill="hold">
                            <p:stCondLst>
                              <p:cond delay="7500"/>
                            </p:stCondLst>
                            <p:childTnLst>
                              <p:par>
                                <p:cTn id="90" presetID="22" presetClass="entr" presetSubtype="8" fill="hold" grpId="0" nodeType="afterEffect">
                                  <p:stCondLst>
                                    <p:cond delay="0"/>
                                  </p:stCondLst>
                                  <p:childTnLst>
                                    <p:set>
                                      <p:cBhvr>
                                        <p:cTn id="91" dur="1" fill="hold">
                                          <p:stCondLst>
                                            <p:cond delay="0"/>
                                          </p:stCondLst>
                                        </p:cTn>
                                        <p:tgtEl>
                                          <p:spTgt spid="117"/>
                                        </p:tgtEl>
                                        <p:attrNameLst>
                                          <p:attrName>style.visibility</p:attrName>
                                        </p:attrNameLst>
                                      </p:cBhvr>
                                      <p:to>
                                        <p:strVal val="visible"/>
                                      </p:to>
                                    </p:set>
                                    <p:animEffect transition="in" filter="wipe(left)">
                                      <p:cBhvr>
                                        <p:cTn id="92"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6" grpId="0"/>
      <p:bldP spid="77" grpId="0"/>
      <p:bldP spid="78" grpId="0"/>
      <p:bldP spid="79" grpId="0"/>
      <p:bldP spid="80" grpId="0"/>
      <p:bldP spid="109" grpId="0"/>
      <p:bldP spid="111" grpId="0"/>
      <p:bldP spid="113" grpId="0"/>
      <p:bldP spid="115" grpId="0"/>
      <p:bldP spid="117" grpId="0"/>
    </p:bld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7" name="标题 5"/>
          <p:cNvSpPr>
            <a:spLocks noGrp="1"/>
          </p:cNvSpPr>
          <p:nvPr>
            <p:ph type="title"/>
          </p:nvPr>
        </p:nvSpPr>
        <p:spPr/>
        <p:txBody>
          <a:bodyPr/>
          <a:lstStyle/>
          <a:p>
            <a:r>
              <a:rPr lang="zh-CN" altLang="en-US" smtClean="0"/>
              <a:t>重组并购的步骤</a:t>
            </a:r>
          </a:p>
        </p:txBody>
      </p:sp>
      <p:sp>
        <p:nvSpPr>
          <p:cNvPr id="23" name="Freeform 5"/>
          <p:cNvSpPr>
            <a:spLocks/>
          </p:cNvSpPr>
          <p:nvPr/>
        </p:nvSpPr>
        <p:spPr bwMode="auto">
          <a:xfrm>
            <a:off x="2670175" y="2239963"/>
            <a:ext cx="1816100" cy="1819275"/>
          </a:xfrm>
          <a:custGeom>
            <a:avLst/>
            <a:gdLst>
              <a:gd name="T0" fmla="*/ 646 w 861"/>
              <a:gd name="T1" fmla="*/ 430 h 861"/>
              <a:gd name="T2" fmla="*/ 430 w 861"/>
              <a:gd name="T3" fmla="*/ 645 h 861"/>
              <a:gd name="T4" fmla="*/ 215 w 861"/>
              <a:gd name="T5" fmla="*/ 430 h 861"/>
              <a:gd name="T6" fmla="*/ 430 w 861"/>
              <a:gd name="T7" fmla="*/ 215 h 861"/>
              <a:gd name="T8" fmla="*/ 488 w 861"/>
              <a:gd name="T9" fmla="*/ 223 h 861"/>
              <a:gd name="T10" fmla="*/ 418 w 861"/>
              <a:gd name="T11" fmla="*/ 0 h 861"/>
              <a:gd name="T12" fmla="*/ 0 w 861"/>
              <a:gd name="T13" fmla="*/ 430 h 861"/>
              <a:gd name="T14" fmla="*/ 430 w 861"/>
              <a:gd name="T15" fmla="*/ 861 h 861"/>
              <a:gd name="T16" fmla="*/ 861 w 861"/>
              <a:gd name="T17" fmla="*/ 430 h 861"/>
              <a:gd name="T18" fmla="*/ 742 w 861"/>
              <a:gd name="T19" fmla="*/ 133 h 861"/>
              <a:gd name="T20" fmla="*/ 590 w 861"/>
              <a:gd name="T21" fmla="*/ 286 h 861"/>
              <a:gd name="T22" fmla="*/ 646 w 861"/>
              <a:gd name="T23" fmla="*/ 430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61" h="861">
                <a:moveTo>
                  <a:pt x="646" y="430"/>
                </a:moveTo>
                <a:cubicBezTo>
                  <a:pt x="646" y="549"/>
                  <a:pt x="549" y="645"/>
                  <a:pt x="430" y="645"/>
                </a:cubicBezTo>
                <a:cubicBezTo>
                  <a:pt x="311" y="645"/>
                  <a:pt x="215" y="549"/>
                  <a:pt x="215" y="430"/>
                </a:cubicBezTo>
                <a:cubicBezTo>
                  <a:pt x="215" y="311"/>
                  <a:pt x="311" y="215"/>
                  <a:pt x="430" y="215"/>
                </a:cubicBezTo>
                <a:cubicBezTo>
                  <a:pt x="450" y="215"/>
                  <a:pt x="470" y="218"/>
                  <a:pt x="488" y="223"/>
                </a:cubicBezTo>
                <a:cubicBezTo>
                  <a:pt x="447" y="156"/>
                  <a:pt x="422" y="80"/>
                  <a:pt x="418" y="0"/>
                </a:cubicBezTo>
                <a:cubicBezTo>
                  <a:pt x="186" y="6"/>
                  <a:pt x="0" y="196"/>
                  <a:pt x="0" y="430"/>
                </a:cubicBezTo>
                <a:cubicBezTo>
                  <a:pt x="0" y="668"/>
                  <a:pt x="192" y="861"/>
                  <a:pt x="430" y="861"/>
                </a:cubicBezTo>
                <a:cubicBezTo>
                  <a:pt x="668" y="861"/>
                  <a:pt x="861" y="668"/>
                  <a:pt x="861" y="430"/>
                </a:cubicBezTo>
                <a:cubicBezTo>
                  <a:pt x="861" y="315"/>
                  <a:pt x="816" y="211"/>
                  <a:pt x="742" y="133"/>
                </a:cubicBezTo>
                <a:cubicBezTo>
                  <a:pt x="590" y="286"/>
                  <a:pt x="590" y="286"/>
                  <a:pt x="590" y="286"/>
                </a:cubicBezTo>
                <a:cubicBezTo>
                  <a:pt x="625" y="325"/>
                  <a:pt x="646" y="375"/>
                  <a:pt x="646" y="430"/>
                </a:cubicBezTo>
                <a:close/>
              </a:path>
            </a:pathLst>
          </a:custGeom>
          <a:solidFill>
            <a:srgbClr val="043C77"/>
          </a:solidFill>
          <a:ln>
            <a:noFill/>
          </a:ln>
        </p:spPr>
        <p:txBody>
          <a:bodyPr lIns="68580" tIns="34290" rIns="68580" bIns="34290"/>
          <a:lstStyle/>
          <a:p>
            <a:pPr fontAlgn="auto">
              <a:spcBef>
                <a:spcPts val="0"/>
              </a:spcBef>
              <a:spcAft>
                <a:spcPts val="0"/>
              </a:spcAft>
              <a:defRPr/>
            </a:pPr>
            <a:endParaRPr lang="id-ID" sz="1350" kern="0">
              <a:solidFill>
                <a:srgbClr val="0BD0D9"/>
              </a:solidFill>
              <a:latin typeface="微软雅黑" pitchFamily="34" charset="-122"/>
              <a:ea typeface="微软雅黑" pitchFamily="34" charset="-122"/>
              <a:cs typeface="+mn-cs"/>
            </a:endParaRPr>
          </a:p>
        </p:txBody>
      </p:sp>
      <p:sp>
        <p:nvSpPr>
          <p:cNvPr id="24" name="Freeform 6"/>
          <p:cNvSpPr>
            <a:spLocks/>
          </p:cNvSpPr>
          <p:nvPr/>
        </p:nvSpPr>
        <p:spPr bwMode="auto">
          <a:xfrm>
            <a:off x="3635375" y="1276350"/>
            <a:ext cx="1817688" cy="1582738"/>
          </a:xfrm>
          <a:custGeom>
            <a:avLst/>
            <a:gdLst>
              <a:gd name="T0" fmla="*/ 739 w 861"/>
              <a:gd name="T1" fmla="*/ 731 h 750"/>
              <a:gd name="T2" fmla="*/ 739 w 861"/>
              <a:gd name="T3" fmla="*/ 730 h 750"/>
              <a:gd name="T4" fmla="*/ 861 w 861"/>
              <a:gd name="T5" fmla="*/ 431 h 750"/>
              <a:gd name="T6" fmla="*/ 430 w 861"/>
              <a:gd name="T7" fmla="*/ 0 h 750"/>
              <a:gd name="T8" fmla="*/ 0 w 861"/>
              <a:gd name="T9" fmla="*/ 431 h 750"/>
              <a:gd name="T10" fmla="*/ 120 w 861"/>
              <a:gd name="T11" fmla="*/ 729 h 750"/>
              <a:gd name="T12" fmla="*/ 120 w 861"/>
              <a:gd name="T13" fmla="*/ 730 h 750"/>
              <a:gd name="T14" fmla="*/ 132 w 861"/>
              <a:gd name="T15" fmla="*/ 742 h 750"/>
              <a:gd name="T16" fmla="*/ 284 w 861"/>
              <a:gd name="T17" fmla="*/ 589 h 750"/>
              <a:gd name="T18" fmla="*/ 278 w 861"/>
              <a:gd name="T19" fmla="*/ 583 h 750"/>
              <a:gd name="T20" fmla="*/ 277 w 861"/>
              <a:gd name="T21" fmla="*/ 582 h 750"/>
              <a:gd name="T22" fmla="*/ 215 w 861"/>
              <a:gd name="T23" fmla="*/ 431 h 750"/>
              <a:gd name="T24" fmla="*/ 430 w 861"/>
              <a:gd name="T25" fmla="*/ 215 h 750"/>
              <a:gd name="T26" fmla="*/ 645 w 861"/>
              <a:gd name="T27" fmla="*/ 431 h 750"/>
              <a:gd name="T28" fmla="*/ 584 w 861"/>
              <a:gd name="T29" fmla="*/ 581 h 750"/>
              <a:gd name="T30" fmla="*/ 584 w 861"/>
              <a:gd name="T31" fmla="*/ 581 h 750"/>
              <a:gd name="T32" fmla="*/ 584 w 861"/>
              <a:gd name="T33" fmla="*/ 581 h 750"/>
              <a:gd name="T34" fmla="*/ 563 w 861"/>
              <a:gd name="T35" fmla="*/ 603 h 750"/>
              <a:gd name="T36" fmla="*/ 721 w 861"/>
              <a:gd name="T37" fmla="*/ 750 h 750"/>
              <a:gd name="T38" fmla="*/ 739 w 861"/>
              <a:gd name="T39" fmla="*/ 731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61" h="750">
                <a:moveTo>
                  <a:pt x="739" y="731"/>
                </a:moveTo>
                <a:cubicBezTo>
                  <a:pt x="739" y="730"/>
                  <a:pt x="739" y="730"/>
                  <a:pt x="739" y="730"/>
                </a:cubicBezTo>
                <a:cubicBezTo>
                  <a:pt x="814" y="653"/>
                  <a:pt x="861" y="547"/>
                  <a:pt x="861" y="431"/>
                </a:cubicBezTo>
                <a:cubicBezTo>
                  <a:pt x="861" y="193"/>
                  <a:pt x="668" y="0"/>
                  <a:pt x="430" y="0"/>
                </a:cubicBezTo>
                <a:cubicBezTo>
                  <a:pt x="192" y="0"/>
                  <a:pt x="0" y="193"/>
                  <a:pt x="0" y="431"/>
                </a:cubicBezTo>
                <a:cubicBezTo>
                  <a:pt x="0" y="547"/>
                  <a:pt x="45" y="652"/>
                  <a:pt x="120" y="729"/>
                </a:cubicBezTo>
                <a:cubicBezTo>
                  <a:pt x="120" y="730"/>
                  <a:pt x="120" y="730"/>
                  <a:pt x="120" y="730"/>
                </a:cubicBezTo>
                <a:cubicBezTo>
                  <a:pt x="124" y="734"/>
                  <a:pt x="128" y="738"/>
                  <a:pt x="132" y="742"/>
                </a:cubicBezTo>
                <a:cubicBezTo>
                  <a:pt x="284" y="589"/>
                  <a:pt x="284" y="589"/>
                  <a:pt x="284" y="589"/>
                </a:cubicBezTo>
                <a:cubicBezTo>
                  <a:pt x="282" y="587"/>
                  <a:pt x="280" y="585"/>
                  <a:pt x="278" y="583"/>
                </a:cubicBezTo>
                <a:cubicBezTo>
                  <a:pt x="277" y="582"/>
                  <a:pt x="277" y="582"/>
                  <a:pt x="277" y="582"/>
                </a:cubicBezTo>
                <a:cubicBezTo>
                  <a:pt x="239" y="543"/>
                  <a:pt x="215" y="490"/>
                  <a:pt x="215" y="431"/>
                </a:cubicBezTo>
                <a:cubicBezTo>
                  <a:pt x="215" y="312"/>
                  <a:pt x="311" y="215"/>
                  <a:pt x="430" y="215"/>
                </a:cubicBezTo>
                <a:cubicBezTo>
                  <a:pt x="549" y="215"/>
                  <a:pt x="645" y="312"/>
                  <a:pt x="645" y="431"/>
                </a:cubicBezTo>
                <a:cubicBezTo>
                  <a:pt x="645" y="489"/>
                  <a:pt x="622" y="542"/>
                  <a:pt x="584" y="581"/>
                </a:cubicBezTo>
                <a:cubicBezTo>
                  <a:pt x="584" y="581"/>
                  <a:pt x="584" y="581"/>
                  <a:pt x="584" y="581"/>
                </a:cubicBezTo>
                <a:cubicBezTo>
                  <a:pt x="584" y="581"/>
                  <a:pt x="584" y="581"/>
                  <a:pt x="584" y="581"/>
                </a:cubicBezTo>
                <a:cubicBezTo>
                  <a:pt x="577" y="588"/>
                  <a:pt x="570" y="596"/>
                  <a:pt x="563" y="603"/>
                </a:cubicBezTo>
                <a:cubicBezTo>
                  <a:pt x="721" y="750"/>
                  <a:pt x="721" y="750"/>
                  <a:pt x="721" y="750"/>
                </a:cubicBezTo>
                <a:cubicBezTo>
                  <a:pt x="727" y="743"/>
                  <a:pt x="733" y="737"/>
                  <a:pt x="739" y="731"/>
                </a:cubicBezTo>
                <a:close/>
              </a:path>
            </a:pathLst>
          </a:custGeom>
          <a:solidFill>
            <a:srgbClr val="4BB033"/>
          </a:solidFill>
          <a:ln>
            <a:noFill/>
          </a:ln>
        </p:spPr>
        <p:txBody>
          <a:bodyPr lIns="68580" tIns="34290" rIns="68580" bIns="34290"/>
          <a:lstStyle/>
          <a:p>
            <a:pPr fontAlgn="auto">
              <a:spcBef>
                <a:spcPts val="0"/>
              </a:spcBef>
              <a:spcAft>
                <a:spcPts val="0"/>
              </a:spcAft>
              <a:defRPr/>
            </a:pPr>
            <a:endParaRPr lang="id-ID" sz="1350" kern="0" dirty="0">
              <a:solidFill>
                <a:prstClr val="black"/>
              </a:solidFill>
              <a:latin typeface="微软雅黑" pitchFamily="34" charset="-122"/>
              <a:ea typeface="微软雅黑" pitchFamily="34" charset="-122"/>
              <a:cs typeface="+mn-cs"/>
            </a:endParaRPr>
          </a:p>
        </p:txBody>
      </p:sp>
      <p:sp>
        <p:nvSpPr>
          <p:cNvPr id="25" name="Freeform 7"/>
          <p:cNvSpPr>
            <a:spLocks/>
          </p:cNvSpPr>
          <p:nvPr/>
        </p:nvSpPr>
        <p:spPr bwMode="auto">
          <a:xfrm>
            <a:off x="4600575" y="2239963"/>
            <a:ext cx="1819275" cy="1819275"/>
          </a:xfrm>
          <a:custGeom>
            <a:avLst/>
            <a:gdLst>
              <a:gd name="T0" fmla="*/ 443 w 862"/>
              <a:gd name="T1" fmla="*/ 0 h 861"/>
              <a:gd name="T2" fmla="*/ 373 w 862"/>
              <a:gd name="T3" fmla="*/ 223 h 861"/>
              <a:gd name="T4" fmla="*/ 431 w 862"/>
              <a:gd name="T5" fmla="*/ 215 h 861"/>
              <a:gd name="T6" fmla="*/ 646 w 862"/>
              <a:gd name="T7" fmla="*/ 430 h 861"/>
              <a:gd name="T8" fmla="*/ 431 w 862"/>
              <a:gd name="T9" fmla="*/ 645 h 861"/>
              <a:gd name="T10" fmla="*/ 216 w 862"/>
              <a:gd name="T11" fmla="*/ 430 h 861"/>
              <a:gd name="T12" fmla="*/ 264 w 862"/>
              <a:gd name="T13" fmla="*/ 294 h 861"/>
              <a:gd name="T14" fmla="*/ 106 w 862"/>
              <a:gd name="T15" fmla="*/ 147 h 861"/>
              <a:gd name="T16" fmla="*/ 0 w 862"/>
              <a:gd name="T17" fmla="*/ 430 h 861"/>
              <a:gd name="T18" fmla="*/ 431 w 862"/>
              <a:gd name="T19" fmla="*/ 861 h 861"/>
              <a:gd name="T20" fmla="*/ 862 w 862"/>
              <a:gd name="T21" fmla="*/ 430 h 861"/>
              <a:gd name="T22" fmla="*/ 443 w 862"/>
              <a:gd name="T23" fmla="*/ 0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62" h="861">
                <a:moveTo>
                  <a:pt x="443" y="0"/>
                </a:moveTo>
                <a:cubicBezTo>
                  <a:pt x="439" y="80"/>
                  <a:pt x="415" y="156"/>
                  <a:pt x="373" y="223"/>
                </a:cubicBezTo>
                <a:cubicBezTo>
                  <a:pt x="391" y="218"/>
                  <a:pt x="411" y="215"/>
                  <a:pt x="431" y="215"/>
                </a:cubicBezTo>
                <a:cubicBezTo>
                  <a:pt x="550" y="215"/>
                  <a:pt x="646" y="311"/>
                  <a:pt x="646" y="430"/>
                </a:cubicBezTo>
                <a:cubicBezTo>
                  <a:pt x="646" y="549"/>
                  <a:pt x="550" y="645"/>
                  <a:pt x="431" y="645"/>
                </a:cubicBezTo>
                <a:cubicBezTo>
                  <a:pt x="312" y="645"/>
                  <a:pt x="216" y="549"/>
                  <a:pt x="216" y="430"/>
                </a:cubicBezTo>
                <a:cubicBezTo>
                  <a:pt x="216" y="378"/>
                  <a:pt x="234" y="331"/>
                  <a:pt x="264" y="294"/>
                </a:cubicBezTo>
                <a:cubicBezTo>
                  <a:pt x="106" y="147"/>
                  <a:pt x="106" y="147"/>
                  <a:pt x="106" y="147"/>
                </a:cubicBezTo>
                <a:cubicBezTo>
                  <a:pt x="40" y="223"/>
                  <a:pt x="0" y="322"/>
                  <a:pt x="0" y="430"/>
                </a:cubicBezTo>
                <a:cubicBezTo>
                  <a:pt x="0" y="668"/>
                  <a:pt x="193" y="861"/>
                  <a:pt x="431" y="861"/>
                </a:cubicBezTo>
                <a:cubicBezTo>
                  <a:pt x="669" y="861"/>
                  <a:pt x="862" y="668"/>
                  <a:pt x="862" y="430"/>
                </a:cubicBezTo>
                <a:cubicBezTo>
                  <a:pt x="862" y="196"/>
                  <a:pt x="675" y="6"/>
                  <a:pt x="443" y="0"/>
                </a:cubicBezTo>
                <a:close/>
              </a:path>
            </a:pathLst>
          </a:custGeom>
          <a:solidFill>
            <a:srgbClr val="043C77"/>
          </a:solidFill>
          <a:ln>
            <a:noFill/>
          </a:ln>
        </p:spPr>
        <p:txBody>
          <a:bodyPr lIns="68580" tIns="34290" rIns="68580" bIns="34290"/>
          <a:lstStyle/>
          <a:p>
            <a:pPr fontAlgn="auto">
              <a:spcBef>
                <a:spcPts val="0"/>
              </a:spcBef>
              <a:spcAft>
                <a:spcPts val="0"/>
              </a:spcAft>
              <a:defRPr/>
            </a:pPr>
            <a:endParaRPr lang="id-ID" sz="1350" kern="0">
              <a:solidFill>
                <a:prstClr val="black"/>
              </a:solidFill>
              <a:latin typeface="微软雅黑" pitchFamily="34" charset="-122"/>
              <a:ea typeface="微软雅黑" pitchFamily="34" charset="-122"/>
              <a:cs typeface="+mn-cs"/>
            </a:endParaRPr>
          </a:p>
        </p:txBody>
      </p:sp>
      <p:sp>
        <p:nvSpPr>
          <p:cNvPr id="26" name="TextBox 8"/>
          <p:cNvSpPr txBox="1">
            <a:spLocks noChangeArrowheads="1"/>
          </p:cNvSpPr>
          <p:nvPr/>
        </p:nvSpPr>
        <p:spPr bwMode="auto">
          <a:xfrm>
            <a:off x="4260850" y="1876425"/>
            <a:ext cx="706438" cy="600075"/>
          </a:xfrm>
          <a:prstGeom prst="rect">
            <a:avLst/>
          </a:prstGeom>
          <a:noFill/>
          <a:ln w="9525">
            <a:noFill/>
            <a:miter lim="800000"/>
            <a:headEnd/>
            <a:tailEnd/>
          </a:ln>
        </p:spPr>
        <p:txBody>
          <a:bodyPr wrap="none">
            <a:spAutoFit/>
          </a:bodyPr>
          <a:lstStyle/>
          <a:p>
            <a:r>
              <a:rPr lang="id-ID" altLang="zh-CN" sz="3300" b="1">
                <a:solidFill>
                  <a:srgbClr val="4BB033"/>
                </a:solidFill>
                <a:latin typeface="微软雅黑"/>
                <a:ea typeface="微软雅黑"/>
                <a:cs typeface="微软雅黑"/>
              </a:rPr>
              <a:t>01</a:t>
            </a:r>
          </a:p>
        </p:txBody>
      </p:sp>
      <p:sp>
        <p:nvSpPr>
          <p:cNvPr id="33" name="TextBox 9"/>
          <p:cNvSpPr txBox="1">
            <a:spLocks noChangeArrowheads="1"/>
          </p:cNvSpPr>
          <p:nvPr/>
        </p:nvSpPr>
        <p:spPr bwMode="auto">
          <a:xfrm>
            <a:off x="3295650" y="2859088"/>
            <a:ext cx="706438" cy="600075"/>
          </a:xfrm>
          <a:prstGeom prst="rect">
            <a:avLst/>
          </a:prstGeom>
          <a:noFill/>
          <a:ln w="9525">
            <a:noFill/>
            <a:miter lim="800000"/>
            <a:headEnd/>
            <a:tailEnd/>
          </a:ln>
        </p:spPr>
        <p:txBody>
          <a:bodyPr wrap="none">
            <a:spAutoFit/>
          </a:bodyPr>
          <a:lstStyle/>
          <a:p>
            <a:r>
              <a:rPr lang="id-ID" altLang="zh-CN" sz="3300" b="1">
                <a:solidFill>
                  <a:srgbClr val="043C77"/>
                </a:solidFill>
                <a:latin typeface="微软雅黑"/>
                <a:ea typeface="微软雅黑"/>
                <a:cs typeface="微软雅黑"/>
              </a:rPr>
              <a:t>02</a:t>
            </a:r>
          </a:p>
        </p:txBody>
      </p:sp>
      <p:sp>
        <p:nvSpPr>
          <p:cNvPr id="34" name="TextBox 10"/>
          <p:cNvSpPr txBox="1">
            <a:spLocks noChangeArrowheads="1"/>
          </p:cNvSpPr>
          <p:nvPr/>
        </p:nvSpPr>
        <p:spPr bwMode="auto">
          <a:xfrm>
            <a:off x="5226050" y="2859088"/>
            <a:ext cx="708025" cy="600075"/>
          </a:xfrm>
          <a:prstGeom prst="rect">
            <a:avLst/>
          </a:prstGeom>
          <a:noFill/>
          <a:ln w="9525">
            <a:noFill/>
            <a:miter lim="800000"/>
            <a:headEnd/>
            <a:tailEnd/>
          </a:ln>
        </p:spPr>
        <p:txBody>
          <a:bodyPr wrap="none">
            <a:spAutoFit/>
          </a:bodyPr>
          <a:lstStyle/>
          <a:p>
            <a:r>
              <a:rPr lang="id-ID" altLang="zh-CN" sz="3300" b="1">
                <a:solidFill>
                  <a:srgbClr val="043C77"/>
                </a:solidFill>
                <a:latin typeface="微软雅黑"/>
                <a:ea typeface="微软雅黑"/>
                <a:cs typeface="微软雅黑"/>
              </a:rPr>
              <a:t>03</a:t>
            </a:r>
          </a:p>
        </p:txBody>
      </p:sp>
      <p:grpSp>
        <p:nvGrpSpPr>
          <p:cNvPr id="35" name="Group 11"/>
          <p:cNvGrpSpPr/>
          <p:nvPr/>
        </p:nvGrpSpPr>
        <p:grpSpPr>
          <a:xfrm>
            <a:off x="4417123" y="1411260"/>
            <a:ext cx="252431" cy="198734"/>
            <a:chOff x="-1587" y="1588"/>
            <a:chExt cx="2171700" cy="1709737"/>
          </a:xfrm>
          <a:solidFill>
            <a:sysClr val="window" lastClr="FFFFFF"/>
          </a:solidFill>
        </p:grpSpPr>
        <p:sp>
          <p:nvSpPr>
            <p:cNvPr id="36" name="Freeform 11"/>
            <p:cNvSpPr>
              <a:spLocks noEditPoints="1"/>
            </p:cNvSpPr>
            <p:nvPr/>
          </p:nvSpPr>
          <p:spPr bwMode="auto">
            <a:xfrm>
              <a:off x="887413" y="555625"/>
              <a:ext cx="781050" cy="782637"/>
            </a:xfrm>
            <a:custGeom>
              <a:avLst/>
              <a:gdLst>
                <a:gd name="T0" fmla="*/ 103 w 207"/>
                <a:gd name="T1" fmla="*/ 0 h 207"/>
                <a:gd name="T2" fmla="*/ 0 w 207"/>
                <a:gd name="T3" fmla="*/ 103 h 207"/>
                <a:gd name="T4" fmla="*/ 103 w 207"/>
                <a:gd name="T5" fmla="*/ 207 h 207"/>
                <a:gd name="T6" fmla="*/ 207 w 207"/>
                <a:gd name="T7" fmla="*/ 103 h 207"/>
                <a:gd name="T8" fmla="*/ 103 w 207"/>
                <a:gd name="T9" fmla="*/ 0 h 207"/>
                <a:gd name="T10" fmla="*/ 76 w 207"/>
                <a:gd name="T11" fmla="*/ 159 h 207"/>
                <a:gd name="T12" fmla="*/ 55 w 207"/>
                <a:gd name="T13" fmla="*/ 114 h 207"/>
                <a:gd name="T14" fmla="*/ 117 w 207"/>
                <a:gd name="T15" fmla="*/ 52 h 207"/>
                <a:gd name="T16" fmla="*/ 163 w 207"/>
                <a:gd name="T17" fmla="*/ 74 h 207"/>
                <a:gd name="T18" fmla="*/ 76 w 207"/>
                <a:gd name="T19" fmla="*/ 15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7" h="207">
                  <a:moveTo>
                    <a:pt x="103" y="0"/>
                  </a:moveTo>
                  <a:cubicBezTo>
                    <a:pt x="46" y="0"/>
                    <a:pt x="0" y="46"/>
                    <a:pt x="0" y="103"/>
                  </a:cubicBezTo>
                  <a:cubicBezTo>
                    <a:pt x="0" y="160"/>
                    <a:pt x="46" y="207"/>
                    <a:pt x="103" y="207"/>
                  </a:cubicBezTo>
                  <a:cubicBezTo>
                    <a:pt x="161" y="207"/>
                    <a:pt x="207" y="160"/>
                    <a:pt x="207" y="103"/>
                  </a:cubicBezTo>
                  <a:cubicBezTo>
                    <a:pt x="207" y="46"/>
                    <a:pt x="161" y="0"/>
                    <a:pt x="103" y="0"/>
                  </a:cubicBezTo>
                  <a:close/>
                  <a:moveTo>
                    <a:pt x="76" y="159"/>
                  </a:moveTo>
                  <a:cubicBezTo>
                    <a:pt x="64" y="148"/>
                    <a:pt x="55" y="132"/>
                    <a:pt x="55" y="114"/>
                  </a:cubicBezTo>
                  <a:cubicBezTo>
                    <a:pt x="55" y="80"/>
                    <a:pt x="83" y="52"/>
                    <a:pt x="117" y="52"/>
                  </a:cubicBezTo>
                  <a:cubicBezTo>
                    <a:pt x="135" y="52"/>
                    <a:pt x="152" y="61"/>
                    <a:pt x="163" y="74"/>
                  </a:cubicBezTo>
                  <a:cubicBezTo>
                    <a:pt x="118" y="79"/>
                    <a:pt x="82" y="114"/>
                    <a:pt x="76" y="159"/>
                  </a:cubicBezTo>
                  <a:close/>
                </a:path>
              </a:pathLst>
            </a:custGeom>
            <a:grpFill/>
            <a:ln>
              <a:noFill/>
            </a:ln>
            <a:extLst>
              <a:ext uri="{91240B29-F687-4F45-9708-019B960494DF}"/>
            </a:extLst>
          </p:spPr>
          <p:txBody>
            <a:bodyPr lIns="68580" tIns="34290" rIns="68580" bIns="34290"/>
            <a:lstStyle/>
            <a:p>
              <a:pPr fontAlgn="auto">
                <a:spcBef>
                  <a:spcPts val="0"/>
                </a:spcBef>
                <a:spcAft>
                  <a:spcPts val="0"/>
                </a:spcAft>
                <a:defRPr/>
              </a:pPr>
              <a:endParaRPr lang="id-ID" sz="1350" kern="0">
                <a:solidFill>
                  <a:prstClr val="black"/>
                </a:solidFill>
                <a:latin typeface="微软雅黑" pitchFamily="34" charset="-122"/>
                <a:ea typeface="微软雅黑" pitchFamily="34" charset="-122"/>
                <a:cs typeface="+mn-cs"/>
              </a:endParaRPr>
            </a:p>
          </p:txBody>
        </p:sp>
        <p:sp>
          <p:nvSpPr>
            <p:cNvPr id="37" name="Freeform 12"/>
            <p:cNvSpPr>
              <a:spLocks noEditPoints="1"/>
            </p:cNvSpPr>
            <p:nvPr/>
          </p:nvSpPr>
          <p:spPr bwMode="auto">
            <a:xfrm>
              <a:off x="-1587" y="1588"/>
              <a:ext cx="2171700" cy="1709737"/>
            </a:xfrm>
            <a:custGeom>
              <a:avLst/>
              <a:gdLst>
                <a:gd name="T0" fmla="*/ 535 w 576"/>
                <a:gd name="T1" fmla="*/ 41 h 453"/>
                <a:gd name="T2" fmla="*/ 494 w 576"/>
                <a:gd name="T3" fmla="*/ 41 h 453"/>
                <a:gd name="T4" fmla="*/ 494 w 576"/>
                <a:gd name="T5" fmla="*/ 0 h 453"/>
                <a:gd name="T6" fmla="*/ 453 w 576"/>
                <a:gd name="T7" fmla="*/ 0 h 453"/>
                <a:gd name="T8" fmla="*/ 453 w 576"/>
                <a:gd name="T9" fmla="*/ 41 h 453"/>
                <a:gd name="T10" fmla="*/ 247 w 576"/>
                <a:gd name="T11" fmla="*/ 41 h 453"/>
                <a:gd name="T12" fmla="*/ 206 w 576"/>
                <a:gd name="T13" fmla="*/ 0 h 453"/>
                <a:gd name="T14" fmla="*/ 123 w 576"/>
                <a:gd name="T15" fmla="*/ 0 h 453"/>
                <a:gd name="T16" fmla="*/ 82 w 576"/>
                <a:gd name="T17" fmla="*/ 41 h 453"/>
                <a:gd name="T18" fmla="*/ 41 w 576"/>
                <a:gd name="T19" fmla="*/ 41 h 453"/>
                <a:gd name="T20" fmla="*/ 0 w 576"/>
                <a:gd name="T21" fmla="*/ 82 h 453"/>
                <a:gd name="T22" fmla="*/ 0 w 576"/>
                <a:gd name="T23" fmla="*/ 411 h 453"/>
                <a:gd name="T24" fmla="*/ 41 w 576"/>
                <a:gd name="T25" fmla="*/ 453 h 453"/>
                <a:gd name="T26" fmla="*/ 535 w 576"/>
                <a:gd name="T27" fmla="*/ 453 h 453"/>
                <a:gd name="T28" fmla="*/ 576 w 576"/>
                <a:gd name="T29" fmla="*/ 411 h 453"/>
                <a:gd name="T30" fmla="*/ 576 w 576"/>
                <a:gd name="T31" fmla="*/ 82 h 453"/>
                <a:gd name="T32" fmla="*/ 535 w 576"/>
                <a:gd name="T33" fmla="*/ 41 h 453"/>
                <a:gd name="T34" fmla="*/ 99 w 576"/>
                <a:gd name="T35" fmla="*/ 180 h 453"/>
                <a:gd name="T36" fmla="*/ 69 w 576"/>
                <a:gd name="T37" fmla="*/ 150 h 453"/>
                <a:gd name="T38" fmla="*/ 99 w 576"/>
                <a:gd name="T39" fmla="*/ 120 h 453"/>
                <a:gd name="T40" fmla="*/ 128 w 576"/>
                <a:gd name="T41" fmla="*/ 150 h 453"/>
                <a:gd name="T42" fmla="*/ 99 w 576"/>
                <a:gd name="T43" fmla="*/ 180 h 453"/>
                <a:gd name="T44" fmla="*/ 339 w 576"/>
                <a:gd name="T45" fmla="*/ 407 h 453"/>
                <a:gd name="T46" fmla="*/ 182 w 576"/>
                <a:gd name="T47" fmla="*/ 250 h 453"/>
                <a:gd name="T48" fmla="*/ 339 w 576"/>
                <a:gd name="T49" fmla="*/ 93 h 453"/>
                <a:gd name="T50" fmla="*/ 496 w 576"/>
                <a:gd name="T51" fmla="*/ 250 h 453"/>
                <a:gd name="T52" fmla="*/ 339 w 576"/>
                <a:gd name="T53" fmla="*/ 407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76" h="453">
                  <a:moveTo>
                    <a:pt x="535" y="41"/>
                  </a:moveTo>
                  <a:cubicBezTo>
                    <a:pt x="494" y="41"/>
                    <a:pt x="494" y="41"/>
                    <a:pt x="494" y="41"/>
                  </a:cubicBezTo>
                  <a:cubicBezTo>
                    <a:pt x="494" y="0"/>
                    <a:pt x="494" y="0"/>
                    <a:pt x="494" y="0"/>
                  </a:cubicBezTo>
                  <a:cubicBezTo>
                    <a:pt x="453" y="0"/>
                    <a:pt x="453" y="0"/>
                    <a:pt x="453" y="0"/>
                  </a:cubicBezTo>
                  <a:cubicBezTo>
                    <a:pt x="453" y="41"/>
                    <a:pt x="453" y="41"/>
                    <a:pt x="453" y="41"/>
                  </a:cubicBezTo>
                  <a:cubicBezTo>
                    <a:pt x="247" y="41"/>
                    <a:pt x="247" y="41"/>
                    <a:pt x="247" y="41"/>
                  </a:cubicBezTo>
                  <a:cubicBezTo>
                    <a:pt x="247" y="21"/>
                    <a:pt x="228" y="0"/>
                    <a:pt x="206" y="0"/>
                  </a:cubicBezTo>
                  <a:cubicBezTo>
                    <a:pt x="123" y="0"/>
                    <a:pt x="123" y="0"/>
                    <a:pt x="123" y="0"/>
                  </a:cubicBezTo>
                  <a:cubicBezTo>
                    <a:pt x="101" y="0"/>
                    <a:pt x="82" y="21"/>
                    <a:pt x="82" y="41"/>
                  </a:cubicBezTo>
                  <a:cubicBezTo>
                    <a:pt x="41" y="41"/>
                    <a:pt x="41" y="41"/>
                    <a:pt x="41" y="41"/>
                  </a:cubicBezTo>
                  <a:cubicBezTo>
                    <a:pt x="19" y="41"/>
                    <a:pt x="0" y="60"/>
                    <a:pt x="0" y="82"/>
                  </a:cubicBezTo>
                  <a:cubicBezTo>
                    <a:pt x="0" y="411"/>
                    <a:pt x="0" y="411"/>
                    <a:pt x="0" y="411"/>
                  </a:cubicBezTo>
                  <a:cubicBezTo>
                    <a:pt x="0" y="434"/>
                    <a:pt x="19" y="453"/>
                    <a:pt x="41" y="453"/>
                  </a:cubicBezTo>
                  <a:cubicBezTo>
                    <a:pt x="535" y="453"/>
                    <a:pt x="535" y="453"/>
                    <a:pt x="535" y="453"/>
                  </a:cubicBezTo>
                  <a:cubicBezTo>
                    <a:pt x="557" y="453"/>
                    <a:pt x="576" y="434"/>
                    <a:pt x="576" y="411"/>
                  </a:cubicBezTo>
                  <a:cubicBezTo>
                    <a:pt x="576" y="82"/>
                    <a:pt x="576" y="82"/>
                    <a:pt x="576" y="82"/>
                  </a:cubicBezTo>
                  <a:cubicBezTo>
                    <a:pt x="576" y="60"/>
                    <a:pt x="557" y="41"/>
                    <a:pt x="535" y="41"/>
                  </a:cubicBezTo>
                  <a:close/>
                  <a:moveTo>
                    <a:pt x="99" y="180"/>
                  </a:moveTo>
                  <a:cubicBezTo>
                    <a:pt x="82" y="180"/>
                    <a:pt x="69" y="166"/>
                    <a:pt x="69" y="150"/>
                  </a:cubicBezTo>
                  <a:cubicBezTo>
                    <a:pt x="69" y="133"/>
                    <a:pt x="82" y="120"/>
                    <a:pt x="99" y="120"/>
                  </a:cubicBezTo>
                  <a:cubicBezTo>
                    <a:pt x="115" y="120"/>
                    <a:pt x="128" y="133"/>
                    <a:pt x="128" y="150"/>
                  </a:cubicBezTo>
                  <a:cubicBezTo>
                    <a:pt x="128" y="166"/>
                    <a:pt x="115" y="180"/>
                    <a:pt x="99" y="180"/>
                  </a:cubicBezTo>
                  <a:close/>
                  <a:moveTo>
                    <a:pt x="339" y="407"/>
                  </a:moveTo>
                  <a:cubicBezTo>
                    <a:pt x="253" y="407"/>
                    <a:pt x="182" y="337"/>
                    <a:pt x="182" y="250"/>
                  </a:cubicBezTo>
                  <a:cubicBezTo>
                    <a:pt x="182" y="164"/>
                    <a:pt x="253" y="93"/>
                    <a:pt x="339" y="93"/>
                  </a:cubicBezTo>
                  <a:cubicBezTo>
                    <a:pt x="426" y="93"/>
                    <a:pt x="496" y="164"/>
                    <a:pt x="496" y="250"/>
                  </a:cubicBezTo>
                  <a:cubicBezTo>
                    <a:pt x="496" y="337"/>
                    <a:pt x="426" y="407"/>
                    <a:pt x="339" y="407"/>
                  </a:cubicBezTo>
                  <a:close/>
                </a:path>
              </a:pathLst>
            </a:custGeom>
            <a:grpFill/>
            <a:ln>
              <a:noFill/>
            </a:ln>
            <a:extLst>
              <a:ext uri="{91240B29-F687-4F45-9708-019B960494DF}"/>
            </a:extLst>
          </p:spPr>
          <p:txBody>
            <a:bodyPr lIns="68580" tIns="34290" rIns="68580" bIns="34290"/>
            <a:lstStyle/>
            <a:p>
              <a:pPr fontAlgn="auto">
                <a:spcBef>
                  <a:spcPts val="0"/>
                </a:spcBef>
                <a:spcAft>
                  <a:spcPts val="0"/>
                </a:spcAft>
                <a:defRPr/>
              </a:pPr>
              <a:endParaRPr lang="id-ID" sz="1350" kern="0">
                <a:solidFill>
                  <a:prstClr val="black"/>
                </a:solidFill>
                <a:latin typeface="微软雅黑" pitchFamily="34" charset="-122"/>
                <a:ea typeface="微软雅黑" pitchFamily="34" charset="-122"/>
                <a:cs typeface="+mn-cs"/>
              </a:endParaRPr>
            </a:p>
          </p:txBody>
        </p:sp>
      </p:grpSp>
      <p:grpSp>
        <p:nvGrpSpPr>
          <p:cNvPr id="38" name="Group 14"/>
          <p:cNvGrpSpPr/>
          <p:nvPr/>
        </p:nvGrpSpPr>
        <p:grpSpPr>
          <a:xfrm>
            <a:off x="5403192" y="3717048"/>
            <a:ext cx="245900" cy="256661"/>
            <a:chOff x="1190625" y="1587950"/>
            <a:chExt cx="1196975" cy="1249362"/>
          </a:xfrm>
          <a:solidFill>
            <a:sysClr val="window" lastClr="FFFFFF"/>
          </a:solidFill>
        </p:grpSpPr>
        <p:sp>
          <p:nvSpPr>
            <p:cNvPr id="39" name="Freeform 16"/>
            <p:cNvSpPr>
              <a:spLocks/>
            </p:cNvSpPr>
            <p:nvPr/>
          </p:nvSpPr>
          <p:spPr bwMode="auto">
            <a:xfrm>
              <a:off x="1368425" y="1587950"/>
              <a:ext cx="1019175" cy="877887"/>
            </a:xfrm>
            <a:custGeom>
              <a:avLst/>
              <a:gdLst>
                <a:gd name="T0" fmla="*/ 248 w 269"/>
                <a:gd name="T1" fmla="*/ 0 h 232"/>
                <a:gd name="T2" fmla="*/ 0 w 269"/>
                <a:gd name="T3" fmla="*/ 0 h 232"/>
                <a:gd name="T4" fmla="*/ 84 w 269"/>
                <a:gd name="T5" fmla="*/ 42 h 232"/>
                <a:gd name="T6" fmla="*/ 227 w 269"/>
                <a:gd name="T7" fmla="*/ 42 h 232"/>
                <a:gd name="T8" fmla="*/ 227 w 269"/>
                <a:gd name="T9" fmla="*/ 63 h 232"/>
                <a:gd name="T10" fmla="*/ 126 w 269"/>
                <a:gd name="T11" fmla="*/ 63 h 232"/>
                <a:gd name="T12" fmla="*/ 154 w 269"/>
                <a:gd name="T13" fmla="*/ 77 h 232"/>
                <a:gd name="T14" fmla="*/ 180 w 269"/>
                <a:gd name="T15" fmla="*/ 105 h 232"/>
                <a:gd name="T16" fmla="*/ 227 w 269"/>
                <a:gd name="T17" fmla="*/ 105 h 232"/>
                <a:gd name="T18" fmla="*/ 227 w 269"/>
                <a:gd name="T19" fmla="*/ 126 h 232"/>
                <a:gd name="T20" fmla="*/ 185 w 269"/>
                <a:gd name="T21" fmla="*/ 126 h 232"/>
                <a:gd name="T22" fmla="*/ 185 w 269"/>
                <a:gd name="T23" fmla="*/ 232 h 232"/>
                <a:gd name="T24" fmla="*/ 248 w 269"/>
                <a:gd name="T25" fmla="*/ 232 h 232"/>
                <a:gd name="T26" fmla="*/ 269 w 269"/>
                <a:gd name="T27" fmla="*/ 211 h 232"/>
                <a:gd name="T28" fmla="*/ 269 w 269"/>
                <a:gd name="T29" fmla="*/ 21 h 232"/>
                <a:gd name="T30" fmla="*/ 248 w 269"/>
                <a:gd name="T31"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9" h="232">
                  <a:moveTo>
                    <a:pt x="248" y="0"/>
                  </a:moveTo>
                  <a:cubicBezTo>
                    <a:pt x="0" y="0"/>
                    <a:pt x="0" y="0"/>
                    <a:pt x="0" y="0"/>
                  </a:cubicBezTo>
                  <a:cubicBezTo>
                    <a:pt x="84" y="42"/>
                    <a:pt x="84" y="42"/>
                    <a:pt x="84" y="42"/>
                  </a:cubicBezTo>
                  <a:cubicBezTo>
                    <a:pt x="227" y="42"/>
                    <a:pt x="227" y="42"/>
                    <a:pt x="227" y="42"/>
                  </a:cubicBezTo>
                  <a:cubicBezTo>
                    <a:pt x="227" y="63"/>
                    <a:pt x="227" y="63"/>
                    <a:pt x="227" y="63"/>
                  </a:cubicBezTo>
                  <a:cubicBezTo>
                    <a:pt x="126" y="63"/>
                    <a:pt x="126" y="63"/>
                    <a:pt x="126" y="63"/>
                  </a:cubicBezTo>
                  <a:cubicBezTo>
                    <a:pt x="154" y="77"/>
                    <a:pt x="154" y="77"/>
                    <a:pt x="154" y="77"/>
                  </a:cubicBezTo>
                  <a:cubicBezTo>
                    <a:pt x="165" y="83"/>
                    <a:pt x="175" y="93"/>
                    <a:pt x="180" y="105"/>
                  </a:cubicBezTo>
                  <a:cubicBezTo>
                    <a:pt x="227" y="105"/>
                    <a:pt x="227" y="105"/>
                    <a:pt x="227" y="105"/>
                  </a:cubicBezTo>
                  <a:cubicBezTo>
                    <a:pt x="227" y="126"/>
                    <a:pt x="227" y="126"/>
                    <a:pt x="227" y="126"/>
                  </a:cubicBezTo>
                  <a:cubicBezTo>
                    <a:pt x="185" y="126"/>
                    <a:pt x="185" y="126"/>
                    <a:pt x="185" y="126"/>
                  </a:cubicBezTo>
                  <a:cubicBezTo>
                    <a:pt x="185" y="232"/>
                    <a:pt x="185" y="232"/>
                    <a:pt x="185" y="232"/>
                  </a:cubicBezTo>
                  <a:cubicBezTo>
                    <a:pt x="248" y="232"/>
                    <a:pt x="248" y="232"/>
                    <a:pt x="248" y="232"/>
                  </a:cubicBezTo>
                  <a:cubicBezTo>
                    <a:pt x="260" y="232"/>
                    <a:pt x="269" y="222"/>
                    <a:pt x="269" y="211"/>
                  </a:cubicBezTo>
                  <a:cubicBezTo>
                    <a:pt x="269" y="21"/>
                    <a:pt x="269" y="21"/>
                    <a:pt x="269" y="21"/>
                  </a:cubicBezTo>
                  <a:cubicBezTo>
                    <a:pt x="269" y="9"/>
                    <a:pt x="260" y="0"/>
                    <a:pt x="248" y="0"/>
                  </a:cubicBezTo>
                  <a:close/>
                </a:path>
              </a:pathLst>
            </a:custGeom>
            <a:grpFill/>
            <a:ln>
              <a:noFill/>
            </a:ln>
            <a:extLst>
              <a:ext uri="{91240B29-F687-4F45-9708-019B960494DF}"/>
            </a:extLst>
          </p:spPr>
          <p:txBody>
            <a:bodyPr lIns="68580" tIns="34290" rIns="68580" bIns="34290"/>
            <a:lstStyle/>
            <a:p>
              <a:pPr fontAlgn="auto">
                <a:spcBef>
                  <a:spcPts val="0"/>
                </a:spcBef>
                <a:spcAft>
                  <a:spcPts val="0"/>
                </a:spcAft>
                <a:defRPr/>
              </a:pPr>
              <a:endParaRPr lang="id-ID" sz="1350" kern="0">
                <a:solidFill>
                  <a:prstClr val="black"/>
                </a:solidFill>
                <a:latin typeface="微软雅黑" pitchFamily="34" charset="-122"/>
                <a:ea typeface="微软雅黑" pitchFamily="34" charset="-122"/>
                <a:cs typeface="+mn-cs"/>
              </a:endParaRPr>
            </a:p>
          </p:txBody>
        </p:sp>
        <p:sp>
          <p:nvSpPr>
            <p:cNvPr id="40" name="Freeform 17"/>
            <p:cNvSpPr>
              <a:spLocks noEditPoints="1"/>
            </p:cNvSpPr>
            <p:nvPr/>
          </p:nvSpPr>
          <p:spPr bwMode="auto">
            <a:xfrm>
              <a:off x="1190625" y="1613350"/>
              <a:ext cx="798513" cy="1223962"/>
            </a:xfrm>
            <a:custGeom>
              <a:avLst/>
              <a:gdLst>
                <a:gd name="T0" fmla="*/ 192 w 211"/>
                <a:gd name="T1" fmla="*/ 89 h 323"/>
                <a:gd name="T2" fmla="*/ 19 w 211"/>
                <a:gd name="T3" fmla="*/ 2 h 323"/>
                <a:gd name="T4" fmla="*/ 11 w 211"/>
                <a:gd name="T5" fmla="*/ 0 h 323"/>
                <a:gd name="T6" fmla="*/ 0 w 211"/>
                <a:gd name="T7" fmla="*/ 14 h 323"/>
                <a:gd name="T8" fmla="*/ 0 w 211"/>
                <a:gd name="T9" fmla="*/ 204 h 323"/>
                <a:gd name="T10" fmla="*/ 19 w 211"/>
                <a:gd name="T11" fmla="*/ 234 h 323"/>
                <a:gd name="T12" fmla="*/ 192 w 211"/>
                <a:gd name="T13" fmla="*/ 321 h 323"/>
                <a:gd name="T14" fmla="*/ 199 w 211"/>
                <a:gd name="T15" fmla="*/ 323 h 323"/>
                <a:gd name="T16" fmla="*/ 211 w 211"/>
                <a:gd name="T17" fmla="*/ 309 h 323"/>
                <a:gd name="T18" fmla="*/ 211 w 211"/>
                <a:gd name="T19" fmla="*/ 119 h 323"/>
                <a:gd name="T20" fmla="*/ 192 w 211"/>
                <a:gd name="T21" fmla="*/ 89 h 323"/>
                <a:gd name="T22" fmla="*/ 147 w 211"/>
                <a:gd name="T23" fmla="*/ 225 h 323"/>
                <a:gd name="T24" fmla="*/ 126 w 211"/>
                <a:gd name="T25" fmla="*/ 193 h 323"/>
                <a:gd name="T26" fmla="*/ 147 w 211"/>
                <a:gd name="T27" fmla="*/ 162 h 323"/>
                <a:gd name="T28" fmla="*/ 169 w 211"/>
                <a:gd name="T29" fmla="*/ 193 h 323"/>
                <a:gd name="T30" fmla="*/ 147 w 211"/>
                <a:gd name="T31" fmla="*/ 225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1" h="323">
                  <a:moveTo>
                    <a:pt x="192" y="89"/>
                  </a:moveTo>
                  <a:cubicBezTo>
                    <a:pt x="19" y="2"/>
                    <a:pt x="19" y="2"/>
                    <a:pt x="19" y="2"/>
                  </a:cubicBezTo>
                  <a:cubicBezTo>
                    <a:pt x="16" y="1"/>
                    <a:pt x="14" y="0"/>
                    <a:pt x="11" y="0"/>
                  </a:cubicBezTo>
                  <a:cubicBezTo>
                    <a:pt x="5" y="0"/>
                    <a:pt x="0" y="6"/>
                    <a:pt x="0" y="14"/>
                  </a:cubicBezTo>
                  <a:cubicBezTo>
                    <a:pt x="0" y="204"/>
                    <a:pt x="0" y="204"/>
                    <a:pt x="0" y="204"/>
                  </a:cubicBezTo>
                  <a:cubicBezTo>
                    <a:pt x="0" y="215"/>
                    <a:pt x="8" y="229"/>
                    <a:pt x="19" y="234"/>
                  </a:cubicBezTo>
                  <a:cubicBezTo>
                    <a:pt x="192" y="321"/>
                    <a:pt x="192" y="321"/>
                    <a:pt x="192" y="321"/>
                  </a:cubicBezTo>
                  <a:cubicBezTo>
                    <a:pt x="195" y="322"/>
                    <a:pt x="197" y="323"/>
                    <a:pt x="199" y="323"/>
                  </a:cubicBezTo>
                  <a:cubicBezTo>
                    <a:pt x="206" y="323"/>
                    <a:pt x="211" y="318"/>
                    <a:pt x="211" y="309"/>
                  </a:cubicBezTo>
                  <a:cubicBezTo>
                    <a:pt x="211" y="119"/>
                    <a:pt x="211" y="119"/>
                    <a:pt x="211" y="119"/>
                  </a:cubicBezTo>
                  <a:cubicBezTo>
                    <a:pt x="211" y="108"/>
                    <a:pt x="202" y="94"/>
                    <a:pt x="192" y="89"/>
                  </a:cubicBezTo>
                  <a:close/>
                  <a:moveTo>
                    <a:pt x="147" y="225"/>
                  </a:moveTo>
                  <a:cubicBezTo>
                    <a:pt x="136" y="225"/>
                    <a:pt x="126" y="211"/>
                    <a:pt x="126" y="193"/>
                  </a:cubicBezTo>
                  <a:cubicBezTo>
                    <a:pt x="126" y="176"/>
                    <a:pt x="136" y="162"/>
                    <a:pt x="147" y="162"/>
                  </a:cubicBezTo>
                  <a:cubicBezTo>
                    <a:pt x="159" y="162"/>
                    <a:pt x="169" y="176"/>
                    <a:pt x="169" y="193"/>
                  </a:cubicBezTo>
                  <a:cubicBezTo>
                    <a:pt x="169" y="211"/>
                    <a:pt x="159" y="225"/>
                    <a:pt x="147" y="225"/>
                  </a:cubicBezTo>
                  <a:close/>
                </a:path>
              </a:pathLst>
            </a:custGeom>
            <a:grpFill/>
            <a:ln>
              <a:noFill/>
            </a:ln>
            <a:extLst>
              <a:ext uri="{91240B29-F687-4F45-9708-019B960494DF}"/>
            </a:extLst>
          </p:spPr>
          <p:txBody>
            <a:bodyPr lIns="68580" tIns="34290" rIns="68580" bIns="34290"/>
            <a:lstStyle/>
            <a:p>
              <a:pPr fontAlgn="auto">
                <a:spcBef>
                  <a:spcPts val="0"/>
                </a:spcBef>
                <a:spcAft>
                  <a:spcPts val="0"/>
                </a:spcAft>
                <a:defRPr/>
              </a:pPr>
              <a:endParaRPr lang="id-ID" sz="1350" kern="0">
                <a:solidFill>
                  <a:prstClr val="black"/>
                </a:solidFill>
                <a:latin typeface="微软雅黑" pitchFamily="34" charset="-122"/>
                <a:ea typeface="微软雅黑" pitchFamily="34" charset="-122"/>
                <a:cs typeface="+mn-cs"/>
              </a:endParaRPr>
            </a:p>
          </p:txBody>
        </p:sp>
      </p:grpSp>
      <p:sp>
        <p:nvSpPr>
          <p:cNvPr id="41" name="Freeform 21"/>
          <p:cNvSpPr>
            <a:spLocks noEditPoints="1"/>
          </p:cNvSpPr>
          <p:nvPr/>
        </p:nvSpPr>
        <p:spPr bwMode="auto">
          <a:xfrm>
            <a:off x="3457575" y="3683000"/>
            <a:ext cx="241300" cy="276225"/>
          </a:xfrm>
          <a:custGeom>
            <a:avLst/>
            <a:gdLst>
              <a:gd name="T0" fmla="*/ 432 w 504"/>
              <a:gd name="T1" fmla="*/ 541 h 577"/>
              <a:gd name="T2" fmla="*/ 407 w 504"/>
              <a:gd name="T3" fmla="*/ 541 h 577"/>
              <a:gd name="T4" fmla="*/ 504 w 504"/>
              <a:gd name="T5" fmla="*/ 361 h 577"/>
              <a:gd name="T6" fmla="*/ 341 w 504"/>
              <a:gd name="T7" fmla="*/ 152 h 577"/>
              <a:gd name="T8" fmla="*/ 382 w 504"/>
              <a:gd name="T9" fmla="*/ 75 h 577"/>
              <a:gd name="T10" fmla="*/ 374 w 504"/>
              <a:gd name="T11" fmla="*/ 50 h 577"/>
              <a:gd name="T12" fmla="*/ 277 w 504"/>
              <a:gd name="T13" fmla="*/ 3 h 577"/>
              <a:gd name="T14" fmla="*/ 263 w 504"/>
              <a:gd name="T15" fmla="*/ 2 h 577"/>
              <a:gd name="T16" fmla="*/ 252 w 504"/>
              <a:gd name="T17" fmla="*/ 12 h 577"/>
              <a:gd name="T18" fmla="*/ 137 w 504"/>
              <a:gd name="T19" fmla="*/ 230 h 577"/>
              <a:gd name="T20" fmla="*/ 153 w 504"/>
              <a:gd name="T21" fmla="*/ 280 h 577"/>
              <a:gd name="T22" fmla="*/ 137 w 504"/>
              <a:gd name="T23" fmla="*/ 313 h 577"/>
              <a:gd name="T24" fmla="*/ 202 w 504"/>
              <a:gd name="T25" fmla="*/ 344 h 577"/>
              <a:gd name="T26" fmla="*/ 217 w 504"/>
              <a:gd name="T27" fmla="*/ 312 h 577"/>
              <a:gd name="T28" fmla="*/ 217 w 504"/>
              <a:gd name="T29" fmla="*/ 312 h 577"/>
              <a:gd name="T30" fmla="*/ 267 w 504"/>
              <a:gd name="T31" fmla="*/ 293 h 577"/>
              <a:gd name="T32" fmla="*/ 306 w 504"/>
              <a:gd name="T33" fmla="*/ 219 h 577"/>
              <a:gd name="T34" fmla="*/ 432 w 504"/>
              <a:gd name="T35" fmla="*/ 361 h 577"/>
              <a:gd name="T36" fmla="*/ 288 w 504"/>
              <a:gd name="T37" fmla="*/ 505 h 577"/>
              <a:gd name="T38" fmla="*/ 180 w 504"/>
              <a:gd name="T39" fmla="*/ 469 h 577"/>
              <a:gd name="T40" fmla="*/ 180 w 504"/>
              <a:gd name="T41" fmla="*/ 451 h 577"/>
              <a:gd name="T42" fmla="*/ 198 w 504"/>
              <a:gd name="T43" fmla="*/ 433 h 577"/>
              <a:gd name="T44" fmla="*/ 288 w 504"/>
              <a:gd name="T45" fmla="*/ 433 h 577"/>
              <a:gd name="T46" fmla="*/ 288 w 504"/>
              <a:gd name="T47" fmla="*/ 397 h 577"/>
              <a:gd name="T48" fmla="*/ 149 w 504"/>
              <a:gd name="T49" fmla="*/ 397 h 577"/>
              <a:gd name="T50" fmla="*/ 75 w 504"/>
              <a:gd name="T51" fmla="*/ 397 h 577"/>
              <a:gd name="T52" fmla="*/ 0 w 504"/>
              <a:gd name="T53" fmla="*/ 397 h 577"/>
              <a:gd name="T54" fmla="*/ 0 w 504"/>
              <a:gd name="T55" fmla="*/ 433 h 577"/>
              <a:gd name="T56" fmla="*/ 85 w 504"/>
              <a:gd name="T57" fmla="*/ 433 h 577"/>
              <a:gd name="T58" fmla="*/ 90 w 504"/>
              <a:gd name="T59" fmla="*/ 433 h 577"/>
              <a:gd name="T60" fmla="*/ 108 w 504"/>
              <a:gd name="T61" fmla="*/ 451 h 577"/>
              <a:gd name="T62" fmla="*/ 108 w 504"/>
              <a:gd name="T63" fmla="*/ 469 h 577"/>
              <a:gd name="T64" fmla="*/ 108 w 504"/>
              <a:gd name="T65" fmla="*/ 541 h 577"/>
              <a:gd name="T66" fmla="*/ 36 w 504"/>
              <a:gd name="T67" fmla="*/ 577 h 577"/>
              <a:gd name="T68" fmla="*/ 504 w 504"/>
              <a:gd name="T69" fmla="*/ 577 h 577"/>
              <a:gd name="T70" fmla="*/ 432 w 504"/>
              <a:gd name="T71" fmla="*/ 541 h 577"/>
              <a:gd name="T72" fmla="*/ 306 w 504"/>
              <a:gd name="T73" fmla="*/ 49 h 577"/>
              <a:gd name="T74" fmla="*/ 294 w 504"/>
              <a:gd name="T75" fmla="*/ 61 h 577"/>
              <a:gd name="T76" fmla="*/ 212 w 504"/>
              <a:gd name="T77" fmla="*/ 217 h 577"/>
              <a:gd name="T78" fmla="*/ 180 w 504"/>
              <a:gd name="T79" fmla="*/ 202 h 577"/>
              <a:gd name="T80" fmla="*/ 182 w 504"/>
              <a:gd name="T81" fmla="*/ 195 h 577"/>
              <a:gd name="T82" fmla="*/ 261 w 504"/>
              <a:gd name="T83" fmla="*/ 48 h 577"/>
              <a:gd name="T84" fmla="*/ 272 w 504"/>
              <a:gd name="T85" fmla="*/ 38 h 577"/>
              <a:gd name="T86" fmla="*/ 286 w 504"/>
              <a:gd name="T87" fmla="*/ 39 h 577"/>
              <a:gd name="T88" fmla="*/ 306 w 504"/>
              <a:gd name="T89" fmla="*/ 49 h 577"/>
              <a:gd name="T90" fmla="*/ 306 w 504"/>
              <a:gd name="T91" fmla="*/ 49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04" h="577">
                <a:moveTo>
                  <a:pt x="432" y="541"/>
                </a:moveTo>
                <a:cubicBezTo>
                  <a:pt x="407" y="541"/>
                  <a:pt x="407" y="541"/>
                  <a:pt x="407" y="541"/>
                </a:cubicBezTo>
                <a:cubicBezTo>
                  <a:pt x="466" y="502"/>
                  <a:pt x="504" y="436"/>
                  <a:pt x="504" y="361"/>
                </a:cubicBezTo>
                <a:cubicBezTo>
                  <a:pt x="504" y="260"/>
                  <a:pt x="435" y="175"/>
                  <a:pt x="341" y="152"/>
                </a:cubicBezTo>
                <a:cubicBezTo>
                  <a:pt x="382" y="75"/>
                  <a:pt x="382" y="75"/>
                  <a:pt x="382" y="75"/>
                </a:cubicBezTo>
                <a:cubicBezTo>
                  <a:pt x="386" y="65"/>
                  <a:pt x="383" y="54"/>
                  <a:pt x="374" y="50"/>
                </a:cubicBezTo>
                <a:cubicBezTo>
                  <a:pt x="277" y="3"/>
                  <a:pt x="277" y="3"/>
                  <a:pt x="277" y="3"/>
                </a:cubicBezTo>
                <a:cubicBezTo>
                  <a:pt x="272" y="1"/>
                  <a:pt x="267" y="0"/>
                  <a:pt x="263" y="2"/>
                </a:cubicBezTo>
                <a:cubicBezTo>
                  <a:pt x="258" y="4"/>
                  <a:pt x="254" y="7"/>
                  <a:pt x="252" y="12"/>
                </a:cubicBezTo>
                <a:cubicBezTo>
                  <a:pt x="137" y="230"/>
                  <a:pt x="137" y="230"/>
                  <a:pt x="137" y="230"/>
                </a:cubicBezTo>
                <a:cubicBezTo>
                  <a:pt x="128" y="249"/>
                  <a:pt x="135" y="272"/>
                  <a:pt x="153" y="280"/>
                </a:cubicBezTo>
                <a:cubicBezTo>
                  <a:pt x="137" y="313"/>
                  <a:pt x="137" y="313"/>
                  <a:pt x="137" y="313"/>
                </a:cubicBezTo>
                <a:cubicBezTo>
                  <a:pt x="202" y="344"/>
                  <a:pt x="202" y="344"/>
                  <a:pt x="202" y="344"/>
                </a:cubicBezTo>
                <a:cubicBezTo>
                  <a:pt x="217" y="312"/>
                  <a:pt x="217" y="312"/>
                  <a:pt x="217" y="312"/>
                </a:cubicBezTo>
                <a:cubicBezTo>
                  <a:pt x="217" y="312"/>
                  <a:pt x="217" y="312"/>
                  <a:pt x="217" y="312"/>
                </a:cubicBezTo>
                <a:cubicBezTo>
                  <a:pt x="235" y="320"/>
                  <a:pt x="257" y="312"/>
                  <a:pt x="267" y="293"/>
                </a:cubicBezTo>
                <a:cubicBezTo>
                  <a:pt x="306" y="219"/>
                  <a:pt x="306" y="219"/>
                  <a:pt x="306" y="219"/>
                </a:cubicBezTo>
                <a:cubicBezTo>
                  <a:pt x="377" y="228"/>
                  <a:pt x="432" y="288"/>
                  <a:pt x="432" y="361"/>
                </a:cubicBezTo>
                <a:cubicBezTo>
                  <a:pt x="432" y="440"/>
                  <a:pt x="367" y="505"/>
                  <a:pt x="288" y="505"/>
                </a:cubicBezTo>
                <a:cubicBezTo>
                  <a:pt x="252" y="505"/>
                  <a:pt x="205" y="491"/>
                  <a:pt x="180" y="469"/>
                </a:cubicBezTo>
                <a:cubicBezTo>
                  <a:pt x="180" y="451"/>
                  <a:pt x="180" y="451"/>
                  <a:pt x="180" y="451"/>
                </a:cubicBezTo>
                <a:cubicBezTo>
                  <a:pt x="180" y="441"/>
                  <a:pt x="188" y="433"/>
                  <a:pt x="198" y="433"/>
                </a:cubicBezTo>
                <a:cubicBezTo>
                  <a:pt x="288" y="433"/>
                  <a:pt x="288" y="433"/>
                  <a:pt x="288" y="433"/>
                </a:cubicBezTo>
                <a:cubicBezTo>
                  <a:pt x="288" y="397"/>
                  <a:pt x="288" y="397"/>
                  <a:pt x="288" y="397"/>
                </a:cubicBezTo>
                <a:cubicBezTo>
                  <a:pt x="149" y="397"/>
                  <a:pt x="149" y="397"/>
                  <a:pt x="149" y="397"/>
                </a:cubicBezTo>
                <a:cubicBezTo>
                  <a:pt x="75" y="397"/>
                  <a:pt x="75" y="397"/>
                  <a:pt x="75" y="397"/>
                </a:cubicBezTo>
                <a:cubicBezTo>
                  <a:pt x="0" y="397"/>
                  <a:pt x="0" y="397"/>
                  <a:pt x="0" y="397"/>
                </a:cubicBezTo>
                <a:cubicBezTo>
                  <a:pt x="0" y="433"/>
                  <a:pt x="0" y="433"/>
                  <a:pt x="0" y="433"/>
                </a:cubicBezTo>
                <a:cubicBezTo>
                  <a:pt x="85" y="433"/>
                  <a:pt x="85" y="433"/>
                  <a:pt x="85" y="433"/>
                </a:cubicBezTo>
                <a:cubicBezTo>
                  <a:pt x="90" y="433"/>
                  <a:pt x="90" y="433"/>
                  <a:pt x="90" y="433"/>
                </a:cubicBezTo>
                <a:cubicBezTo>
                  <a:pt x="100" y="433"/>
                  <a:pt x="108" y="441"/>
                  <a:pt x="108" y="451"/>
                </a:cubicBezTo>
                <a:cubicBezTo>
                  <a:pt x="108" y="469"/>
                  <a:pt x="108" y="469"/>
                  <a:pt x="108" y="469"/>
                </a:cubicBezTo>
                <a:cubicBezTo>
                  <a:pt x="108" y="541"/>
                  <a:pt x="108" y="541"/>
                  <a:pt x="108" y="541"/>
                </a:cubicBezTo>
                <a:cubicBezTo>
                  <a:pt x="68" y="541"/>
                  <a:pt x="36" y="537"/>
                  <a:pt x="36" y="577"/>
                </a:cubicBezTo>
                <a:cubicBezTo>
                  <a:pt x="504" y="577"/>
                  <a:pt x="504" y="577"/>
                  <a:pt x="504" y="577"/>
                </a:cubicBezTo>
                <a:cubicBezTo>
                  <a:pt x="504" y="537"/>
                  <a:pt x="472" y="541"/>
                  <a:pt x="432" y="541"/>
                </a:cubicBezTo>
                <a:close/>
                <a:moveTo>
                  <a:pt x="306" y="49"/>
                </a:moveTo>
                <a:cubicBezTo>
                  <a:pt x="301" y="51"/>
                  <a:pt x="297" y="55"/>
                  <a:pt x="294" y="61"/>
                </a:cubicBezTo>
                <a:cubicBezTo>
                  <a:pt x="212" y="217"/>
                  <a:pt x="212" y="217"/>
                  <a:pt x="212" y="217"/>
                </a:cubicBezTo>
                <a:cubicBezTo>
                  <a:pt x="180" y="202"/>
                  <a:pt x="180" y="202"/>
                  <a:pt x="180" y="202"/>
                </a:cubicBezTo>
                <a:cubicBezTo>
                  <a:pt x="181" y="199"/>
                  <a:pt x="181" y="197"/>
                  <a:pt x="182" y="195"/>
                </a:cubicBezTo>
                <a:cubicBezTo>
                  <a:pt x="261" y="48"/>
                  <a:pt x="261" y="48"/>
                  <a:pt x="261" y="48"/>
                </a:cubicBezTo>
                <a:cubicBezTo>
                  <a:pt x="263" y="43"/>
                  <a:pt x="267" y="40"/>
                  <a:pt x="272" y="38"/>
                </a:cubicBezTo>
                <a:cubicBezTo>
                  <a:pt x="276" y="36"/>
                  <a:pt x="281" y="37"/>
                  <a:pt x="286" y="39"/>
                </a:cubicBezTo>
                <a:cubicBezTo>
                  <a:pt x="306" y="49"/>
                  <a:pt x="306" y="49"/>
                  <a:pt x="306" y="49"/>
                </a:cubicBezTo>
                <a:cubicBezTo>
                  <a:pt x="306" y="49"/>
                  <a:pt x="306" y="49"/>
                  <a:pt x="306" y="49"/>
                </a:cubicBezTo>
                <a:close/>
              </a:path>
            </a:pathLst>
          </a:custGeom>
          <a:solidFill>
            <a:sysClr val="window" lastClr="FFFFFF"/>
          </a:solidFill>
          <a:ln>
            <a:noFill/>
          </a:ln>
        </p:spPr>
        <p:txBody>
          <a:bodyPr lIns="68580" tIns="34290" rIns="68580" bIns="34290"/>
          <a:lstStyle/>
          <a:p>
            <a:pPr fontAlgn="auto">
              <a:spcBef>
                <a:spcPts val="0"/>
              </a:spcBef>
              <a:spcAft>
                <a:spcPts val="0"/>
              </a:spcAft>
              <a:defRPr/>
            </a:pPr>
            <a:endParaRPr lang="id-ID" sz="1350" kern="0">
              <a:solidFill>
                <a:prstClr val="black"/>
              </a:solidFill>
              <a:latin typeface="微软雅黑" pitchFamily="34" charset="-122"/>
              <a:ea typeface="微软雅黑" pitchFamily="34" charset="-122"/>
              <a:cs typeface="+mn-cs"/>
            </a:endParaRPr>
          </a:p>
        </p:txBody>
      </p:sp>
      <p:cxnSp>
        <p:nvCxnSpPr>
          <p:cNvPr id="42" name="Straight Connector 18"/>
          <p:cNvCxnSpPr>
            <a:cxnSpLocks noChangeShapeType="1"/>
          </p:cNvCxnSpPr>
          <p:nvPr/>
        </p:nvCxnSpPr>
        <p:spPr bwMode="auto">
          <a:xfrm>
            <a:off x="3295650" y="1706563"/>
            <a:ext cx="696913" cy="0"/>
          </a:xfrm>
          <a:prstGeom prst="line">
            <a:avLst/>
          </a:prstGeom>
          <a:noFill/>
          <a:ln w="12700" algn="ctr">
            <a:solidFill>
              <a:srgbClr val="BFBFBF"/>
            </a:solidFill>
            <a:prstDash val="dash"/>
            <a:round/>
            <a:headEnd type="oval" w="med" len="med"/>
            <a:tailEnd/>
          </a:ln>
        </p:spPr>
      </p:cxnSp>
      <p:cxnSp>
        <p:nvCxnSpPr>
          <p:cNvPr id="43" name="Straight Connector 19"/>
          <p:cNvCxnSpPr>
            <a:cxnSpLocks noChangeShapeType="1"/>
          </p:cNvCxnSpPr>
          <p:nvPr/>
        </p:nvCxnSpPr>
        <p:spPr bwMode="auto">
          <a:xfrm>
            <a:off x="2525713" y="3149600"/>
            <a:ext cx="481012" cy="0"/>
          </a:xfrm>
          <a:prstGeom prst="line">
            <a:avLst/>
          </a:prstGeom>
          <a:noFill/>
          <a:ln w="12700" algn="ctr">
            <a:solidFill>
              <a:srgbClr val="BFBFBF"/>
            </a:solidFill>
            <a:prstDash val="dash"/>
            <a:round/>
            <a:headEnd type="oval" w="med" len="med"/>
            <a:tailEnd/>
          </a:ln>
        </p:spPr>
      </p:cxnSp>
      <p:cxnSp>
        <p:nvCxnSpPr>
          <p:cNvPr id="58" name="Straight Connector 20"/>
          <p:cNvCxnSpPr>
            <a:cxnSpLocks noChangeShapeType="1"/>
          </p:cNvCxnSpPr>
          <p:nvPr/>
        </p:nvCxnSpPr>
        <p:spPr bwMode="auto">
          <a:xfrm flipH="1" flipV="1">
            <a:off x="6097588" y="3711575"/>
            <a:ext cx="490537" cy="4763"/>
          </a:xfrm>
          <a:prstGeom prst="line">
            <a:avLst/>
          </a:prstGeom>
          <a:noFill/>
          <a:ln w="12700" algn="ctr">
            <a:solidFill>
              <a:srgbClr val="BFBFBF"/>
            </a:solidFill>
            <a:prstDash val="dash"/>
            <a:round/>
            <a:headEnd type="oval" w="med" len="med"/>
            <a:tailEnd/>
          </a:ln>
        </p:spPr>
      </p:cxnSp>
      <p:sp>
        <p:nvSpPr>
          <p:cNvPr id="70670" name="TextBox 22"/>
          <p:cNvSpPr txBox="1">
            <a:spLocks noChangeArrowheads="1"/>
          </p:cNvSpPr>
          <p:nvPr/>
        </p:nvSpPr>
        <p:spPr bwMode="auto">
          <a:xfrm>
            <a:off x="2266950" y="1323975"/>
            <a:ext cx="947738" cy="414338"/>
          </a:xfrm>
          <a:prstGeom prst="rect">
            <a:avLst/>
          </a:prstGeom>
          <a:noFill/>
          <a:ln w="9525">
            <a:noFill/>
            <a:miter lim="800000"/>
            <a:headEnd/>
            <a:tailEnd/>
          </a:ln>
        </p:spPr>
        <p:txBody>
          <a:bodyPr>
            <a:spAutoFit/>
          </a:bodyPr>
          <a:lstStyle/>
          <a:p>
            <a:pPr algn="r">
              <a:lnSpc>
                <a:spcPct val="150000"/>
              </a:lnSpc>
            </a:pPr>
            <a:r>
              <a:rPr lang="zh-CN" altLang="en-US" sz="1400" b="1">
                <a:solidFill>
                  <a:srgbClr val="7F7F7F"/>
                </a:solidFill>
                <a:latin typeface="微软雅黑"/>
                <a:ea typeface="微软雅黑"/>
                <a:cs typeface="微软雅黑"/>
              </a:rPr>
              <a:t>资产置出</a:t>
            </a:r>
            <a:endParaRPr lang="id-ID" sz="1400" b="1">
              <a:solidFill>
                <a:srgbClr val="7F7F7F"/>
              </a:solidFill>
              <a:latin typeface="微软雅黑"/>
              <a:ea typeface="微软雅黑"/>
              <a:cs typeface="微软雅黑"/>
            </a:endParaRPr>
          </a:p>
        </p:txBody>
      </p:sp>
      <p:sp>
        <p:nvSpPr>
          <p:cNvPr id="70671" name="TextBox 25"/>
          <p:cNvSpPr txBox="1">
            <a:spLocks noChangeArrowheads="1"/>
          </p:cNvSpPr>
          <p:nvPr/>
        </p:nvSpPr>
        <p:spPr bwMode="auto">
          <a:xfrm>
            <a:off x="1497013" y="2967038"/>
            <a:ext cx="903287" cy="415925"/>
          </a:xfrm>
          <a:prstGeom prst="rect">
            <a:avLst/>
          </a:prstGeom>
          <a:noFill/>
          <a:ln w="9525">
            <a:noFill/>
            <a:miter lim="800000"/>
            <a:headEnd/>
            <a:tailEnd/>
          </a:ln>
        </p:spPr>
        <p:txBody>
          <a:bodyPr wrap="none">
            <a:spAutoFit/>
          </a:bodyPr>
          <a:lstStyle/>
          <a:p>
            <a:pPr algn="r">
              <a:lnSpc>
                <a:spcPct val="150000"/>
              </a:lnSpc>
            </a:pPr>
            <a:r>
              <a:rPr lang="zh-CN" altLang="en-US" sz="1400" b="1">
                <a:solidFill>
                  <a:srgbClr val="7F7F7F"/>
                </a:solidFill>
                <a:latin typeface="微软雅黑"/>
                <a:ea typeface="微软雅黑"/>
                <a:cs typeface="微软雅黑"/>
              </a:rPr>
              <a:t>股权转让</a:t>
            </a:r>
            <a:endParaRPr lang="id-ID" altLang="zh-CN" sz="1400" b="1">
              <a:solidFill>
                <a:srgbClr val="7F7F7F"/>
              </a:solidFill>
              <a:latin typeface="微软雅黑"/>
              <a:ea typeface="微软雅黑"/>
              <a:cs typeface="微软雅黑"/>
            </a:endParaRPr>
          </a:p>
        </p:txBody>
      </p:sp>
      <p:sp>
        <p:nvSpPr>
          <p:cNvPr id="70672" name="TextBox 28"/>
          <p:cNvSpPr txBox="1">
            <a:spLocks noChangeArrowheads="1"/>
          </p:cNvSpPr>
          <p:nvPr/>
        </p:nvSpPr>
        <p:spPr bwMode="auto">
          <a:xfrm>
            <a:off x="6732588" y="3514725"/>
            <a:ext cx="901700" cy="522288"/>
          </a:xfrm>
          <a:prstGeom prst="rect">
            <a:avLst/>
          </a:prstGeom>
          <a:noFill/>
          <a:ln w="9525">
            <a:noFill/>
            <a:miter lim="800000"/>
            <a:headEnd/>
            <a:tailEnd/>
          </a:ln>
        </p:spPr>
        <p:txBody>
          <a:bodyPr wrap="none">
            <a:spAutoFit/>
          </a:bodyPr>
          <a:lstStyle/>
          <a:p>
            <a:pPr>
              <a:lnSpc>
                <a:spcPct val="200000"/>
              </a:lnSpc>
            </a:pPr>
            <a:r>
              <a:rPr lang="zh-CN" altLang="en-US" sz="1400" b="1">
                <a:solidFill>
                  <a:srgbClr val="7F7F7F"/>
                </a:solidFill>
                <a:latin typeface="微软雅黑"/>
                <a:ea typeface="微软雅黑"/>
                <a:cs typeface="微软雅黑"/>
              </a:rPr>
              <a:t>资产置入</a:t>
            </a:r>
            <a:endParaRPr lang="id-ID" sz="1400" b="1">
              <a:solidFill>
                <a:srgbClr val="7F7F7F"/>
              </a:solidFill>
              <a:latin typeface="微软雅黑"/>
              <a:ea typeface="微软雅黑"/>
              <a:cs typeface="微软雅黑"/>
            </a:endParaRP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up)">
                                      <p:cBhvr>
                                        <p:cTn id="13" dur="500"/>
                                        <p:tgtEl>
                                          <p:spTgt spid="24"/>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p:cTn id="17" dur="500" fill="hold"/>
                                        <p:tgtEl>
                                          <p:spTgt spid="35"/>
                                        </p:tgtEl>
                                        <p:attrNameLst>
                                          <p:attrName>ppt_w</p:attrName>
                                        </p:attrNameLst>
                                      </p:cBhvr>
                                      <p:tavLst>
                                        <p:tav tm="0">
                                          <p:val>
                                            <p:fltVal val="0"/>
                                          </p:val>
                                        </p:tav>
                                        <p:tav tm="100000">
                                          <p:val>
                                            <p:strVal val="#ppt_w"/>
                                          </p:val>
                                        </p:tav>
                                      </p:tavLst>
                                    </p:anim>
                                    <p:anim calcmode="lin" valueType="num">
                                      <p:cBhvr>
                                        <p:cTn id="18" dur="500" fill="hold"/>
                                        <p:tgtEl>
                                          <p:spTgt spid="35"/>
                                        </p:tgtEl>
                                        <p:attrNameLst>
                                          <p:attrName>ppt_h</p:attrName>
                                        </p:attrNameLst>
                                      </p:cBhvr>
                                      <p:tavLst>
                                        <p:tav tm="0">
                                          <p:val>
                                            <p:fltVal val="0"/>
                                          </p:val>
                                        </p:tav>
                                        <p:tav tm="100000">
                                          <p:val>
                                            <p:strVal val="#ppt_h"/>
                                          </p:val>
                                        </p:tav>
                                      </p:tavLst>
                                    </p:anim>
                                    <p:animEffect transition="in" filter="fade">
                                      <p:cBhvr>
                                        <p:cTn id="19" dur="500"/>
                                        <p:tgtEl>
                                          <p:spTgt spid="35"/>
                                        </p:tgtEl>
                                      </p:cBhvr>
                                    </p:animEffect>
                                  </p:childTnLst>
                                </p:cTn>
                              </p:par>
                            </p:childTnLst>
                          </p:cTn>
                        </p:par>
                        <p:par>
                          <p:cTn id="20" fill="hold">
                            <p:stCondLst>
                              <p:cond delay="1500"/>
                            </p:stCondLst>
                            <p:childTnLst>
                              <p:par>
                                <p:cTn id="21" presetID="22" presetClass="entr" presetSubtype="2"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right)">
                                      <p:cBhvr>
                                        <p:cTn id="23" dur="500"/>
                                        <p:tgtEl>
                                          <p:spTgt spid="23"/>
                                        </p:tgtEl>
                                      </p:cBhvr>
                                    </p:animEffect>
                                  </p:childTnLst>
                                </p:cTn>
                              </p:par>
                              <p:par>
                                <p:cTn id="24" presetID="22" presetClass="entr" presetSubtype="8" fill="hold"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left)">
                                      <p:cBhvr>
                                        <p:cTn id="26" dur="500"/>
                                        <p:tgtEl>
                                          <p:spTgt spid="25"/>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p:cTn id="35" dur="500" fill="hold"/>
                                        <p:tgtEl>
                                          <p:spTgt spid="34"/>
                                        </p:tgtEl>
                                        <p:attrNameLst>
                                          <p:attrName>ppt_w</p:attrName>
                                        </p:attrNameLst>
                                      </p:cBhvr>
                                      <p:tavLst>
                                        <p:tav tm="0">
                                          <p:val>
                                            <p:fltVal val="0"/>
                                          </p:val>
                                        </p:tav>
                                        <p:tav tm="100000">
                                          <p:val>
                                            <p:strVal val="#ppt_w"/>
                                          </p:val>
                                        </p:tav>
                                      </p:tavLst>
                                    </p:anim>
                                    <p:anim calcmode="lin" valueType="num">
                                      <p:cBhvr>
                                        <p:cTn id="36" dur="500" fill="hold"/>
                                        <p:tgtEl>
                                          <p:spTgt spid="34"/>
                                        </p:tgtEl>
                                        <p:attrNameLst>
                                          <p:attrName>ppt_h</p:attrName>
                                        </p:attrNameLst>
                                      </p:cBhvr>
                                      <p:tavLst>
                                        <p:tav tm="0">
                                          <p:val>
                                            <p:fltVal val="0"/>
                                          </p:val>
                                        </p:tav>
                                        <p:tav tm="100000">
                                          <p:val>
                                            <p:strVal val="#ppt_h"/>
                                          </p:val>
                                        </p:tav>
                                      </p:tavLst>
                                    </p:anim>
                                    <p:animEffect transition="in" filter="fade">
                                      <p:cBhvr>
                                        <p:cTn id="37" dur="500"/>
                                        <p:tgtEl>
                                          <p:spTgt spid="34"/>
                                        </p:tgtEl>
                                      </p:cBhvr>
                                    </p:animEffect>
                                  </p:childTnLst>
                                </p:cTn>
                              </p:par>
                            </p:childTnLst>
                          </p:cTn>
                        </p:par>
                        <p:par>
                          <p:cTn id="38" fill="hold">
                            <p:stCondLst>
                              <p:cond delay="2500"/>
                            </p:stCondLst>
                            <p:childTnLst>
                              <p:par>
                                <p:cTn id="39" presetID="53" presetClass="entr" presetSubtype="16" fill="hold"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000"/>
                            </p:stCondLst>
                            <p:childTnLst>
                              <p:par>
                                <p:cTn id="45" presetID="53" presetClass="entr" presetSubtype="16"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2"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wipe(right)">
                                      <p:cBhvr>
                                        <p:cTn id="53" dur="500"/>
                                        <p:tgtEl>
                                          <p:spTgt spid="42"/>
                                        </p:tgtEl>
                                      </p:cBhvr>
                                    </p:animEffect>
                                  </p:childTnLst>
                                </p:cTn>
                              </p:par>
                            </p:childTnLst>
                          </p:cTn>
                        </p:par>
                        <p:par>
                          <p:cTn id="54" fill="hold">
                            <p:stCondLst>
                              <p:cond delay="4000"/>
                            </p:stCondLst>
                            <p:childTnLst>
                              <p:par>
                                <p:cTn id="55" presetID="2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right)">
                                      <p:cBhvr>
                                        <p:cTn id="57" dur="500"/>
                                        <p:tgtEl>
                                          <p:spTgt spid="43"/>
                                        </p:tgtEl>
                                      </p:cBhvr>
                                    </p:animEffect>
                                  </p:childTnLst>
                                </p:cTn>
                              </p:par>
                            </p:childTnLst>
                          </p:cTn>
                        </p:par>
                        <p:par>
                          <p:cTn id="58" fill="hold">
                            <p:stCondLst>
                              <p:cond delay="4500"/>
                            </p:stCondLst>
                            <p:childTnLst>
                              <p:par>
                                <p:cTn id="59" presetID="22" presetClass="entr" presetSubtype="8"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Effect transition="in" filter="wipe(left)">
                                      <p:cBhvr>
                                        <p:cTn id="61"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3" grpId="0"/>
      <p:bldP spid="34"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页脚占位符 3"/>
          <p:cNvSpPr txBox="1">
            <a:spLocks noGrp="1"/>
          </p:cNvSpPr>
          <p:nvPr/>
        </p:nvSpPr>
        <p:spPr bwMode="auto">
          <a:xfrm>
            <a:off x="5867400" y="4846638"/>
            <a:ext cx="2895600" cy="239712"/>
          </a:xfrm>
          <a:prstGeom prst="rect">
            <a:avLst/>
          </a:prstGeom>
          <a:noFill/>
          <a:ln>
            <a:miter lim="800000"/>
            <a:headEnd/>
            <a:tailEnd/>
          </a:ln>
        </p:spPr>
        <p:txBody>
          <a:bodyPr/>
          <a:lstStyle/>
          <a:p>
            <a:pPr algn="r" fontAlgn="auto">
              <a:spcAft>
                <a:spcPts val="0"/>
              </a:spcAft>
              <a:defRPr/>
            </a:pPr>
            <a:r>
              <a:rPr lang="en-US" altLang="zh-CN" sz="1200" dirty="0">
                <a:latin typeface="+mj-lt"/>
                <a:ea typeface="+mn-ea"/>
                <a:cs typeface="+mn-cs"/>
              </a:rPr>
              <a:t>Company Logo</a:t>
            </a:r>
          </a:p>
        </p:txBody>
      </p:sp>
      <p:sp>
        <p:nvSpPr>
          <p:cNvPr id="7" name="日期占位符 5"/>
          <p:cNvSpPr txBox="1">
            <a:spLocks noGrp="1"/>
          </p:cNvSpPr>
          <p:nvPr/>
        </p:nvSpPr>
        <p:spPr bwMode="gray">
          <a:xfrm>
            <a:off x="14288" y="628650"/>
            <a:ext cx="8458200" cy="171450"/>
          </a:xfrm>
          <a:prstGeom prst="rect">
            <a:avLst/>
          </a:prstGeom>
          <a:noFill/>
          <a:ln>
            <a:miter lim="800000"/>
            <a:headEnd/>
            <a:tailEnd/>
          </a:ln>
        </p:spPr>
        <p:txBody>
          <a:bodyPr/>
          <a:lstStyle/>
          <a:p>
            <a:pPr fontAlgn="auto">
              <a:spcAft>
                <a:spcPts val="0"/>
              </a:spcAft>
              <a:defRPr/>
            </a:pPr>
            <a:r>
              <a:rPr lang="en-US" altLang="zh-CN" sz="1000" dirty="0">
                <a:solidFill>
                  <a:schemeClr val="bg1"/>
                </a:solidFill>
                <a:latin typeface="+mj-lt"/>
                <a:ea typeface="+mn-ea"/>
                <a:cs typeface="+mn-cs"/>
              </a:rPr>
              <a:t>www.themegallery.com</a:t>
            </a:r>
          </a:p>
        </p:txBody>
      </p:sp>
      <p:grpSp>
        <p:nvGrpSpPr>
          <p:cNvPr id="71683" name="组合 152"/>
          <p:cNvGrpSpPr>
            <a:grpSpLocks/>
          </p:cNvGrpSpPr>
          <p:nvPr/>
        </p:nvGrpSpPr>
        <p:grpSpPr bwMode="auto">
          <a:xfrm>
            <a:off x="4763" y="711200"/>
            <a:ext cx="9144000" cy="3965575"/>
            <a:chOff x="4732" y="948514"/>
            <a:chExt cx="9144000" cy="5286412"/>
          </a:xfrm>
        </p:grpSpPr>
        <p:grpSp>
          <p:nvGrpSpPr>
            <p:cNvPr id="71686" name="组合 150"/>
            <p:cNvGrpSpPr>
              <a:grpSpLocks/>
            </p:cNvGrpSpPr>
            <p:nvPr/>
          </p:nvGrpSpPr>
          <p:grpSpPr bwMode="auto">
            <a:xfrm>
              <a:off x="4732" y="948514"/>
              <a:ext cx="9144000" cy="5286412"/>
              <a:chOff x="4732" y="948514"/>
              <a:chExt cx="9144000" cy="5286412"/>
            </a:xfrm>
          </p:grpSpPr>
          <p:grpSp>
            <p:nvGrpSpPr>
              <p:cNvPr id="71688" name="组合 147"/>
              <p:cNvGrpSpPr>
                <a:grpSpLocks/>
              </p:cNvGrpSpPr>
              <p:nvPr/>
            </p:nvGrpSpPr>
            <p:grpSpPr bwMode="auto">
              <a:xfrm>
                <a:off x="4732" y="948514"/>
                <a:ext cx="9144000" cy="5286412"/>
                <a:chOff x="4732" y="948514"/>
                <a:chExt cx="9144000" cy="5286412"/>
              </a:xfrm>
            </p:grpSpPr>
            <p:grpSp>
              <p:nvGrpSpPr>
                <p:cNvPr id="71692" name="组合 143"/>
                <p:cNvGrpSpPr>
                  <a:grpSpLocks/>
                </p:cNvGrpSpPr>
                <p:nvPr/>
              </p:nvGrpSpPr>
              <p:grpSpPr bwMode="auto">
                <a:xfrm>
                  <a:off x="4732" y="948514"/>
                  <a:ext cx="9144000" cy="5286412"/>
                  <a:chOff x="4732" y="948514"/>
                  <a:chExt cx="9144000" cy="5286412"/>
                </a:xfrm>
              </p:grpSpPr>
              <p:cxnSp>
                <p:nvCxnSpPr>
                  <p:cNvPr id="20" name="直接连接符 19"/>
                  <p:cNvCxnSpPr/>
                  <p:nvPr/>
                </p:nvCxnSpPr>
                <p:spPr>
                  <a:xfrm rot="5400000">
                    <a:off x="1899395" y="3590927"/>
                    <a:ext cx="5286412" cy="1587"/>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4732" y="3566326"/>
                    <a:ext cx="9144000" cy="2116"/>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nvGrpSpPr>
                  <p:cNvPr id="71698" name="组合 131"/>
                  <p:cNvGrpSpPr>
                    <a:grpSpLocks/>
                  </p:cNvGrpSpPr>
                  <p:nvPr/>
                </p:nvGrpSpPr>
                <p:grpSpPr bwMode="auto">
                  <a:xfrm>
                    <a:off x="633385" y="1571614"/>
                    <a:ext cx="3652863" cy="1428758"/>
                    <a:chOff x="633385" y="1571614"/>
                    <a:chExt cx="3652863" cy="1428758"/>
                  </a:xfrm>
                </p:grpSpPr>
                <p:grpSp>
                  <p:nvGrpSpPr>
                    <p:cNvPr id="71744" name="组合 67"/>
                    <p:cNvGrpSpPr>
                      <a:grpSpLocks/>
                    </p:cNvGrpSpPr>
                    <p:nvPr/>
                  </p:nvGrpSpPr>
                  <p:grpSpPr bwMode="auto">
                    <a:xfrm>
                      <a:off x="633385" y="1571614"/>
                      <a:ext cx="3652863" cy="1428758"/>
                      <a:chOff x="633385" y="1571614"/>
                      <a:chExt cx="3652863" cy="1428758"/>
                    </a:xfrm>
                  </p:grpSpPr>
                  <p:sp>
                    <p:nvSpPr>
                      <p:cNvPr id="71" name="矩形 70"/>
                      <p:cNvSpPr/>
                      <p:nvPr/>
                    </p:nvSpPr>
                    <p:spPr>
                      <a:xfrm>
                        <a:off x="634969" y="1570694"/>
                        <a:ext cx="1116013" cy="4296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Wingdings" pitchFamily="2" charset="2"/>
                          <a:buNone/>
                          <a:defRPr/>
                        </a:pPr>
                        <a:r>
                          <a:rPr lang="zh-CN" altLang="en-US" sz="1400"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t>甲投资公司</a:t>
                        </a:r>
                      </a:p>
                    </p:txBody>
                  </p:sp>
                  <p:cxnSp>
                    <p:nvCxnSpPr>
                      <p:cNvPr id="72" name="直接箭头连接符 71"/>
                      <p:cNvCxnSpPr/>
                      <p:nvPr/>
                    </p:nvCxnSpPr>
                    <p:spPr>
                      <a:xfrm rot="5400000">
                        <a:off x="912039" y="2279905"/>
                        <a:ext cx="539646" cy="1588"/>
                      </a:xfrm>
                      <a:prstGeom prst="straightConnector1">
                        <a:avLst/>
                      </a:prstGeom>
                      <a:ln w="25400">
                        <a:solidFill>
                          <a:srgbClr val="002060"/>
                        </a:solidFill>
                        <a:tailEnd type="triangle" w="lg" len="med"/>
                      </a:ln>
                    </p:spPr>
                    <p:style>
                      <a:lnRef idx="1">
                        <a:schemeClr val="accent1"/>
                      </a:lnRef>
                      <a:fillRef idx="0">
                        <a:schemeClr val="accent1"/>
                      </a:fillRef>
                      <a:effectRef idx="0">
                        <a:schemeClr val="accent1"/>
                      </a:effectRef>
                      <a:fontRef idx="minor">
                        <a:schemeClr val="tx1"/>
                      </a:fontRef>
                    </p:style>
                  </p:cxnSp>
                  <p:sp>
                    <p:nvSpPr>
                      <p:cNvPr id="73" name="矩形 72"/>
                      <p:cNvSpPr/>
                      <p:nvPr/>
                    </p:nvSpPr>
                    <p:spPr>
                      <a:xfrm>
                        <a:off x="633382" y="2567452"/>
                        <a:ext cx="1116012" cy="4295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Wingdings" pitchFamily="2" charset="2"/>
                          <a:buNone/>
                          <a:defRPr/>
                        </a:pPr>
                        <a:r>
                          <a:rPr lang="zh-CN" altLang="en-US" sz="1400"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t>乙房开公司</a:t>
                        </a:r>
                      </a:p>
                    </p:txBody>
                  </p:sp>
                  <p:sp>
                    <p:nvSpPr>
                      <p:cNvPr id="74" name="矩形 73"/>
                      <p:cNvSpPr/>
                      <p:nvPr/>
                    </p:nvSpPr>
                    <p:spPr>
                      <a:xfrm>
                        <a:off x="2319307" y="2571684"/>
                        <a:ext cx="1116012" cy="4295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Wingdings" pitchFamily="2" charset="2"/>
                          <a:buNone/>
                          <a:defRPr/>
                        </a:pPr>
                        <a:r>
                          <a:rPr lang="zh-CN" altLang="en-US" sz="1400"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t>丙公司</a:t>
                        </a:r>
                      </a:p>
                    </p:txBody>
                  </p:sp>
                  <p:sp>
                    <p:nvSpPr>
                      <p:cNvPr id="75" name="矩形 74"/>
                      <p:cNvSpPr/>
                      <p:nvPr/>
                    </p:nvSpPr>
                    <p:spPr>
                      <a:xfrm>
                        <a:off x="3170207" y="1600322"/>
                        <a:ext cx="1116012" cy="4296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Wingdings" pitchFamily="2" charset="2"/>
                          <a:buNone/>
                          <a:defRPr/>
                        </a:pPr>
                        <a:r>
                          <a:rPr lang="en-US" altLang="zh-CN" sz="1400"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t>A</a:t>
                        </a:r>
                        <a:r>
                          <a:rPr lang="zh-CN" altLang="en-US" sz="1400"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t>公司</a:t>
                        </a:r>
                      </a:p>
                    </p:txBody>
                  </p:sp>
                  <p:cxnSp>
                    <p:nvCxnSpPr>
                      <p:cNvPr id="76" name="形状 46"/>
                      <p:cNvCxnSpPr>
                        <a:stCxn id="71" idx="3"/>
                        <a:endCxn id="74" idx="0"/>
                      </p:cNvCxnSpPr>
                      <p:nvPr/>
                    </p:nvCxnSpPr>
                    <p:spPr>
                      <a:xfrm>
                        <a:off x="1750982" y="1786552"/>
                        <a:ext cx="1125537" cy="785132"/>
                      </a:xfrm>
                      <a:prstGeom prst="bentConnector2">
                        <a:avLst/>
                      </a:prstGeom>
                      <a:ln w="25400">
                        <a:solidFill>
                          <a:srgbClr val="002060"/>
                        </a:solidFill>
                        <a:tailEnd type="triangle" w="lg" len="med"/>
                      </a:ln>
                    </p:spPr>
                    <p:style>
                      <a:lnRef idx="1">
                        <a:schemeClr val="accent1"/>
                      </a:lnRef>
                      <a:fillRef idx="0">
                        <a:schemeClr val="accent1"/>
                      </a:fillRef>
                      <a:effectRef idx="0">
                        <a:schemeClr val="accent1"/>
                      </a:effectRef>
                      <a:fontRef idx="minor">
                        <a:schemeClr val="tx1"/>
                      </a:fontRef>
                    </p:style>
                  </p:cxnSp>
                </p:grpSp>
                <p:sp>
                  <p:nvSpPr>
                    <p:cNvPr id="69" name="TextBox 68"/>
                    <p:cNvSpPr txBox="1"/>
                    <p:nvPr/>
                  </p:nvSpPr>
                  <p:spPr>
                    <a:xfrm>
                      <a:off x="1190594" y="2144200"/>
                      <a:ext cx="547688" cy="349182"/>
                    </a:xfrm>
                    <a:prstGeom prst="rect">
                      <a:avLst/>
                    </a:prstGeom>
                    <a:noFill/>
                  </p:spPr>
                  <p:txBody>
                    <a:bodyPr>
                      <a:spAutoFit/>
                    </a:bodyPr>
                    <a:lstStyle/>
                    <a:p>
                      <a:pPr algn="ctr" fontAlgn="auto">
                        <a:spcBef>
                          <a:spcPts val="0"/>
                        </a:spcBef>
                        <a:spcAft>
                          <a:spcPts val="0"/>
                        </a:spcAft>
                        <a:buFont typeface="Wingdings" pitchFamily="2" charset="2"/>
                        <a:buNone/>
                        <a:defRPr/>
                      </a:pPr>
                      <a:r>
                        <a:rPr lang="en-US" altLang="zh-CN" sz="1100"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cs typeface="+mn-cs"/>
                        </a:rPr>
                        <a:t>80%</a:t>
                      </a:r>
                      <a:endParaRPr lang="zh-CN" altLang="en-US" sz="1100"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cs typeface="+mn-cs"/>
                      </a:endParaRPr>
                    </a:p>
                  </p:txBody>
                </p:sp>
                <p:sp>
                  <p:nvSpPr>
                    <p:cNvPr id="70" name="TextBox 69"/>
                    <p:cNvSpPr txBox="1"/>
                    <p:nvPr/>
                  </p:nvSpPr>
                  <p:spPr>
                    <a:xfrm>
                      <a:off x="2233582" y="2144200"/>
                      <a:ext cx="671512" cy="349182"/>
                    </a:xfrm>
                    <a:prstGeom prst="rect">
                      <a:avLst/>
                    </a:prstGeom>
                    <a:noFill/>
                  </p:spPr>
                  <p:txBody>
                    <a:bodyPr>
                      <a:spAutoFit/>
                    </a:bodyPr>
                    <a:lstStyle/>
                    <a:p>
                      <a:pPr algn="ctr" fontAlgn="auto">
                        <a:spcBef>
                          <a:spcPts val="0"/>
                        </a:spcBef>
                        <a:spcAft>
                          <a:spcPts val="0"/>
                        </a:spcAft>
                        <a:buFont typeface="Wingdings" pitchFamily="2" charset="2"/>
                        <a:buNone/>
                        <a:defRPr/>
                      </a:pPr>
                      <a:r>
                        <a:rPr lang="en-US" altLang="zh-CN" sz="1100"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cs typeface="+mn-cs"/>
                        </a:rPr>
                        <a:t>100%</a:t>
                      </a:r>
                      <a:endParaRPr lang="zh-CN" altLang="en-US" sz="1100"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cs typeface="+mn-cs"/>
                      </a:endParaRPr>
                    </a:p>
                  </p:txBody>
                </p:sp>
              </p:grpSp>
              <p:grpSp>
                <p:nvGrpSpPr>
                  <p:cNvPr id="71699" name="组合 132"/>
                  <p:cNvGrpSpPr>
                    <a:grpSpLocks/>
                  </p:cNvGrpSpPr>
                  <p:nvPr/>
                </p:nvGrpSpPr>
                <p:grpSpPr bwMode="auto">
                  <a:xfrm>
                    <a:off x="638147" y="4124332"/>
                    <a:ext cx="3433787" cy="1457333"/>
                    <a:chOff x="638147" y="4124332"/>
                    <a:chExt cx="3433787" cy="1457333"/>
                  </a:xfrm>
                </p:grpSpPr>
                <p:grpSp>
                  <p:nvGrpSpPr>
                    <p:cNvPr id="71735" name="组合 109"/>
                    <p:cNvGrpSpPr>
                      <a:grpSpLocks/>
                    </p:cNvGrpSpPr>
                    <p:nvPr/>
                  </p:nvGrpSpPr>
                  <p:grpSpPr bwMode="auto">
                    <a:xfrm>
                      <a:off x="638147" y="4124332"/>
                      <a:ext cx="3433787" cy="1457333"/>
                      <a:chOff x="633385" y="1571614"/>
                      <a:chExt cx="3433787" cy="1457333"/>
                    </a:xfrm>
                  </p:grpSpPr>
                  <p:sp>
                    <p:nvSpPr>
                      <p:cNvPr id="62" name="矩形 61"/>
                      <p:cNvSpPr/>
                      <p:nvPr/>
                    </p:nvSpPr>
                    <p:spPr>
                      <a:xfrm>
                        <a:off x="634970" y="1572299"/>
                        <a:ext cx="1116012" cy="4274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Wingdings" pitchFamily="2" charset="2"/>
                          <a:buNone/>
                          <a:defRPr/>
                        </a:pPr>
                        <a:r>
                          <a:rPr lang="zh-CN" altLang="en-US" sz="1400"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t>甲投资公司</a:t>
                        </a:r>
                      </a:p>
                    </p:txBody>
                  </p:sp>
                  <p:cxnSp>
                    <p:nvCxnSpPr>
                      <p:cNvPr id="63" name="直接箭头连接符 62"/>
                      <p:cNvCxnSpPr/>
                      <p:nvPr/>
                    </p:nvCxnSpPr>
                    <p:spPr>
                      <a:xfrm rot="5400000">
                        <a:off x="913099" y="2278335"/>
                        <a:ext cx="537529" cy="1587"/>
                      </a:xfrm>
                      <a:prstGeom prst="straightConnector1">
                        <a:avLst/>
                      </a:prstGeom>
                      <a:ln w="25400">
                        <a:solidFill>
                          <a:srgbClr val="002060"/>
                        </a:solidFill>
                        <a:tailEnd type="triangle" w="lg" len="med"/>
                      </a:ln>
                    </p:spPr>
                    <p:style>
                      <a:lnRef idx="1">
                        <a:schemeClr val="accent1"/>
                      </a:lnRef>
                      <a:fillRef idx="0">
                        <a:schemeClr val="accent1"/>
                      </a:fillRef>
                      <a:effectRef idx="0">
                        <a:schemeClr val="accent1"/>
                      </a:effectRef>
                      <a:fontRef idx="minor">
                        <a:schemeClr val="tx1"/>
                      </a:fontRef>
                    </p:style>
                  </p:cxnSp>
                  <p:sp>
                    <p:nvSpPr>
                      <p:cNvPr id="64" name="矩形 63"/>
                      <p:cNvSpPr/>
                      <p:nvPr/>
                    </p:nvSpPr>
                    <p:spPr>
                      <a:xfrm>
                        <a:off x="633382" y="2566940"/>
                        <a:ext cx="1116013" cy="4274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Wingdings" pitchFamily="2" charset="2"/>
                          <a:buNone/>
                          <a:defRPr/>
                        </a:pPr>
                        <a:r>
                          <a:rPr lang="zh-CN" altLang="en-US" sz="1400"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t>丙公司</a:t>
                        </a:r>
                      </a:p>
                    </p:txBody>
                  </p:sp>
                  <p:sp>
                    <p:nvSpPr>
                      <p:cNvPr id="65" name="矩形 64"/>
                      <p:cNvSpPr/>
                      <p:nvPr/>
                    </p:nvSpPr>
                    <p:spPr>
                      <a:xfrm>
                        <a:off x="2946370" y="2598683"/>
                        <a:ext cx="1116012" cy="4296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Wingdings" pitchFamily="2" charset="2"/>
                          <a:buNone/>
                          <a:defRPr/>
                        </a:pPr>
                        <a:r>
                          <a:rPr lang="zh-CN" altLang="en-US" sz="1400"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t>乙房开公司</a:t>
                        </a:r>
                      </a:p>
                    </p:txBody>
                  </p:sp>
                  <p:sp>
                    <p:nvSpPr>
                      <p:cNvPr id="66" name="矩形 65"/>
                      <p:cNvSpPr/>
                      <p:nvPr/>
                    </p:nvSpPr>
                    <p:spPr>
                      <a:xfrm>
                        <a:off x="2951132" y="1599810"/>
                        <a:ext cx="1116013" cy="4296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Wingdings" pitchFamily="2" charset="2"/>
                          <a:buNone/>
                          <a:defRPr/>
                        </a:pPr>
                        <a:r>
                          <a:rPr lang="en-US" altLang="zh-CN" sz="1400"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t>A</a:t>
                        </a:r>
                        <a:r>
                          <a:rPr lang="zh-CN" altLang="en-US" sz="1400"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t>公司</a:t>
                        </a:r>
                      </a:p>
                    </p:txBody>
                  </p:sp>
                  <p:cxnSp>
                    <p:nvCxnSpPr>
                      <p:cNvPr id="67" name="直接箭头连接符 66"/>
                      <p:cNvCxnSpPr/>
                      <p:nvPr/>
                    </p:nvCxnSpPr>
                    <p:spPr>
                      <a:xfrm rot="5400000">
                        <a:off x="3255191" y="2302672"/>
                        <a:ext cx="539645" cy="1587"/>
                      </a:xfrm>
                      <a:prstGeom prst="straightConnector1">
                        <a:avLst/>
                      </a:prstGeom>
                      <a:ln w="25400">
                        <a:solidFill>
                          <a:srgbClr val="002060"/>
                        </a:solidFill>
                        <a:tailEnd type="triangle" w="lg" len="med"/>
                      </a:ln>
                    </p:spPr>
                    <p:style>
                      <a:lnRef idx="1">
                        <a:schemeClr val="accent1"/>
                      </a:lnRef>
                      <a:fillRef idx="0">
                        <a:schemeClr val="accent1"/>
                      </a:fillRef>
                      <a:effectRef idx="0">
                        <a:schemeClr val="accent1"/>
                      </a:effectRef>
                      <a:fontRef idx="minor">
                        <a:schemeClr val="tx1"/>
                      </a:fontRef>
                    </p:style>
                  </p:cxnSp>
                </p:grpSp>
                <p:sp>
                  <p:nvSpPr>
                    <p:cNvPr id="60" name="TextBox 59"/>
                    <p:cNvSpPr txBox="1"/>
                    <p:nvPr/>
                  </p:nvSpPr>
                  <p:spPr>
                    <a:xfrm>
                      <a:off x="2919382" y="4766243"/>
                      <a:ext cx="671512" cy="349183"/>
                    </a:xfrm>
                    <a:prstGeom prst="rect">
                      <a:avLst/>
                    </a:prstGeom>
                    <a:noFill/>
                  </p:spPr>
                  <p:txBody>
                    <a:bodyPr>
                      <a:spAutoFit/>
                    </a:bodyPr>
                    <a:lstStyle/>
                    <a:p>
                      <a:pPr algn="ctr" fontAlgn="auto">
                        <a:spcBef>
                          <a:spcPts val="0"/>
                        </a:spcBef>
                        <a:spcAft>
                          <a:spcPts val="0"/>
                        </a:spcAft>
                        <a:buFont typeface="Wingdings" pitchFamily="2" charset="2"/>
                        <a:buNone/>
                        <a:defRPr/>
                      </a:pPr>
                      <a:r>
                        <a:rPr lang="en-US" altLang="zh-CN" sz="1100"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cs typeface="+mn-cs"/>
                        </a:rPr>
                        <a:t>80%</a:t>
                      </a:r>
                      <a:endParaRPr lang="zh-CN" altLang="en-US" sz="1100"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cs typeface="+mn-cs"/>
                      </a:endParaRPr>
                    </a:p>
                  </p:txBody>
                </p:sp>
                <p:sp>
                  <p:nvSpPr>
                    <p:cNvPr id="61" name="TextBox 60"/>
                    <p:cNvSpPr txBox="1"/>
                    <p:nvPr/>
                  </p:nvSpPr>
                  <p:spPr>
                    <a:xfrm>
                      <a:off x="1123919" y="4757778"/>
                      <a:ext cx="671513" cy="347066"/>
                    </a:xfrm>
                    <a:prstGeom prst="rect">
                      <a:avLst/>
                    </a:prstGeom>
                    <a:noFill/>
                  </p:spPr>
                  <p:txBody>
                    <a:bodyPr>
                      <a:spAutoFit/>
                    </a:bodyPr>
                    <a:lstStyle/>
                    <a:p>
                      <a:pPr algn="ctr" fontAlgn="auto">
                        <a:spcBef>
                          <a:spcPts val="0"/>
                        </a:spcBef>
                        <a:spcAft>
                          <a:spcPts val="0"/>
                        </a:spcAft>
                        <a:buFont typeface="Wingdings" pitchFamily="2" charset="2"/>
                        <a:buNone/>
                        <a:defRPr/>
                      </a:pPr>
                      <a:r>
                        <a:rPr lang="en-US" altLang="zh-CN" sz="1100"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cs typeface="+mn-cs"/>
                        </a:rPr>
                        <a:t>100%</a:t>
                      </a:r>
                      <a:endParaRPr lang="zh-CN" altLang="en-US" sz="1100"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cs typeface="+mn-cs"/>
                      </a:endParaRPr>
                    </a:p>
                  </p:txBody>
                </p:sp>
              </p:grpSp>
              <p:grpSp>
                <p:nvGrpSpPr>
                  <p:cNvPr id="71700" name="组合 142"/>
                  <p:cNvGrpSpPr>
                    <a:grpSpLocks/>
                  </p:cNvGrpSpPr>
                  <p:nvPr/>
                </p:nvGrpSpPr>
                <p:grpSpPr bwMode="auto">
                  <a:xfrm>
                    <a:off x="4819652" y="1590664"/>
                    <a:ext cx="3652863" cy="1428758"/>
                    <a:chOff x="4819652" y="1590664"/>
                    <a:chExt cx="3652863" cy="1428758"/>
                  </a:xfrm>
                </p:grpSpPr>
                <p:grpSp>
                  <p:nvGrpSpPr>
                    <p:cNvPr id="71719" name="组合 133"/>
                    <p:cNvGrpSpPr>
                      <a:grpSpLocks/>
                    </p:cNvGrpSpPr>
                    <p:nvPr/>
                  </p:nvGrpSpPr>
                  <p:grpSpPr bwMode="auto">
                    <a:xfrm>
                      <a:off x="4819652" y="1590664"/>
                      <a:ext cx="3652863" cy="1428758"/>
                      <a:chOff x="4819652" y="1590664"/>
                      <a:chExt cx="3652863" cy="1428758"/>
                    </a:xfrm>
                  </p:grpSpPr>
                  <p:grpSp>
                    <p:nvGrpSpPr>
                      <p:cNvPr id="71721" name="组合 68"/>
                      <p:cNvGrpSpPr>
                        <a:grpSpLocks/>
                      </p:cNvGrpSpPr>
                      <p:nvPr/>
                    </p:nvGrpSpPr>
                    <p:grpSpPr bwMode="auto">
                      <a:xfrm>
                        <a:off x="4819652" y="1590664"/>
                        <a:ext cx="3652863" cy="1428758"/>
                        <a:chOff x="4819652" y="1590664"/>
                        <a:chExt cx="3652863" cy="1428758"/>
                      </a:xfrm>
                    </p:grpSpPr>
                    <p:sp>
                      <p:nvSpPr>
                        <p:cNvPr id="48" name="矩形 47"/>
                        <p:cNvSpPr/>
                        <p:nvPr/>
                      </p:nvSpPr>
                      <p:spPr>
                        <a:xfrm>
                          <a:off x="4821207" y="1589740"/>
                          <a:ext cx="1116012" cy="429599"/>
                        </a:xfrm>
                        <a:prstGeom prst="rect">
                          <a:avLst/>
                        </a:prstGeom>
                        <a:noFill/>
                        <a:ln>
                          <a:tailEnd type="non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Wingdings" pitchFamily="2" charset="2"/>
                            <a:buNone/>
                            <a:defRPr/>
                          </a:pPr>
                          <a:r>
                            <a:rPr lang="zh-CN" altLang="en-US" sz="1400"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t>甲投资公司</a:t>
                          </a:r>
                        </a:p>
                      </p:txBody>
                    </p:sp>
                    <p:cxnSp>
                      <p:nvCxnSpPr>
                        <p:cNvPr id="49" name="直接箭头连接符 48"/>
                        <p:cNvCxnSpPr/>
                        <p:nvPr/>
                      </p:nvCxnSpPr>
                      <p:spPr>
                        <a:xfrm rot="5400000">
                          <a:off x="5098279" y="2298950"/>
                          <a:ext cx="539645" cy="1587"/>
                        </a:xfrm>
                        <a:prstGeom prst="straightConnector1">
                          <a:avLst/>
                        </a:prstGeom>
                        <a:ln w="25400">
                          <a:solidFill>
                            <a:srgbClr val="002060"/>
                          </a:solidFill>
                          <a:tailEnd type="triangle" w="lg" len="med"/>
                        </a:ln>
                      </p:spPr>
                      <p:style>
                        <a:lnRef idx="1">
                          <a:schemeClr val="accent1"/>
                        </a:lnRef>
                        <a:fillRef idx="0">
                          <a:schemeClr val="accent1"/>
                        </a:fillRef>
                        <a:effectRef idx="0">
                          <a:schemeClr val="accent1"/>
                        </a:effectRef>
                        <a:fontRef idx="minor">
                          <a:schemeClr val="tx1"/>
                        </a:fontRef>
                      </p:style>
                    </p:cxnSp>
                    <p:sp>
                      <p:nvSpPr>
                        <p:cNvPr id="50" name="矩形 49"/>
                        <p:cNvSpPr/>
                        <p:nvPr/>
                      </p:nvSpPr>
                      <p:spPr>
                        <a:xfrm>
                          <a:off x="4819619" y="2586496"/>
                          <a:ext cx="1116013" cy="4296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Wingdings" pitchFamily="2" charset="2"/>
                            <a:buNone/>
                            <a:defRPr/>
                          </a:pPr>
                          <a:r>
                            <a:rPr lang="zh-CN" altLang="en-US" sz="1400"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t>乙房开公司</a:t>
                          </a:r>
                        </a:p>
                      </p:txBody>
                    </p:sp>
                    <p:sp>
                      <p:nvSpPr>
                        <p:cNvPr id="51" name="矩形 50"/>
                        <p:cNvSpPr/>
                        <p:nvPr/>
                      </p:nvSpPr>
                      <p:spPr>
                        <a:xfrm>
                          <a:off x="6505544" y="2590729"/>
                          <a:ext cx="1116013" cy="4296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Wingdings" pitchFamily="2" charset="2"/>
                            <a:buNone/>
                            <a:defRPr/>
                          </a:pPr>
                          <a:r>
                            <a:rPr lang="zh-CN" altLang="en-US" sz="1400"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t>丙公司</a:t>
                          </a:r>
                        </a:p>
                      </p:txBody>
                    </p:sp>
                    <p:sp>
                      <p:nvSpPr>
                        <p:cNvPr id="52" name="矩形 51"/>
                        <p:cNvSpPr/>
                        <p:nvPr/>
                      </p:nvSpPr>
                      <p:spPr>
                        <a:xfrm>
                          <a:off x="7356444" y="1619368"/>
                          <a:ext cx="1116013" cy="4295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Wingdings" pitchFamily="2" charset="2"/>
                            <a:buNone/>
                            <a:defRPr/>
                          </a:pPr>
                          <a:r>
                            <a:rPr lang="en-US" altLang="zh-CN" sz="1400"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t>A</a:t>
                          </a:r>
                          <a:r>
                            <a:rPr lang="zh-CN" altLang="en-US" sz="1400"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t>公司</a:t>
                          </a:r>
                        </a:p>
                      </p:txBody>
                    </p:sp>
                    <p:grpSp>
                      <p:nvGrpSpPr>
                        <p:cNvPr id="71729" name="组合 66"/>
                        <p:cNvGrpSpPr>
                          <a:grpSpLocks/>
                        </p:cNvGrpSpPr>
                        <p:nvPr/>
                      </p:nvGrpSpPr>
                      <p:grpSpPr bwMode="auto">
                        <a:xfrm>
                          <a:off x="5938847" y="1809739"/>
                          <a:ext cx="864000" cy="767964"/>
                          <a:chOff x="5938847" y="1809739"/>
                          <a:chExt cx="864000" cy="767964"/>
                        </a:xfrm>
                      </p:grpSpPr>
                      <p:cxnSp>
                        <p:nvCxnSpPr>
                          <p:cNvPr id="57" name="直接箭头连接符 56"/>
                          <p:cNvCxnSpPr/>
                          <p:nvPr/>
                        </p:nvCxnSpPr>
                        <p:spPr>
                          <a:xfrm rot="5400000">
                            <a:off x="6406400" y="2196311"/>
                            <a:ext cx="761852" cy="1587"/>
                          </a:xfrm>
                          <a:prstGeom prst="straightConnector1">
                            <a:avLst/>
                          </a:prstGeom>
                          <a:ln w="25400">
                            <a:solidFill>
                              <a:srgbClr val="00206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8" name="直接箭头连接符 57"/>
                          <p:cNvCxnSpPr/>
                          <p:nvPr/>
                        </p:nvCxnSpPr>
                        <p:spPr>
                          <a:xfrm>
                            <a:off x="5938807" y="1809831"/>
                            <a:ext cx="863600" cy="2116"/>
                          </a:xfrm>
                          <a:prstGeom prst="straightConnector1">
                            <a:avLst/>
                          </a:prstGeom>
                          <a:ln w="25400">
                            <a:solidFill>
                              <a:srgbClr val="002060"/>
                            </a:solidFill>
                            <a:tailEnd type="none" w="lg" len="med"/>
                          </a:ln>
                        </p:spPr>
                        <p:style>
                          <a:lnRef idx="1">
                            <a:schemeClr val="accent1"/>
                          </a:lnRef>
                          <a:fillRef idx="0">
                            <a:schemeClr val="accent1"/>
                          </a:fillRef>
                          <a:effectRef idx="0">
                            <a:schemeClr val="accent1"/>
                          </a:effectRef>
                          <a:fontRef idx="minor">
                            <a:schemeClr val="tx1"/>
                          </a:fontRef>
                        </p:style>
                      </p:cxnSp>
                    </p:grpSp>
                    <p:grpSp>
                      <p:nvGrpSpPr>
                        <p:cNvPr id="71730" name="组合 67"/>
                        <p:cNvGrpSpPr>
                          <a:grpSpLocks/>
                        </p:cNvGrpSpPr>
                        <p:nvPr/>
                      </p:nvGrpSpPr>
                      <p:grpSpPr bwMode="auto">
                        <a:xfrm>
                          <a:off x="7048511" y="1809739"/>
                          <a:ext cx="291600" cy="763200"/>
                          <a:chOff x="7048511" y="1809739"/>
                          <a:chExt cx="291600" cy="763200"/>
                        </a:xfrm>
                      </p:grpSpPr>
                      <p:cxnSp>
                        <p:nvCxnSpPr>
                          <p:cNvPr id="55" name="直接箭头连接符 54"/>
                          <p:cNvCxnSpPr/>
                          <p:nvPr/>
                        </p:nvCxnSpPr>
                        <p:spPr>
                          <a:xfrm rot="5400000">
                            <a:off x="6676804" y="2191022"/>
                            <a:ext cx="763968" cy="1588"/>
                          </a:xfrm>
                          <a:prstGeom prst="straightConnector1">
                            <a:avLst/>
                          </a:prstGeom>
                          <a:ln w="25400">
                            <a:solidFill>
                              <a:srgbClr val="002060"/>
                            </a:solidFill>
                            <a:prstDash val="sysDot"/>
                            <a:tailEnd type="triangle" w="lg" len="med"/>
                          </a:ln>
                        </p:spPr>
                        <p:style>
                          <a:lnRef idx="1">
                            <a:schemeClr val="accent1"/>
                          </a:lnRef>
                          <a:fillRef idx="0">
                            <a:schemeClr val="accent1"/>
                          </a:fillRef>
                          <a:effectRef idx="0">
                            <a:schemeClr val="accent1"/>
                          </a:effectRef>
                          <a:fontRef idx="minor">
                            <a:schemeClr val="tx1"/>
                          </a:fontRef>
                        </p:style>
                      </p:cxnSp>
                      <p:cxnSp>
                        <p:nvCxnSpPr>
                          <p:cNvPr id="56" name="直接箭头连接符 55"/>
                          <p:cNvCxnSpPr/>
                          <p:nvPr/>
                        </p:nvCxnSpPr>
                        <p:spPr>
                          <a:xfrm>
                            <a:off x="7048469" y="1816179"/>
                            <a:ext cx="292100" cy="0"/>
                          </a:xfrm>
                          <a:prstGeom prst="straightConnector1">
                            <a:avLst/>
                          </a:prstGeom>
                          <a:ln w="25400">
                            <a:solidFill>
                              <a:srgbClr val="002060"/>
                            </a:solidFill>
                            <a:prstDash val="sysDot"/>
                            <a:tailEnd type="none" w="lg" len="med"/>
                          </a:ln>
                        </p:spPr>
                        <p:style>
                          <a:lnRef idx="1">
                            <a:schemeClr val="accent1"/>
                          </a:lnRef>
                          <a:fillRef idx="0">
                            <a:schemeClr val="accent1"/>
                          </a:fillRef>
                          <a:effectRef idx="0">
                            <a:schemeClr val="accent1"/>
                          </a:effectRef>
                          <a:fontRef idx="minor">
                            <a:schemeClr val="tx1"/>
                          </a:fontRef>
                        </p:style>
                      </p:cxnSp>
                    </p:grpSp>
                  </p:grpSp>
                  <p:sp>
                    <p:nvSpPr>
                      <p:cNvPr id="46" name="TextBox 45"/>
                      <p:cNvSpPr txBox="1"/>
                      <p:nvPr/>
                    </p:nvSpPr>
                    <p:spPr>
                      <a:xfrm>
                        <a:off x="6176932" y="2144199"/>
                        <a:ext cx="671512" cy="349182"/>
                      </a:xfrm>
                      <a:prstGeom prst="rect">
                        <a:avLst/>
                      </a:prstGeom>
                      <a:noFill/>
                    </p:spPr>
                    <p:txBody>
                      <a:bodyPr>
                        <a:spAutoFit/>
                      </a:bodyPr>
                      <a:lstStyle/>
                      <a:p>
                        <a:pPr algn="ctr" fontAlgn="auto">
                          <a:spcBef>
                            <a:spcPts val="0"/>
                          </a:spcBef>
                          <a:spcAft>
                            <a:spcPts val="0"/>
                          </a:spcAft>
                          <a:buFont typeface="Wingdings" pitchFamily="2" charset="2"/>
                          <a:buNone/>
                          <a:defRPr/>
                        </a:pPr>
                        <a:r>
                          <a:rPr lang="en-US" altLang="zh-CN" sz="1100"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cs typeface="+mn-cs"/>
                          </a:rPr>
                          <a:t>100%</a:t>
                        </a:r>
                        <a:endParaRPr lang="zh-CN" altLang="en-US" sz="1100"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cs typeface="+mn-cs"/>
                        </a:endParaRPr>
                      </a:p>
                    </p:txBody>
                  </p:sp>
                  <p:sp>
                    <p:nvSpPr>
                      <p:cNvPr id="47" name="TextBox 46"/>
                      <p:cNvSpPr txBox="1"/>
                      <p:nvPr/>
                    </p:nvSpPr>
                    <p:spPr>
                      <a:xfrm>
                        <a:off x="7005607" y="2144199"/>
                        <a:ext cx="671512" cy="349182"/>
                      </a:xfrm>
                      <a:prstGeom prst="rect">
                        <a:avLst/>
                      </a:prstGeom>
                      <a:noFill/>
                    </p:spPr>
                    <p:txBody>
                      <a:bodyPr>
                        <a:spAutoFit/>
                      </a:bodyPr>
                      <a:lstStyle/>
                      <a:p>
                        <a:pPr algn="ctr" fontAlgn="auto">
                          <a:spcBef>
                            <a:spcPts val="0"/>
                          </a:spcBef>
                          <a:spcAft>
                            <a:spcPts val="0"/>
                          </a:spcAft>
                          <a:buFont typeface="Wingdings" pitchFamily="2" charset="2"/>
                          <a:buNone/>
                          <a:defRPr/>
                        </a:pPr>
                        <a:r>
                          <a:rPr lang="zh-CN" altLang="en-US" sz="1100"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cs typeface="+mn-cs"/>
                          </a:rPr>
                          <a:t>增资</a:t>
                        </a:r>
                      </a:p>
                    </p:txBody>
                  </p:sp>
                </p:grpSp>
                <p:sp>
                  <p:nvSpPr>
                    <p:cNvPr id="44" name="TextBox 43"/>
                    <p:cNvSpPr txBox="1"/>
                    <p:nvPr/>
                  </p:nvSpPr>
                  <p:spPr>
                    <a:xfrm>
                      <a:off x="5357782" y="2156897"/>
                      <a:ext cx="547687" cy="349182"/>
                    </a:xfrm>
                    <a:prstGeom prst="rect">
                      <a:avLst/>
                    </a:prstGeom>
                    <a:noFill/>
                  </p:spPr>
                  <p:txBody>
                    <a:bodyPr>
                      <a:spAutoFit/>
                    </a:bodyPr>
                    <a:lstStyle/>
                    <a:p>
                      <a:pPr algn="ctr" fontAlgn="auto">
                        <a:spcBef>
                          <a:spcPts val="0"/>
                        </a:spcBef>
                        <a:spcAft>
                          <a:spcPts val="0"/>
                        </a:spcAft>
                        <a:buFont typeface="Wingdings" pitchFamily="2" charset="2"/>
                        <a:buNone/>
                        <a:defRPr/>
                      </a:pPr>
                      <a:r>
                        <a:rPr lang="en-US" altLang="zh-CN" sz="1100"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cs typeface="+mn-cs"/>
                        </a:rPr>
                        <a:t>80%</a:t>
                      </a:r>
                      <a:endParaRPr lang="zh-CN" altLang="en-US" sz="1100"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cs typeface="+mn-cs"/>
                      </a:endParaRPr>
                    </a:p>
                  </p:txBody>
                </p:sp>
              </p:grpSp>
              <p:grpSp>
                <p:nvGrpSpPr>
                  <p:cNvPr id="71701" name="组合 141"/>
                  <p:cNvGrpSpPr>
                    <a:grpSpLocks/>
                  </p:cNvGrpSpPr>
                  <p:nvPr/>
                </p:nvGrpSpPr>
                <p:grpSpPr bwMode="auto">
                  <a:xfrm>
                    <a:off x="4819652" y="4143380"/>
                    <a:ext cx="3652863" cy="1643074"/>
                    <a:chOff x="4819652" y="4143380"/>
                    <a:chExt cx="3652863" cy="1643074"/>
                  </a:xfrm>
                </p:grpSpPr>
                <p:grpSp>
                  <p:nvGrpSpPr>
                    <p:cNvPr id="71702" name="组合 127"/>
                    <p:cNvGrpSpPr>
                      <a:grpSpLocks/>
                    </p:cNvGrpSpPr>
                    <p:nvPr/>
                  </p:nvGrpSpPr>
                  <p:grpSpPr bwMode="auto">
                    <a:xfrm>
                      <a:off x="4819652" y="4143380"/>
                      <a:ext cx="3652863" cy="1643074"/>
                      <a:chOff x="4819652" y="4143380"/>
                      <a:chExt cx="3652863" cy="1643074"/>
                    </a:xfrm>
                  </p:grpSpPr>
                  <p:sp>
                    <p:nvSpPr>
                      <p:cNvPr id="30" name="矩形 29"/>
                      <p:cNvSpPr/>
                      <p:nvPr/>
                    </p:nvSpPr>
                    <p:spPr>
                      <a:xfrm>
                        <a:off x="4821207" y="4144064"/>
                        <a:ext cx="1116012" cy="427484"/>
                      </a:xfrm>
                      <a:prstGeom prst="rect">
                        <a:avLst/>
                      </a:prstGeom>
                      <a:noFill/>
                      <a:ln>
                        <a:tailEnd type="non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Wingdings" pitchFamily="2" charset="2"/>
                          <a:buNone/>
                          <a:defRPr/>
                        </a:pPr>
                        <a:r>
                          <a:rPr lang="zh-CN" altLang="en-US" sz="1400"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t>甲投资公司</a:t>
                        </a:r>
                      </a:p>
                    </p:txBody>
                  </p:sp>
                  <p:cxnSp>
                    <p:nvCxnSpPr>
                      <p:cNvPr id="31" name="直接箭头连接符 30"/>
                      <p:cNvCxnSpPr/>
                      <p:nvPr/>
                    </p:nvCxnSpPr>
                    <p:spPr>
                      <a:xfrm rot="5400000">
                        <a:off x="5098279" y="4851158"/>
                        <a:ext cx="539645" cy="1587"/>
                      </a:xfrm>
                      <a:prstGeom prst="straightConnector1">
                        <a:avLst/>
                      </a:prstGeom>
                      <a:ln w="25400">
                        <a:solidFill>
                          <a:srgbClr val="002060"/>
                        </a:solidFill>
                        <a:tailEnd type="triangle" w="lg" len="med"/>
                      </a:ln>
                    </p:spPr>
                    <p:style>
                      <a:lnRef idx="1">
                        <a:schemeClr val="accent1"/>
                      </a:lnRef>
                      <a:fillRef idx="0">
                        <a:schemeClr val="accent1"/>
                      </a:fillRef>
                      <a:effectRef idx="0">
                        <a:schemeClr val="accent1"/>
                      </a:effectRef>
                      <a:fontRef idx="minor">
                        <a:schemeClr val="tx1"/>
                      </a:fontRef>
                    </p:style>
                  </p:cxnSp>
                  <p:sp>
                    <p:nvSpPr>
                      <p:cNvPr id="32" name="矩形 31"/>
                      <p:cNvSpPr/>
                      <p:nvPr/>
                    </p:nvSpPr>
                    <p:spPr>
                      <a:xfrm>
                        <a:off x="4819619" y="5138705"/>
                        <a:ext cx="1116013" cy="4274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Wingdings" pitchFamily="2" charset="2"/>
                          <a:buNone/>
                          <a:defRPr/>
                        </a:pPr>
                        <a:r>
                          <a:rPr lang="zh-CN" altLang="en-US" sz="1400"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t>乙房开公司</a:t>
                        </a:r>
                      </a:p>
                    </p:txBody>
                  </p:sp>
                  <p:sp>
                    <p:nvSpPr>
                      <p:cNvPr id="33" name="矩形 32"/>
                      <p:cNvSpPr/>
                      <p:nvPr/>
                    </p:nvSpPr>
                    <p:spPr>
                      <a:xfrm>
                        <a:off x="6505544" y="5142937"/>
                        <a:ext cx="1116013" cy="4296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Wingdings" pitchFamily="2" charset="2"/>
                          <a:buNone/>
                          <a:defRPr/>
                        </a:pPr>
                        <a:r>
                          <a:rPr lang="zh-CN" altLang="en-US" sz="1400"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t>丙公司</a:t>
                        </a:r>
                      </a:p>
                    </p:txBody>
                  </p:sp>
                  <p:sp>
                    <p:nvSpPr>
                      <p:cNvPr id="34" name="矩形 33"/>
                      <p:cNvSpPr/>
                      <p:nvPr/>
                    </p:nvSpPr>
                    <p:spPr>
                      <a:xfrm>
                        <a:off x="7356444" y="4171576"/>
                        <a:ext cx="1116013" cy="42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Wingdings" pitchFamily="2" charset="2"/>
                          <a:buNone/>
                          <a:defRPr/>
                        </a:pPr>
                        <a:r>
                          <a:rPr lang="en-US" altLang="zh-CN" sz="1400"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t>A</a:t>
                        </a:r>
                        <a:r>
                          <a:rPr lang="zh-CN" altLang="en-US" sz="1400"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t>公司</a:t>
                        </a:r>
                      </a:p>
                    </p:txBody>
                  </p:sp>
                  <p:cxnSp>
                    <p:nvCxnSpPr>
                      <p:cNvPr id="35" name="直接箭头连接符 34"/>
                      <p:cNvCxnSpPr/>
                      <p:nvPr/>
                    </p:nvCxnSpPr>
                    <p:spPr>
                      <a:xfrm rot="5400000">
                        <a:off x="6443434" y="4777090"/>
                        <a:ext cx="687783" cy="1587"/>
                      </a:xfrm>
                      <a:prstGeom prst="straightConnector1">
                        <a:avLst/>
                      </a:prstGeom>
                      <a:ln w="25400">
                        <a:solidFill>
                          <a:srgbClr val="00206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6" name="直接箭头连接符 35"/>
                      <p:cNvCxnSpPr/>
                      <p:nvPr/>
                    </p:nvCxnSpPr>
                    <p:spPr>
                      <a:xfrm>
                        <a:off x="5938807" y="4429759"/>
                        <a:ext cx="863600" cy="2116"/>
                      </a:xfrm>
                      <a:prstGeom prst="straightConnector1">
                        <a:avLst/>
                      </a:prstGeom>
                      <a:ln w="25400">
                        <a:solidFill>
                          <a:srgbClr val="002060"/>
                        </a:solidFill>
                        <a:tailEnd type="none" w="lg" len="med"/>
                      </a:ln>
                    </p:spPr>
                    <p:style>
                      <a:lnRef idx="1">
                        <a:schemeClr val="accent1"/>
                      </a:lnRef>
                      <a:fillRef idx="0">
                        <a:schemeClr val="accent1"/>
                      </a:fillRef>
                      <a:effectRef idx="0">
                        <a:schemeClr val="accent1"/>
                      </a:effectRef>
                      <a:fontRef idx="minor">
                        <a:schemeClr val="tx1"/>
                      </a:fontRef>
                    </p:style>
                  </p:cxnSp>
                  <p:grpSp>
                    <p:nvGrpSpPr>
                      <p:cNvPr id="71713" name="组合 94"/>
                      <p:cNvGrpSpPr>
                        <a:grpSpLocks/>
                      </p:cNvGrpSpPr>
                      <p:nvPr/>
                    </p:nvGrpSpPr>
                    <p:grpSpPr bwMode="auto">
                      <a:xfrm>
                        <a:off x="7048511" y="4438655"/>
                        <a:ext cx="291600" cy="687600"/>
                        <a:chOff x="7048511" y="1809739"/>
                        <a:chExt cx="291600" cy="687600"/>
                      </a:xfrm>
                    </p:grpSpPr>
                    <p:cxnSp>
                      <p:nvCxnSpPr>
                        <p:cNvPr id="41" name="直接箭头连接符 40"/>
                        <p:cNvCxnSpPr/>
                        <p:nvPr/>
                      </p:nvCxnSpPr>
                      <p:spPr>
                        <a:xfrm rot="5400000">
                          <a:off x="6714896" y="2152406"/>
                          <a:ext cx="687783" cy="1588"/>
                        </a:xfrm>
                        <a:prstGeom prst="straightConnector1">
                          <a:avLst/>
                        </a:prstGeom>
                        <a:ln w="25400">
                          <a:solidFill>
                            <a:srgbClr val="00206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2" name="直接箭头连接符 41"/>
                        <p:cNvCxnSpPr/>
                        <p:nvPr/>
                      </p:nvCxnSpPr>
                      <p:spPr>
                        <a:xfrm>
                          <a:off x="7048469" y="1813541"/>
                          <a:ext cx="292100" cy="2116"/>
                        </a:xfrm>
                        <a:prstGeom prst="straightConnector1">
                          <a:avLst/>
                        </a:prstGeom>
                        <a:ln w="25400">
                          <a:solidFill>
                            <a:srgbClr val="002060"/>
                          </a:solidFill>
                          <a:tailEnd type="none" w="lg" len="med"/>
                        </a:ln>
                      </p:spPr>
                      <p:style>
                        <a:lnRef idx="1">
                          <a:schemeClr val="accent1"/>
                        </a:lnRef>
                        <a:fillRef idx="0">
                          <a:schemeClr val="accent1"/>
                        </a:fillRef>
                        <a:effectRef idx="0">
                          <a:schemeClr val="accent1"/>
                        </a:effectRef>
                        <a:fontRef idx="minor">
                          <a:schemeClr val="tx1"/>
                        </a:fontRef>
                      </p:style>
                    </p:cxnSp>
                  </p:grpSp>
                  <p:cxnSp>
                    <p:nvCxnSpPr>
                      <p:cNvPr id="38" name="肘形连接符 37"/>
                      <p:cNvCxnSpPr/>
                      <p:nvPr/>
                    </p:nvCxnSpPr>
                    <p:spPr>
                      <a:xfrm rot="10800000">
                        <a:off x="5929282" y="4216017"/>
                        <a:ext cx="1285875" cy="213743"/>
                      </a:xfrm>
                      <a:prstGeom prst="bentConnector3">
                        <a:avLst>
                          <a:gd name="adj1" fmla="val 1111"/>
                        </a:avLst>
                      </a:prstGeom>
                      <a:ln w="25400">
                        <a:solidFill>
                          <a:srgbClr val="002060"/>
                        </a:solidFill>
                        <a:prstDash val="sysDot"/>
                        <a:tailEnd type="triangle" w="lg" len="med"/>
                      </a:ln>
                    </p:spPr>
                    <p:style>
                      <a:lnRef idx="1">
                        <a:schemeClr val="accent1"/>
                      </a:lnRef>
                      <a:fillRef idx="0">
                        <a:schemeClr val="accent1"/>
                      </a:fillRef>
                      <a:effectRef idx="0">
                        <a:schemeClr val="accent1"/>
                      </a:effectRef>
                      <a:fontRef idx="minor">
                        <a:schemeClr val="tx1"/>
                      </a:fontRef>
                    </p:style>
                  </p:cxnSp>
                  <p:cxnSp>
                    <p:nvCxnSpPr>
                      <p:cNvPr id="39" name="肘形连接符 38"/>
                      <p:cNvCxnSpPr/>
                      <p:nvPr/>
                    </p:nvCxnSpPr>
                    <p:spPr>
                      <a:xfrm>
                        <a:off x="5386357" y="4785290"/>
                        <a:ext cx="2643187" cy="1000989"/>
                      </a:xfrm>
                      <a:prstGeom prst="bentConnector3">
                        <a:avLst>
                          <a:gd name="adj1" fmla="val 30541"/>
                        </a:avLst>
                      </a:prstGeom>
                      <a:ln w="25400">
                        <a:solidFill>
                          <a:srgbClr val="002060"/>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0" name="直接箭头连接符 39"/>
                      <p:cNvCxnSpPr/>
                      <p:nvPr/>
                    </p:nvCxnSpPr>
                    <p:spPr>
                      <a:xfrm rot="16200000">
                        <a:off x="7420850" y="5196109"/>
                        <a:ext cx="1161824" cy="1588"/>
                      </a:xfrm>
                      <a:prstGeom prst="straightConnector1">
                        <a:avLst/>
                      </a:prstGeom>
                      <a:ln w="25400">
                        <a:solidFill>
                          <a:srgbClr val="002060"/>
                        </a:solidFill>
                        <a:prstDash val="sysDot"/>
                        <a:tailEnd type="triangle" w="lg" len="med"/>
                      </a:ln>
                    </p:spPr>
                    <p:style>
                      <a:lnRef idx="1">
                        <a:schemeClr val="accent1"/>
                      </a:lnRef>
                      <a:fillRef idx="0">
                        <a:schemeClr val="accent1"/>
                      </a:fillRef>
                      <a:effectRef idx="0">
                        <a:schemeClr val="accent1"/>
                      </a:effectRef>
                      <a:fontRef idx="minor">
                        <a:schemeClr val="tx1"/>
                      </a:fontRef>
                    </p:style>
                  </p:cxnSp>
                </p:grpSp>
                <p:sp>
                  <p:nvSpPr>
                    <p:cNvPr id="27" name="TextBox 26"/>
                    <p:cNvSpPr txBox="1"/>
                    <p:nvPr/>
                  </p:nvSpPr>
                  <p:spPr>
                    <a:xfrm>
                      <a:off x="4876769" y="4719686"/>
                      <a:ext cx="547688" cy="349183"/>
                    </a:xfrm>
                    <a:prstGeom prst="rect">
                      <a:avLst/>
                    </a:prstGeom>
                    <a:noFill/>
                  </p:spPr>
                  <p:txBody>
                    <a:bodyPr>
                      <a:spAutoFit/>
                    </a:bodyPr>
                    <a:lstStyle/>
                    <a:p>
                      <a:pPr algn="ctr" fontAlgn="auto">
                        <a:spcBef>
                          <a:spcPts val="0"/>
                        </a:spcBef>
                        <a:spcAft>
                          <a:spcPts val="0"/>
                        </a:spcAft>
                        <a:buFont typeface="Wingdings" pitchFamily="2" charset="2"/>
                        <a:buNone/>
                        <a:defRPr/>
                      </a:pPr>
                      <a:r>
                        <a:rPr lang="en-US" altLang="zh-CN" sz="1100"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cs typeface="+mn-cs"/>
                        </a:rPr>
                        <a:t>80%</a:t>
                      </a:r>
                      <a:endParaRPr lang="zh-CN" altLang="en-US" sz="1100"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cs typeface="+mn-cs"/>
                      </a:endParaRPr>
                    </a:p>
                  </p:txBody>
                </p:sp>
                <p:sp>
                  <p:nvSpPr>
                    <p:cNvPr id="28" name="TextBox 27"/>
                    <p:cNvSpPr txBox="1"/>
                    <p:nvPr/>
                  </p:nvSpPr>
                  <p:spPr>
                    <a:xfrm>
                      <a:off x="6210269" y="4696408"/>
                      <a:ext cx="671513" cy="347066"/>
                    </a:xfrm>
                    <a:prstGeom prst="rect">
                      <a:avLst/>
                    </a:prstGeom>
                    <a:noFill/>
                  </p:spPr>
                  <p:txBody>
                    <a:bodyPr>
                      <a:spAutoFit/>
                    </a:bodyPr>
                    <a:lstStyle/>
                    <a:p>
                      <a:pPr algn="ctr" fontAlgn="auto">
                        <a:spcBef>
                          <a:spcPts val="0"/>
                        </a:spcBef>
                        <a:spcAft>
                          <a:spcPts val="0"/>
                        </a:spcAft>
                        <a:buFont typeface="Wingdings" pitchFamily="2" charset="2"/>
                        <a:buNone/>
                        <a:defRPr/>
                      </a:pPr>
                      <a:r>
                        <a:rPr lang="en-US" altLang="zh-CN" sz="1100"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cs typeface="+mn-cs"/>
                        </a:rPr>
                        <a:t>15%</a:t>
                      </a:r>
                      <a:endParaRPr lang="zh-CN" altLang="en-US" sz="1100"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cs typeface="+mn-cs"/>
                      </a:endParaRPr>
                    </a:p>
                  </p:txBody>
                </p:sp>
                <p:sp>
                  <p:nvSpPr>
                    <p:cNvPr id="29" name="TextBox 28"/>
                    <p:cNvSpPr txBox="1"/>
                    <p:nvPr/>
                  </p:nvSpPr>
                  <p:spPr>
                    <a:xfrm>
                      <a:off x="6967507" y="4711221"/>
                      <a:ext cx="671512" cy="347066"/>
                    </a:xfrm>
                    <a:prstGeom prst="rect">
                      <a:avLst/>
                    </a:prstGeom>
                    <a:noFill/>
                  </p:spPr>
                  <p:txBody>
                    <a:bodyPr>
                      <a:spAutoFit/>
                    </a:bodyPr>
                    <a:lstStyle/>
                    <a:p>
                      <a:pPr algn="ctr" fontAlgn="auto">
                        <a:spcBef>
                          <a:spcPts val="0"/>
                        </a:spcBef>
                        <a:spcAft>
                          <a:spcPts val="0"/>
                        </a:spcAft>
                        <a:buFont typeface="Wingdings" pitchFamily="2" charset="2"/>
                        <a:buNone/>
                        <a:defRPr/>
                      </a:pPr>
                      <a:r>
                        <a:rPr lang="en-US" altLang="zh-CN" sz="1100"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cs typeface="+mn-cs"/>
                        </a:rPr>
                        <a:t>85%</a:t>
                      </a:r>
                      <a:endParaRPr lang="zh-CN" altLang="en-US" sz="1100"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cs typeface="+mn-cs"/>
                      </a:endParaRPr>
                    </a:p>
                  </p:txBody>
                </p:sp>
              </p:grpSp>
            </p:grpSp>
            <p:sp>
              <p:nvSpPr>
                <p:cNvPr id="17" name="右箭头 16"/>
                <p:cNvSpPr/>
                <p:nvPr/>
              </p:nvSpPr>
              <p:spPr>
                <a:xfrm>
                  <a:off x="4357657" y="2285989"/>
                  <a:ext cx="357187" cy="213743"/>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右箭头 17"/>
                <p:cNvSpPr/>
                <p:nvPr/>
              </p:nvSpPr>
              <p:spPr>
                <a:xfrm rot="5400000">
                  <a:off x="6500552" y="3496203"/>
                  <a:ext cx="357648" cy="214313"/>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 name="右箭头 18"/>
                <p:cNvSpPr/>
                <p:nvPr/>
              </p:nvSpPr>
              <p:spPr>
                <a:xfrm rot="10800000">
                  <a:off x="4286219" y="4715453"/>
                  <a:ext cx="357188" cy="213743"/>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pic>
            <p:nvPicPr>
              <p:cNvPr id="71689" name="Picture 2" descr="http://img.sc115.com/uploads/png/110125/201101251544505277.png"/>
              <p:cNvPicPr>
                <a:picLocks noChangeAspect="1" noChangeArrowheads="1"/>
              </p:cNvPicPr>
              <p:nvPr/>
            </p:nvPicPr>
            <p:blipFill>
              <a:blip r:embed="rId3" cstate="print"/>
              <a:srcRect/>
              <a:stretch>
                <a:fillRect/>
              </a:stretch>
            </p:blipFill>
            <p:spPr bwMode="auto">
              <a:xfrm>
                <a:off x="7358082" y="2714620"/>
                <a:ext cx="428628" cy="428628"/>
              </a:xfrm>
              <a:prstGeom prst="rect">
                <a:avLst/>
              </a:prstGeom>
              <a:noFill/>
              <a:ln w="9525">
                <a:noFill/>
                <a:miter lim="800000"/>
                <a:headEnd/>
                <a:tailEnd/>
              </a:ln>
            </p:spPr>
          </p:pic>
          <p:pic>
            <p:nvPicPr>
              <p:cNvPr id="71690" name="Picture 2" descr="http://img.sc115.com/uploads/png/110125/201101251544505277.png"/>
              <p:cNvPicPr>
                <a:picLocks noChangeAspect="1" noChangeArrowheads="1"/>
              </p:cNvPicPr>
              <p:nvPr/>
            </p:nvPicPr>
            <p:blipFill>
              <a:blip r:embed="rId3" cstate="print"/>
              <a:srcRect/>
              <a:stretch>
                <a:fillRect/>
              </a:stretch>
            </p:blipFill>
            <p:spPr bwMode="auto">
              <a:xfrm>
                <a:off x="7348557" y="5253050"/>
                <a:ext cx="428628" cy="428628"/>
              </a:xfrm>
              <a:prstGeom prst="rect">
                <a:avLst/>
              </a:prstGeom>
              <a:noFill/>
              <a:ln w="9525">
                <a:noFill/>
                <a:miter lim="800000"/>
                <a:headEnd/>
                <a:tailEnd/>
              </a:ln>
            </p:spPr>
          </p:pic>
          <p:pic>
            <p:nvPicPr>
              <p:cNvPr id="71691" name="Picture 2" descr="http://img.sc115.com/uploads/png/110125/201101251544505277.png"/>
              <p:cNvPicPr>
                <a:picLocks noChangeAspect="1" noChangeArrowheads="1"/>
              </p:cNvPicPr>
              <p:nvPr/>
            </p:nvPicPr>
            <p:blipFill>
              <a:blip r:embed="rId3" cstate="print"/>
              <a:srcRect/>
              <a:stretch>
                <a:fillRect/>
              </a:stretch>
            </p:blipFill>
            <p:spPr bwMode="auto">
              <a:xfrm>
                <a:off x="1481116" y="5234000"/>
                <a:ext cx="428628" cy="428628"/>
              </a:xfrm>
              <a:prstGeom prst="rect">
                <a:avLst/>
              </a:prstGeom>
              <a:noFill/>
              <a:ln w="9525">
                <a:noFill/>
                <a:miter lim="800000"/>
                <a:headEnd/>
                <a:tailEnd/>
              </a:ln>
            </p:spPr>
          </p:pic>
        </p:grpSp>
        <p:pic>
          <p:nvPicPr>
            <p:cNvPr id="71687" name="Picture 2" descr="http://img.sc115.com/uploads/png/110125/201101251544505277.png"/>
            <p:cNvPicPr>
              <a:picLocks noChangeAspect="1" noChangeArrowheads="1"/>
            </p:cNvPicPr>
            <p:nvPr/>
          </p:nvPicPr>
          <p:blipFill>
            <a:blip r:embed="rId3" cstate="print"/>
            <a:srcRect/>
            <a:stretch>
              <a:fillRect/>
            </a:stretch>
          </p:blipFill>
          <p:spPr bwMode="auto">
            <a:xfrm>
              <a:off x="4000496" y="1714488"/>
              <a:ext cx="428628" cy="428628"/>
            </a:xfrm>
            <a:prstGeom prst="rect">
              <a:avLst/>
            </a:prstGeom>
            <a:noFill/>
            <a:ln w="9525">
              <a:noFill/>
              <a:miter lim="800000"/>
              <a:headEnd/>
              <a:tailEnd/>
            </a:ln>
          </p:spPr>
        </p:pic>
      </p:grpSp>
      <p:sp>
        <p:nvSpPr>
          <p:cNvPr id="77" name="TextBox 76"/>
          <p:cNvSpPr txBox="1"/>
          <p:nvPr/>
        </p:nvSpPr>
        <p:spPr bwMode="auto">
          <a:xfrm>
            <a:off x="6372225" y="4408488"/>
            <a:ext cx="936625" cy="260350"/>
          </a:xfrm>
          <a:prstGeom prst="rect">
            <a:avLst/>
          </a:prstGeom>
          <a:noFill/>
        </p:spPr>
        <p:txBody>
          <a:bodyPr>
            <a:spAutoFit/>
          </a:bodyPr>
          <a:lstStyle/>
          <a:p>
            <a:pPr algn="ctr" fontAlgn="auto">
              <a:spcBef>
                <a:spcPts val="0"/>
              </a:spcBef>
              <a:spcAft>
                <a:spcPts val="0"/>
              </a:spcAft>
              <a:buFont typeface="Wingdings" pitchFamily="2" charset="2"/>
              <a:buNone/>
              <a:defRPr/>
            </a:pPr>
            <a:r>
              <a:rPr lang="zh-CN" altLang="en-US" sz="1100"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cs typeface="+mn-cs"/>
              </a:rPr>
              <a:t>股权收购</a:t>
            </a:r>
          </a:p>
        </p:txBody>
      </p:sp>
      <p:sp>
        <p:nvSpPr>
          <p:cNvPr id="78" name="标题 1"/>
          <p:cNvSpPr txBox="1">
            <a:spLocks/>
          </p:cNvSpPr>
          <p:nvPr/>
        </p:nvSpPr>
        <p:spPr>
          <a:xfrm>
            <a:off x="117475" y="139700"/>
            <a:ext cx="7850188" cy="573088"/>
          </a:xfrm>
          <a:prstGeom prst="rect">
            <a:avLst/>
          </a:prstGeom>
        </p:spPr>
        <p:txBody>
          <a:bodyPr>
            <a:normAutofit fontScale="97500"/>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fontAlgn="auto">
              <a:spcAft>
                <a:spcPts val="0"/>
              </a:spcAft>
              <a:defRPr/>
            </a:pPr>
            <a:r>
              <a:rPr lang="zh-CN" altLang="en-US" sz="3200" b="1" dirty="0" smtClean="0">
                <a:solidFill>
                  <a:srgbClr val="0000CC"/>
                </a:solidFill>
                <a:latin typeface="华文楷体" pitchFamily="2" charset="-122"/>
                <a:ea typeface="华文楷体" pitchFamily="2" charset="-122"/>
              </a:rPr>
              <a:t>重组案例一</a:t>
            </a:r>
          </a:p>
        </p:txBody>
      </p:sp>
    </p:spTree>
  </p:cSld>
  <p:clrMapOvr>
    <a:masterClrMapping/>
  </p:clrMapOvr>
  <p:transition>
    <p:dissolv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圆角矩形 47"/>
          <p:cNvSpPr>
            <a:spLocks noChangeArrowheads="1"/>
          </p:cNvSpPr>
          <p:nvPr/>
        </p:nvSpPr>
        <p:spPr bwMode="auto">
          <a:xfrm>
            <a:off x="1071563" y="2630488"/>
            <a:ext cx="5143500" cy="1309687"/>
          </a:xfrm>
          <a:prstGeom prst="roundRect">
            <a:avLst>
              <a:gd name="adj" fmla="val 16667"/>
            </a:avLst>
          </a:prstGeom>
          <a:solidFill>
            <a:srgbClr val="FF9900">
              <a:alpha val="18039"/>
            </a:srgbClr>
          </a:solidFill>
          <a:ln w="38100" algn="ctr">
            <a:solidFill>
              <a:srgbClr val="FF9900"/>
            </a:solidFill>
            <a:prstDash val="sysDot"/>
            <a:round/>
            <a:headEnd/>
            <a:tailEnd/>
          </a:ln>
        </p:spPr>
        <p:txBody>
          <a:bodyPr lIns="18000" tIns="36000" rIns="18000" bIns="36000"/>
          <a:lstStyle/>
          <a:p>
            <a:endParaRPr lang="zh-CN" altLang="en-US" sz="1100" b="1">
              <a:latin typeface="华文楷体"/>
              <a:ea typeface="华文楷体"/>
              <a:cs typeface="华文楷体"/>
            </a:endParaRPr>
          </a:p>
        </p:txBody>
      </p:sp>
      <p:sp>
        <p:nvSpPr>
          <p:cNvPr id="4098" name="TextBox 25"/>
          <p:cNvSpPr>
            <a:spLocks noChangeArrowheads="1"/>
          </p:cNvSpPr>
          <p:nvPr/>
        </p:nvSpPr>
        <p:spPr bwMode="auto">
          <a:xfrm>
            <a:off x="71438" y="833438"/>
            <a:ext cx="7805737" cy="369887"/>
          </a:xfrm>
          <a:prstGeom prst="rect">
            <a:avLst/>
          </a:prstGeom>
          <a:noFill/>
          <a:ln w="9525">
            <a:noFill/>
            <a:miter lim="800000"/>
            <a:headEnd/>
            <a:tailEnd/>
          </a:ln>
        </p:spPr>
        <p:txBody>
          <a:bodyPr>
            <a:spAutoFit/>
          </a:bodyPr>
          <a:lstStyle/>
          <a:p>
            <a:pPr>
              <a:buFont typeface="Arial" charset="0"/>
              <a:buChar char="•"/>
            </a:pPr>
            <a:r>
              <a:rPr lang="zh-CN" altLang="en-US" b="1">
                <a:solidFill>
                  <a:srgbClr val="D60093"/>
                </a:solidFill>
                <a:latin typeface="华文楷体"/>
                <a:ea typeface="华文楷体"/>
                <a:cs typeface="华文楷体"/>
              </a:rPr>
              <a:t>   重组前公司情况</a:t>
            </a:r>
          </a:p>
        </p:txBody>
      </p:sp>
      <p:sp>
        <p:nvSpPr>
          <p:cNvPr id="2" name="矩形 7"/>
          <p:cNvSpPr>
            <a:spLocks noChangeArrowheads="1"/>
          </p:cNvSpPr>
          <p:nvPr/>
        </p:nvSpPr>
        <p:spPr bwMode="auto">
          <a:xfrm>
            <a:off x="2220913" y="1214438"/>
            <a:ext cx="842962" cy="355600"/>
          </a:xfrm>
          <a:prstGeom prst="rect">
            <a:avLst/>
          </a:prstGeom>
          <a:noFill/>
          <a:ln w="9525" algn="ctr">
            <a:solidFill>
              <a:schemeClr val="tx1"/>
            </a:solidFill>
            <a:round/>
            <a:headEnd/>
            <a:tailEnd/>
          </a:ln>
        </p:spPr>
        <p:txBody>
          <a:bodyPr lIns="0" tIns="0" rIns="0" bIns="0" anchor="ctr"/>
          <a:lstStyle/>
          <a:p>
            <a:pPr algn="ctr"/>
            <a:r>
              <a:rPr lang="en-US" altLang="zh-CN" sz="1300">
                <a:latin typeface="华文楷体"/>
                <a:ea typeface="华文楷体"/>
                <a:cs typeface="华文楷体"/>
              </a:rPr>
              <a:t>A</a:t>
            </a:r>
            <a:r>
              <a:rPr lang="zh-CN" altLang="en-US" sz="1300">
                <a:latin typeface="华文楷体"/>
                <a:ea typeface="华文楷体"/>
                <a:cs typeface="华文楷体"/>
              </a:rPr>
              <a:t>集团</a:t>
            </a:r>
          </a:p>
        </p:txBody>
      </p:sp>
      <p:sp>
        <p:nvSpPr>
          <p:cNvPr id="4101" name="矩形 8"/>
          <p:cNvSpPr>
            <a:spLocks noChangeArrowheads="1"/>
          </p:cNvSpPr>
          <p:nvPr/>
        </p:nvSpPr>
        <p:spPr bwMode="auto">
          <a:xfrm>
            <a:off x="2151063" y="1939925"/>
            <a:ext cx="985837" cy="519113"/>
          </a:xfrm>
          <a:prstGeom prst="rect">
            <a:avLst/>
          </a:prstGeom>
          <a:solidFill>
            <a:srgbClr val="FFE7E7"/>
          </a:solidFill>
          <a:ln w="9525" algn="ctr">
            <a:solidFill>
              <a:schemeClr val="tx1"/>
            </a:solidFill>
            <a:round/>
            <a:headEnd/>
            <a:tailEnd/>
          </a:ln>
        </p:spPr>
        <p:txBody>
          <a:bodyPr lIns="0" tIns="0" rIns="0" bIns="0" anchor="ctr"/>
          <a:lstStyle/>
          <a:p>
            <a:pPr algn="ctr"/>
            <a:r>
              <a:rPr lang="en-US" altLang="zh-CN" sz="1300" b="1">
                <a:latin typeface="华文楷体"/>
                <a:ea typeface="华文楷体"/>
                <a:cs typeface="华文楷体"/>
              </a:rPr>
              <a:t>C</a:t>
            </a:r>
            <a:r>
              <a:rPr lang="zh-CN" altLang="en-US" sz="1300" b="1">
                <a:latin typeface="华文楷体"/>
                <a:ea typeface="华文楷体"/>
                <a:cs typeface="华文楷体"/>
              </a:rPr>
              <a:t>股份</a:t>
            </a:r>
            <a:endParaRPr lang="en-US" altLang="zh-CN" sz="1300" b="1">
              <a:latin typeface="华文楷体"/>
              <a:ea typeface="华文楷体"/>
              <a:cs typeface="华文楷体"/>
            </a:endParaRPr>
          </a:p>
          <a:p>
            <a:pPr algn="ctr"/>
            <a:r>
              <a:rPr lang="en-US" altLang="zh-CN" sz="900">
                <a:latin typeface="华文楷体"/>
                <a:ea typeface="华文楷体"/>
                <a:cs typeface="华文楷体"/>
              </a:rPr>
              <a:t>(</a:t>
            </a:r>
            <a:r>
              <a:rPr lang="zh-CN" altLang="en-US" sz="900">
                <a:latin typeface="华文楷体"/>
                <a:ea typeface="华文楷体"/>
                <a:cs typeface="华文楷体"/>
              </a:rPr>
              <a:t>共</a:t>
            </a:r>
            <a:r>
              <a:rPr lang="en-US" altLang="zh-CN" sz="900">
                <a:latin typeface="华文楷体"/>
                <a:ea typeface="华文楷体"/>
                <a:cs typeface="华文楷体"/>
              </a:rPr>
              <a:t>290,146,298</a:t>
            </a:r>
            <a:r>
              <a:rPr lang="zh-CN" altLang="en-US" sz="900">
                <a:latin typeface="华文楷体"/>
                <a:ea typeface="华文楷体"/>
                <a:cs typeface="华文楷体"/>
              </a:rPr>
              <a:t>股</a:t>
            </a:r>
            <a:r>
              <a:rPr lang="en-US" altLang="zh-CN" sz="900">
                <a:latin typeface="华文楷体"/>
                <a:ea typeface="华文楷体"/>
                <a:cs typeface="华文楷体"/>
              </a:rPr>
              <a:t>)</a:t>
            </a:r>
            <a:endParaRPr lang="zh-CN" altLang="en-US" sz="900">
              <a:latin typeface="华文楷体"/>
              <a:ea typeface="华文楷体"/>
              <a:cs typeface="华文楷体"/>
            </a:endParaRPr>
          </a:p>
        </p:txBody>
      </p:sp>
      <p:cxnSp>
        <p:nvCxnSpPr>
          <p:cNvPr id="4102" name="直接箭头连接符 9"/>
          <p:cNvCxnSpPr>
            <a:cxnSpLocks noChangeShapeType="1"/>
            <a:stCxn id="2" idx="2"/>
            <a:endCxn id="4101" idx="0"/>
          </p:cNvCxnSpPr>
          <p:nvPr/>
        </p:nvCxnSpPr>
        <p:spPr bwMode="auto">
          <a:xfrm rot="16200000" flipH="1">
            <a:off x="2459038" y="1754188"/>
            <a:ext cx="369887" cy="1587"/>
          </a:xfrm>
          <a:prstGeom prst="straightConnector1">
            <a:avLst/>
          </a:prstGeom>
          <a:noFill/>
          <a:ln w="9525" algn="ctr">
            <a:solidFill>
              <a:schemeClr val="tx1"/>
            </a:solidFill>
            <a:round/>
            <a:headEnd/>
            <a:tailEnd type="triangle" w="med" len="med"/>
          </a:ln>
        </p:spPr>
      </p:cxnSp>
      <p:sp>
        <p:nvSpPr>
          <p:cNvPr id="4103" name="TextBox 138"/>
          <p:cNvSpPr txBox="1">
            <a:spLocks noChangeArrowheads="1"/>
          </p:cNvSpPr>
          <p:nvPr/>
        </p:nvSpPr>
        <p:spPr bwMode="auto">
          <a:xfrm>
            <a:off x="2662238" y="1576388"/>
            <a:ext cx="863600" cy="230187"/>
          </a:xfrm>
          <a:prstGeom prst="rect">
            <a:avLst/>
          </a:prstGeom>
          <a:noFill/>
          <a:ln w="9525">
            <a:noFill/>
            <a:miter lim="800000"/>
            <a:headEnd/>
            <a:tailEnd/>
          </a:ln>
        </p:spPr>
        <p:txBody>
          <a:bodyPr>
            <a:spAutoFit/>
          </a:bodyPr>
          <a:lstStyle/>
          <a:p>
            <a:r>
              <a:rPr lang="en-US" altLang="zh-CN" sz="900">
                <a:latin typeface="华文楷体"/>
                <a:ea typeface="华文楷体"/>
                <a:cs typeface="华文楷体"/>
              </a:rPr>
              <a:t>32.39%</a:t>
            </a:r>
          </a:p>
        </p:txBody>
      </p:sp>
      <p:sp>
        <p:nvSpPr>
          <p:cNvPr id="4104" name="TextBox 139"/>
          <p:cNvSpPr txBox="1">
            <a:spLocks noChangeArrowheads="1"/>
          </p:cNvSpPr>
          <p:nvPr/>
        </p:nvSpPr>
        <p:spPr bwMode="auto">
          <a:xfrm>
            <a:off x="2663825" y="1743075"/>
            <a:ext cx="971550" cy="230188"/>
          </a:xfrm>
          <a:prstGeom prst="rect">
            <a:avLst/>
          </a:prstGeom>
          <a:noFill/>
          <a:ln w="9525">
            <a:noFill/>
            <a:miter lim="800000"/>
            <a:headEnd/>
            <a:tailEnd/>
          </a:ln>
        </p:spPr>
        <p:txBody>
          <a:bodyPr>
            <a:spAutoFit/>
          </a:bodyPr>
          <a:lstStyle/>
          <a:p>
            <a:r>
              <a:rPr lang="en-US" altLang="zh-CN" sz="900">
                <a:latin typeface="华文楷体"/>
                <a:ea typeface="华文楷体"/>
                <a:cs typeface="华文楷体"/>
              </a:rPr>
              <a:t>93,981,380</a:t>
            </a:r>
            <a:r>
              <a:rPr lang="zh-CN" altLang="en-US" sz="900">
                <a:latin typeface="华文楷体"/>
                <a:ea typeface="华文楷体"/>
                <a:cs typeface="华文楷体"/>
              </a:rPr>
              <a:t>股</a:t>
            </a:r>
            <a:endParaRPr lang="en-US" altLang="zh-CN" sz="900">
              <a:latin typeface="华文楷体"/>
              <a:ea typeface="华文楷体"/>
              <a:cs typeface="华文楷体"/>
            </a:endParaRPr>
          </a:p>
        </p:txBody>
      </p:sp>
      <p:sp>
        <p:nvSpPr>
          <p:cNvPr id="4105" name="圆角矩形 10"/>
          <p:cNvSpPr>
            <a:spLocks noChangeArrowheads="1"/>
          </p:cNvSpPr>
          <p:nvPr/>
        </p:nvSpPr>
        <p:spPr bwMode="auto">
          <a:xfrm>
            <a:off x="50800" y="3011488"/>
            <a:ext cx="877888" cy="681037"/>
          </a:xfrm>
          <a:prstGeom prst="roundRect">
            <a:avLst>
              <a:gd name="adj" fmla="val 16667"/>
            </a:avLst>
          </a:prstGeom>
          <a:noFill/>
          <a:ln w="9525" algn="ctr">
            <a:solidFill>
              <a:schemeClr val="tx1"/>
            </a:solidFill>
            <a:round/>
            <a:headEnd/>
            <a:tailEnd/>
          </a:ln>
        </p:spPr>
        <p:txBody>
          <a:bodyPr lIns="0" tIns="0" rIns="0" bIns="0" anchor="ctr"/>
          <a:lstStyle/>
          <a:p>
            <a:pPr algn="ctr"/>
            <a:r>
              <a:rPr lang="zh-CN" altLang="en-US" sz="1200">
                <a:latin typeface="华文楷体"/>
                <a:ea typeface="华文楷体"/>
                <a:cs typeface="华文楷体"/>
              </a:rPr>
              <a:t>累计</a:t>
            </a:r>
            <a:endParaRPr lang="en-US" altLang="zh-CN" sz="1200">
              <a:latin typeface="华文楷体"/>
              <a:ea typeface="华文楷体"/>
              <a:cs typeface="华文楷体"/>
            </a:endParaRPr>
          </a:p>
          <a:p>
            <a:pPr algn="ctr"/>
            <a:r>
              <a:rPr lang="zh-CN" altLang="en-US" sz="1200">
                <a:latin typeface="华文楷体"/>
                <a:ea typeface="华文楷体"/>
                <a:cs typeface="华文楷体"/>
              </a:rPr>
              <a:t>未分配利润</a:t>
            </a:r>
            <a:endParaRPr lang="en-US" altLang="zh-CN" sz="1200">
              <a:latin typeface="华文楷体"/>
              <a:ea typeface="华文楷体"/>
              <a:cs typeface="华文楷体"/>
            </a:endParaRPr>
          </a:p>
          <a:p>
            <a:pPr algn="ctr"/>
            <a:r>
              <a:rPr lang="en-US" altLang="zh-CN" sz="800">
                <a:latin typeface="华文楷体"/>
                <a:ea typeface="华文楷体"/>
                <a:cs typeface="华文楷体"/>
              </a:rPr>
              <a:t>(11284.09</a:t>
            </a:r>
            <a:r>
              <a:rPr lang="zh-CN" altLang="en-US" sz="800">
                <a:latin typeface="华文楷体"/>
                <a:ea typeface="华文楷体"/>
                <a:cs typeface="华文楷体"/>
              </a:rPr>
              <a:t>万</a:t>
            </a:r>
            <a:r>
              <a:rPr lang="en-US" altLang="zh-CN" sz="800">
                <a:latin typeface="华文楷体"/>
                <a:ea typeface="华文楷体"/>
                <a:cs typeface="华文楷体"/>
              </a:rPr>
              <a:t>)</a:t>
            </a:r>
            <a:endParaRPr lang="zh-CN" altLang="en-US" sz="800">
              <a:latin typeface="华文楷体"/>
              <a:ea typeface="华文楷体"/>
              <a:cs typeface="华文楷体"/>
            </a:endParaRPr>
          </a:p>
        </p:txBody>
      </p:sp>
      <p:sp>
        <p:nvSpPr>
          <p:cNvPr id="4106" name="圆角矩形 11"/>
          <p:cNvSpPr>
            <a:spLocks noChangeArrowheads="1"/>
          </p:cNvSpPr>
          <p:nvPr/>
        </p:nvSpPr>
        <p:spPr bwMode="auto">
          <a:xfrm>
            <a:off x="1176338" y="3013075"/>
            <a:ext cx="225425" cy="795338"/>
          </a:xfrm>
          <a:prstGeom prst="roundRect">
            <a:avLst>
              <a:gd name="adj" fmla="val 16667"/>
            </a:avLst>
          </a:prstGeom>
          <a:solidFill>
            <a:srgbClr val="FF9900">
              <a:alpha val="85881"/>
            </a:srgbClr>
          </a:solidFill>
          <a:ln w="9525" algn="ctr">
            <a:solidFill>
              <a:schemeClr val="tx1"/>
            </a:solidFill>
            <a:round/>
            <a:headEnd/>
            <a:tailEnd/>
          </a:ln>
        </p:spPr>
        <p:txBody>
          <a:bodyPr lIns="0" tIns="0" rIns="0" bIns="0" anchor="ctr"/>
          <a:lstStyle/>
          <a:p>
            <a:pPr algn="ctr"/>
            <a:r>
              <a:rPr lang="en-US" altLang="zh-CN" sz="1300">
                <a:latin typeface="华文楷体"/>
                <a:ea typeface="华文楷体"/>
                <a:cs typeface="华文楷体"/>
              </a:rPr>
              <a:t>E</a:t>
            </a:r>
            <a:r>
              <a:rPr lang="zh-CN" altLang="en-US" sz="1300">
                <a:latin typeface="华文楷体"/>
                <a:ea typeface="华文楷体"/>
                <a:cs typeface="华文楷体"/>
              </a:rPr>
              <a:t>生物</a:t>
            </a:r>
          </a:p>
        </p:txBody>
      </p:sp>
      <p:sp>
        <p:nvSpPr>
          <p:cNvPr id="4107" name="椭圆 70"/>
          <p:cNvSpPr>
            <a:spLocks noChangeArrowheads="1"/>
          </p:cNvSpPr>
          <p:nvPr/>
        </p:nvSpPr>
        <p:spPr bwMode="auto">
          <a:xfrm>
            <a:off x="6429375" y="1336675"/>
            <a:ext cx="1057275" cy="354013"/>
          </a:xfrm>
          <a:prstGeom prst="ellipse">
            <a:avLst/>
          </a:prstGeom>
          <a:noFill/>
          <a:ln w="9525" algn="ctr">
            <a:solidFill>
              <a:schemeClr val="tx1"/>
            </a:solidFill>
            <a:round/>
            <a:headEnd/>
            <a:tailEnd/>
          </a:ln>
        </p:spPr>
        <p:txBody>
          <a:bodyPr lIns="0" tIns="0" rIns="0" bIns="0" anchor="ctr"/>
          <a:lstStyle/>
          <a:p>
            <a:pPr algn="ctr"/>
            <a:r>
              <a:rPr lang="en-US" altLang="zh-CN" sz="1300">
                <a:latin typeface="华文楷体"/>
                <a:ea typeface="华文楷体"/>
                <a:cs typeface="华文楷体"/>
              </a:rPr>
              <a:t>D</a:t>
            </a:r>
            <a:r>
              <a:rPr lang="zh-CN" altLang="en-US" sz="1300">
                <a:latin typeface="华文楷体"/>
                <a:ea typeface="华文楷体"/>
                <a:cs typeface="华文楷体"/>
              </a:rPr>
              <a:t>自然人</a:t>
            </a:r>
          </a:p>
        </p:txBody>
      </p:sp>
      <p:sp>
        <p:nvSpPr>
          <p:cNvPr id="4108" name="椭圆 20"/>
          <p:cNvSpPr>
            <a:spLocks noChangeArrowheads="1"/>
          </p:cNvSpPr>
          <p:nvPr/>
        </p:nvSpPr>
        <p:spPr bwMode="auto">
          <a:xfrm>
            <a:off x="7575550" y="1316038"/>
            <a:ext cx="1423988" cy="374650"/>
          </a:xfrm>
          <a:prstGeom prst="ellipse">
            <a:avLst/>
          </a:prstGeom>
          <a:noFill/>
          <a:ln w="9525" algn="ctr">
            <a:solidFill>
              <a:schemeClr val="tx1"/>
            </a:solidFill>
            <a:round/>
            <a:headEnd/>
            <a:tailEnd/>
          </a:ln>
        </p:spPr>
        <p:txBody>
          <a:bodyPr lIns="0" tIns="0" rIns="0" bIns="0" anchor="ctr"/>
          <a:lstStyle/>
          <a:p>
            <a:pPr algn="ctr"/>
            <a:r>
              <a:rPr lang="zh-CN" altLang="en-US" sz="1300">
                <a:latin typeface="华文楷体"/>
                <a:ea typeface="华文楷体"/>
                <a:cs typeface="华文楷体"/>
              </a:rPr>
              <a:t>其他</a:t>
            </a:r>
            <a:r>
              <a:rPr lang="en-US" altLang="zh-CN" sz="1300">
                <a:latin typeface="华文楷体"/>
                <a:ea typeface="华文楷体"/>
                <a:cs typeface="华文楷体"/>
              </a:rPr>
              <a:t>44</a:t>
            </a:r>
            <a:r>
              <a:rPr lang="zh-CN" altLang="en-US" sz="1300">
                <a:latin typeface="华文楷体"/>
                <a:ea typeface="华文楷体"/>
                <a:cs typeface="华文楷体"/>
              </a:rPr>
              <a:t>位股东</a:t>
            </a:r>
          </a:p>
        </p:txBody>
      </p:sp>
      <p:sp>
        <p:nvSpPr>
          <p:cNvPr id="4109" name="矩形 9"/>
          <p:cNvSpPr>
            <a:spLocks noChangeArrowheads="1"/>
          </p:cNvSpPr>
          <p:nvPr/>
        </p:nvSpPr>
        <p:spPr bwMode="auto">
          <a:xfrm>
            <a:off x="7270750" y="2589213"/>
            <a:ext cx="1022350" cy="604837"/>
          </a:xfrm>
          <a:prstGeom prst="rect">
            <a:avLst/>
          </a:prstGeom>
          <a:solidFill>
            <a:schemeClr val="bg1">
              <a:lumMod val="85000"/>
            </a:schemeClr>
          </a:solidFill>
          <a:ln w="9525" algn="ctr">
            <a:solidFill>
              <a:schemeClr val="tx1"/>
            </a:solidFill>
            <a:round/>
            <a:headEnd/>
            <a:tailEnd/>
          </a:ln>
        </p:spPr>
        <p:txBody>
          <a:bodyPr lIns="0" tIns="0" rIns="0" bIns="0" anchor="ctr"/>
          <a:lstStyle/>
          <a:p>
            <a:pPr algn="ctr" fontAlgn="auto">
              <a:spcBef>
                <a:spcPts val="0"/>
              </a:spcBef>
              <a:spcAft>
                <a:spcPts val="0"/>
              </a:spcAft>
              <a:buFont typeface="Arial" charset="0"/>
              <a:buNone/>
              <a:defRPr/>
            </a:pPr>
            <a:r>
              <a:rPr lang="en-US" altLang="zh-CN" sz="1300" b="1" dirty="0">
                <a:latin typeface="华文楷体" pitchFamily="2" charset="-122"/>
                <a:ea typeface="华文楷体" pitchFamily="2" charset="-122"/>
                <a:cs typeface="+mn-cs"/>
              </a:rPr>
              <a:t>B</a:t>
            </a:r>
            <a:r>
              <a:rPr lang="zh-CN" altLang="en-US" sz="1300" b="1" dirty="0">
                <a:latin typeface="华文楷体" pitchFamily="2" charset="-122"/>
                <a:ea typeface="华文楷体" pitchFamily="2" charset="-122"/>
                <a:cs typeface="+mn-cs"/>
              </a:rPr>
              <a:t>光电</a:t>
            </a:r>
            <a:endParaRPr lang="en-US" altLang="zh-CN" sz="1300" b="1" dirty="0">
              <a:latin typeface="华文楷体" pitchFamily="2" charset="-122"/>
              <a:ea typeface="华文楷体" pitchFamily="2" charset="-122"/>
              <a:cs typeface="+mn-cs"/>
            </a:endParaRPr>
          </a:p>
          <a:p>
            <a:pPr algn="ctr" fontAlgn="auto">
              <a:spcBef>
                <a:spcPts val="0"/>
              </a:spcBef>
              <a:spcAft>
                <a:spcPts val="0"/>
              </a:spcAft>
              <a:buFont typeface="Arial" charset="0"/>
              <a:buNone/>
              <a:defRPr/>
            </a:pPr>
            <a:r>
              <a:rPr lang="zh-CN" altLang="en-US" sz="900" dirty="0">
                <a:latin typeface="华文楷体" pitchFamily="2" charset="-122"/>
                <a:ea typeface="华文楷体" pitchFamily="2" charset="-122"/>
                <a:cs typeface="+mn-cs"/>
              </a:rPr>
              <a:t>（共</a:t>
            </a:r>
            <a:r>
              <a:rPr lang="en-US" altLang="zh-CN" sz="900" dirty="0">
                <a:latin typeface="华文楷体" pitchFamily="2" charset="-122"/>
                <a:ea typeface="华文楷体" pitchFamily="2" charset="-122"/>
                <a:cs typeface="+mn-cs"/>
              </a:rPr>
              <a:t>165,000,000</a:t>
            </a:r>
            <a:r>
              <a:rPr lang="zh-CN" altLang="en-US" sz="900" dirty="0">
                <a:latin typeface="华文楷体" pitchFamily="2" charset="-122"/>
                <a:ea typeface="华文楷体" pitchFamily="2" charset="-122"/>
                <a:cs typeface="+mn-cs"/>
              </a:rPr>
              <a:t>股</a:t>
            </a:r>
            <a:endParaRPr lang="en-US" altLang="zh-CN" sz="900" dirty="0">
              <a:latin typeface="华文楷体" pitchFamily="2" charset="-122"/>
              <a:ea typeface="华文楷体" pitchFamily="2" charset="-122"/>
              <a:cs typeface="+mn-cs"/>
            </a:endParaRPr>
          </a:p>
          <a:p>
            <a:pPr algn="ctr" fontAlgn="auto">
              <a:spcBef>
                <a:spcPts val="0"/>
              </a:spcBef>
              <a:spcAft>
                <a:spcPts val="0"/>
              </a:spcAft>
              <a:buFont typeface="Arial" charset="0"/>
              <a:buNone/>
              <a:defRPr/>
            </a:pPr>
            <a:r>
              <a:rPr lang="zh-CN" altLang="en-US" sz="900" dirty="0">
                <a:latin typeface="华文楷体" pitchFamily="2" charset="-122"/>
                <a:ea typeface="华文楷体" pitchFamily="2" charset="-122"/>
                <a:cs typeface="+mn-cs"/>
              </a:rPr>
              <a:t>      估值</a:t>
            </a:r>
            <a:r>
              <a:rPr lang="en-US" altLang="zh-CN" sz="900" dirty="0">
                <a:latin typeface="华文楷体" pitchFamily="2" charset="-122"/>
                <a:ea typeface="华文楷体" pitchFamily="2" charset="-122"/>
                <a:cs typeface="+mn-cs"/>
              </a:rPr>
              <a:t>376633.81</a:t>
            </a:r>
            <a:r>
              <a:rPr lang="zh-CN" altLang="en-US" sz="900" dirty="0">
                <a:latin typeface="华文楷体" pitchFamily="2" charset="-122"/>
                <a:ea typeface="华文楷体" pitchFamily="2" charset="-122"/>
                <a:cs typeface="+mn-cs"/>
              </a:rPr>
              <a:t>万）</a:t>
            </a:r>
          </a:p>
        </p:txBody>
      </p:sp>
      <p:cxnSp>
        <p:nvCxnSpPr>
          <p:cNvPr id="4110" name="肘形连接符 17"/>
          <p:cNvCxnSpPr>
            <a:cxnSpLocks noChangeShapeType="1"/>
            <a:stCxn id="4107" idx="4"/>
            <a:endCxn id="4109" idx="0"/>
          </p:cNvCxnSpPr>
          <p:nvPr/>
        </p:nvCxnSpPr>
        <p:spPr bwMode="auto">
          <a:xfrm rot="16200000" flipH="1">
            <a:off x="6920706" y="1727995"/>
            <a:ext cx="898525" cy="823912"/>
          </a:xfrm>
          <a:prstGeom prst="bentConnector3">
            <a:avLst>
              <a:gd name="adj1" fmla="val 50000"/>
            </a:avLst>
          </a:prstGeom>
          <a:noFill/>
          <a:ln w="9525" algn="ctr">
            <a:solidFill>
              <a:schemeClr val="tx1"/>
            </a:solidFill>
            <a:round/>
            <a:headEnd/>
            <a:tailEnd type="triangle" w="med" len="med"/>
          </a:ln>
        </p:spPr>
      </p:cxnSp>
      <p:cxnSp>
        <p:nvCxnSpPr>
          <p:cNvPr id="4111" name="肘形连接符 20"/>
          <p:cNvCxnSpPr>
            <a:cxnSpLocks noChangeShapeType="1"/>
            <a:stCxn id="4108" idx="4"/>
            <a:endCxn id="4109" idx="0"/>
          </p:cNvCxnSpPr>
          <p:nvPr/>
        </p:nvCxnSpPr>
        <p:spPr bwMode="auto">
          <a:xfrm rot="5400000">
            <a:off x="7585075" y="1887538"/>
            <a:ext cx="898525" cy="504825"/>
          </a:xfrm>
          <a:prstGeom prst="bentConnector3">
            <a:avLst>
              <a:gd name="adj1" fmla="val 50000"/>
            </a:avLst>
          </a:prstGeom>
          <a:noFill/>
          <a:ln w="9525" algn="ctr">
            <a:solidFill>
              <a:schemeClr val="tx1"/>
            </a:solidFill>
            <a:round/>
            <a:headEnd/>
            <a:tailEnd type="triangle" w="med" len="med"/>
          </a:ln>
        </p:spPr>
      </p:cxnSp>
      <p:sp>
        <p:nvSpPr>
          <p:cNvPr id="4112" name="TextBox 143"/>
          <p:cNvSpPr txBox="1">
            <a:spLocks noChangeArrowheads="1"/>
          </p:cNvSpPr>
          <p:nvPr/>
        </p:nvSpPr>
        <p:spPr bwMode="auto">
          <a:xfrm>
            <a:off x="6900863" y="1865313"/>
            <a:ext cx="849312" cy="230187"/>
          </a:xfrm>
          <a:prstGeom prst="rect">
            <a:avLst/>
          </a:prstGeom>
          <a:noFill/>
          <a:ln w="9525">
            <a:noFill/>
            <a:miter lim="800000"/>
            <a:headEnd/>
            <a:tailEnd/>
          </a:ln>
        </p:spPr>
        <p:txBody>
          <a:bodyPr>
            <a:spAutoFit/>
          </a:bodyPr>
          <a:lstStyle/>
          <a:p>
            <a:r>
              <a:rPr lang="en-US" altLang="zh-CN" sz="900">
                <a:latin typeface="华文楷体"/>
                <a:ea typeface="华文楷体"/>
                <a:cs typeface="华文楷体"/>
              </a:rPr>
              <a:t>36,719,962</a:t>
            </a:r>
            <a:r>
              <a:rPr lang="zh-CN" altLang="en-US" sz="900">
                <a:latin typeface="华文楷体"/>
                <a:ea typeface="华文楷体"/>
                <a:cs typeface="华文楷体"/>
              </a:rPr>
              <a:t>股</a:t>
            </a:r>
          </a:p>
        </p:txBody>
      </p:sp>
      <p:sp>
        <p:nvSpPr>
          <p:cNvPr id="4113" name="TextBox 85"/>
          <p:cNvSpPr txBox="1">
            <a:spLocks noChangeArrowheads="1"/>
          </p:cNvSpPr>
          <p:nvPr/>
        </p:nvSpPr>
        <p:spPr bwMode="auto">
          <a:xfrm>
            <a:off x="6910388" y="1690688"/>
            <a:ext cx="620712" cy="230187"/>
          </a:xfrm>
          <a:prstGeom prst="rect">
            <a:avLst/>
          </a:prstGeom>
          <a:noFill/>
          <a:ln w="9525">
            <a:noFill/>
            <a:miter lim="800000"/>
            <a:headEnd/>
            <a:tailEnd/>
          </a:ln>
        </p:spPr>
        <p:txBody>
          <a:bodyPr>
            <a:spAutoFit/>
          </a:bodyPr>
          <a:lstStyle/>
          <a:p>
            <a:r>
              <a:rPr lang="en-US" altLang="zh-CN" sz="900">
                <a:latin typeface="华文楷体"/>
                <a:ea typeface="华文楷体"/>
                <a:cs typeface="华文楷体"/>
              </a:rPr>
              <a:t>22.255%</a:t>
            </a:r>
            <a:endParaRPr lang="zh-CN" altLang="en-US" sz="900">
              <a:latin typeface="华文楷体"/>
              <a:ea typeface="华文楷体"/>
              <a:cs typeface="华文楷体"/>
            </a:endParaRPr>
          </a:p>
        </p:txBody>
      </p:sp>
      <p:sp>
        <p:nvSpPr>
          <p:cNvPr id="4114" name="TextBox 86"/>
          <p:cNvSpPr txBox="1">
            <a:spLocks noChangeArrowheads="1"/>
          </p:cNvSpPr>
          <p:nvPr/>
        </p:nvSpPr>
        <p:spPr bwMode="auto">
          <a:xfrm>
            <a:off x="8262938" y="1690688"/>
            <a:ext cx="684212" cy="230187"/>
          </a:xfrm>
          <a:prstGeom prst="rect">
            <a:avLst/>
          </a:prstGeom>
          <a:noFill/>
          <a:ln w="9525">
            <a:noFill/>
            <a:miter lim="800000"/>
            <a:headEnd/>
            <a:tailEnd/>
          </a:ln>
        </p:spPr>
        <p:txBody>
          <a:bodyPr>
            <a:spAutoFit/>
          </a:bodyPr>
          <a:lstStyle/>
          <a:p>
            <a:r>
              <a:rPr lang="en-US" altLang="zh-CN" sz="900">
                <a:latin typeface="华文楷体"/>
                <a:ea typeface="华文楷体"/>
                <a:cs typeface="华文楷体"/>
              </a:rPr>
              <a:t>77.745%</a:t>
            </a:r>
            <a:endParaRPr lang="zh-CN" altLang="en-US" sz="900">
              <a:latin typeface="华文楷体"/>
              <a:ea typeface="华文楷体"/>
              <a:cs typeface="华文楷体"/>
            </a:endParaRPr>
          </a:p>
        </p:txBody>
      </p:sp>
      <p:sp>
        <p:nvSpPr>
          <p:cNvPr id="4115" name="TextBox 144"/>
          <p:cNvSpPr txBox="1">
            <a:spLocks noChangeArrowheads="1"/>
          </p:cNvSpPr>
          <p:nvPr/>
        </p:nvSpPr>
        <p:spPr bwMode="auto">
          <a:xfrm>
            <a:off x="8243888" y="1851025"/>
            <a:ext cx="971550" cy="231775"/>
          </a:xfrm>
          <a:prstGeom prst="rect">
            <a:avLst/>
          </a:prstGeom>
          <a:noFill/>
          <a:ln w="9525">
            <a:noFill/>
            <a:miter lim="800000"/>
            <a:headEnd/>
            <a:tailEnd/>
          </a:ln>
        </p:spPr>
        <p:txBody>
          <a:bodyPr>
            <a:spAutoFit/>
          </a:bodyPr>
          <a:lstStyle/>
          <a:p>
            <a:r>
              <a:rPr lang="en-US" altLang="zh-CN" sz="900">
                <a:latin typeface="华文楷体"/>
                <a:ea typeface="华文楷体"/>
                <a:cs typeface="华文楷体"/>
              </a:rPr>
              <a:t>128,280,038</a:t>
            </a:r>
            <a:r>
              <a:rPr lang="zh-CN" altLang="en-US" sz="900">
                <a:latin typeface="华文楷体"/>
                <a:ea typeface="华文楷体"/>
                <a:cs typeface="华文楷体"/>
              </a:rPr>
              <a:t>股</a:t>
            </a:r>
          </a:p>
        </p:txBody>
      </p:sp>
      <p:cxnSp>
        <p:nvCxnSpPr>
          <p:cNvPr id="4116" name="直接连接符 37"/>
          <p:cNvCxnSpPr>
            <a:cxnSpLocks noChangeShapeType="1"/>
          </p:cNvCxnSpPr>
          <p:nvPr/>
        </p:nvCxnSpPr>
        <p:spPr bwMode="auto">
          <a:xfrm rot="16200000" flipH="1">
            <a:off x="4964907" y="2618581"/>
            <a:ext cx="2770188" cy="15875"/>
          </a:xfrm>
          <a:prstGeom prst="line">
            <a:avLst/>
          </a:prstGeom>
          <a:noFill/>
          <a:ln w="19050" algn="ctr">
            <a:solidFill>
              <a:srgbClr val="7030A0"/>
            </a:solidFill>
            <a:prstDash val="dash"/>
            <a:round/>
            <a:headEnd/>
            <a:tailEnd/>
          </a:ln>
        </p:spPr>
      </p:cxnSp>
      <p:sp>
        <p:nvSpPr>
          <p:cNvPr id="5142" name="标题 1"/>
          <p:cNvSpPr>
            <a:spLocks noGrp="1"/>
          </p:cNvSpPr>
          <p:nvPr>
            <p:ph type="title"/>
          </p:nvPr>
        </p:nvSpPr>
        <p:spPr>
          <a:xfrm>
            <a:off x="117475" y="139700"/>
            <a:ext cx="7850188" cy="573088"/>
          </a:xfrm>
        </p:spPr>
        <p:txBody>
          <a:bodyPr rtlCol="0">
            <a:normAutofit fontScale="90000"/>
          </a:bodyPr>
          <a:lstStyle/>
          <a:p>
            <a:pPr fontAlgn="auto">
              <a:spcAft>
                <a:spcPts val="0"/>
              </a:spcAft>
              <a:defRPr/>
            </a:pPr>
            <a:r>
              <a:rPr lang="zh-CN" altLang="en-US" sz="3200" b="1" dirty="0" smtClean="0">
                <a:solidFill>
                  <a:srgbClr val="0000CC"/>
                </a:solidFill>
                <a:latin typeface="华文楷体" pitchFamily="2" charset="-122"/>
                <a:ea typeface="华文楷体" pitchFamily="2" charset="-122"/>
              </a:rPr>
              <a:t>重组案例二</a:t>
            </a:r>
          </a:p>
        </p:txBody>
      </p:sp>
      <p:sp>
        <p:nvSpPr>
          <p:cNvPr id="3" name="圆角矩形标注 28"/>
          <p:cNvSpPr>
            <a:spLocks noChangeArrowheads="1"/>
          </p:cNvSpPr>
          <p:nvPr/>
        </p:nvSpPr>
        <p:spPr bwMode="auto">
          <a:xfrm>
            <a:off x="3643313" y="1500188"/>
            <a:ext cx="1643062" cy="354012"/>
          </a:xfrm>
          <a:prstGeom prst="wedgeRoundRectCallout">
            <a:avLst>
              <a:gd name="adj1" fmla="val -39560"/>
              <a:gd name="adj2" fmla="val 273759"/>
              <a:gd name="adj3" fmla="val 16667"/>
            </a:avLst>
          </a:prstGeom>
          <a:solidFill>
            <a:srgbClr val="00FF00">
              <a:alpha val="61960"/>
            </a:srgbClr>
          </a:solidFill>
          <a:ln w="9525" algn="ctr">
            <a:solidFill>
              <a:schemeClr val="tx1"/>
            </a:solidFill>
            <a:round/>
            <a:headEnd/>
            <a:tailEnd/>
          </a:ln>
        </p:spPr>
        <p:txBody>
          <a:bodyPr lIns="18000" tIns="18000" rIns="18000" bIns="36000"/>
          <a:lstStyle/>
          <a:p>
            <a:pPr algn="ctr"/>
            <a:r>
              <a:rPr lang="zh-CN" altLang="en-US" sz="1400" b="1">
                <a:latin typeface="华文楷体"/>
                <a:ea typeface="华文楷体"/>
                <a:cs typeface="华文楷体"/>
              </a:rPr>
              <a:t>医药生产资质</a:t>
            </a:r>
            <a:r>
              <a:rPr lang="en-US" altLang="zh-CN" sz="1400" b="1">
                <a:latin typeface="华文楷体"/>
                <a:ea typeface="华文楷体"/>
                <a:cs typeface="华文楷体"/>
              </a:rPr>
              <a:t>/</a:t>
            </a:r>
            <a:r>
              <a:rPr lang="zh-CN" altLang="en-US" sz="1400" b="1">
                <a:latin typeface="华文楷体"/>
                <a:ea typeface="华文楷体"/>
                <a:cs typeface="华文楷体"/>
              </a:rPr>
              <a:t>资源</a:t>
            </a:r>
          </a:p>
        </p:txBody>
      </p:sp>
      <p:sp>
        <p:nvSpPr>
          <p:cNvPr id="4119" name="圆角矩形标注 30"/>
          <p:cNvSpPr>
            <a:spLocks noChangeArrowheads="1"/>
          </p:cNvSpPr>
          <p:nvPr/>
        </p:nvSpPr>
        <p:spPr bwMode="auto">
          <a:xfrm>
            <a:off x="1030288" y="1855788"/>
            <a:ext cx="1071562" cy="357187"/>
          </a:xfrm>
          <a:prstGeom prst="wedgeRoundRectCallout">
            <a:avLst>
              <a:gd name="adj1" fmla="val 54681"/>
              <a:gd name="adj2" fmla="val 90338"/>
              <a:gd name="adj3" fmla="val 16667"/>
            </a:avLst>
          </a:prstGeom>
          <a:solidFill>
            <a:srgbClr val="00FF00">
              <a:alpha val="61960"/>
            </a:srgbClr>
          </a:solidFill>
          <a:ln w="9525" algn="ctr">
            <a:solidFill>
              <a:schemeClr val="tx1"/>
            </a:solidFill>
            <a:round/>
            <a:headEnd/>
            <a:tailEnd/>
          </a:ln>
        </p:spPr>
        <p:txBody>
          <a:bodyPr lIns="18000" tIns="36000" rIns="18000" bIns="36000"/>
          <a:lstStyle/>
          <a:p>
            <a:pPr algn="ctr"/>
            <a:r>
              <a:rPr lang="zh-CN" altLang="en-US" sz="1100" b="1">
                <a:latin typeface="华文楷体"/>
                <a:ea typeface="华文楷体"/>
                <a:cs typeface="华文楷体"/>
              </a:rPr>
              <a:t>上市公司壳资源</a:t>
            </a:r>
          </a:p>
        </p:txBody>
      </p:sp>
      <p:sp>
        <p:nvSpPr>
          <p:cNvPr id="4120" name="圆角矩形标注 31"/>
          <p:cNvSpPr>
            <a:spLocks noChangeArrowheads="1"/>
          </p:cNvSpPr>
          <p:nvPr/>
        </p:nvSpPr>
        <p:spPr bwMode="auto">
          <a:xfrm>
            <a:off x="8042275" y="3452813"/>
            <a:ext cx="928688" cy="357187"/>
          </a:xfrm>
          <a:prstGeom prst="wedgeRoundRectCallout">
            <a:avLst>
              <a:gd name="adj1" fmla="val -67898"/>
              <a:gd name="adj2" fmla="val -135384"/>
              <a:gd name="adj3" fmla="val 16667"/>
            </a:avLst>
          </a:prstGeom>
          <a:solidFill>
            <a:srgbClr val="00FF00">
              <a:alpha val="61960"/>
            </a:srgbClr>
          </a:solidFill>
          <a:ln w="9525" algn="ctr">
            <a:solidFill>
              <a:schemeClr val="tx1"/>
            </a:solidFill>
            <a:round/>
            <a:headEnd/>
            <a:tailEnd/>
          </a:ln>
        </p:spPr>
        <p:txBody>
          <a:bodyPr lIns="18000" tIns="36000" rIns="18000" bIns="36000"/>
          <a:lstStyle/>
          <a:p>
            <a:pPr algn="ctr"/>
            <a:r>
              <a:rPr lang="zh-CN" altLang="en-US" sz="1100" b="1">
                <a:latin typeface="华文楷体"/>
                <a:ea typeface="华文楷体"/>
                <a:cs typeface="华文楷体"/>
              </a:rPr>
              <a:t>拟买壳上市</a:t>
            </a:r>
          </a:p>
        </p:txBody>
      </p:sp>
      <p:sp>
        <p:nvSpPr>
          <p:cNvPr id="38" name="TextBox 25"/>
          <p:cNvSpPr>
            <a:spLocks noChangeArrowheads="1"/>
          </p:cNvSpPr>
          <p:nvPr/>
        </p:nvSpPr>
        <p:spPr bwMode="auto">
          <a:xfrm>
            <a:off x="71438" y="3959225"/>
            <a:ext cx="6091237" cy="1082675"/>
          </a:xfrm>
          <a:prstGeom prst="rect">
            <a:avLst/>
          </a:prstGeom>
          <a:noFill/>
          <a:ln w="9525">
            <a:noFill/>
            <a:miter lim="800000"/>
            <a:headEnd/>
            <a:tailEnd/>
          </a:ln>
        </p:spPr>
        <p:txBody>
          <a:bodyPr>
            <a:spAutoFit/>
          </a:bodyPr>
          <a:lstStyle/>
          <a:p>
            <a:pPr fontAlgn="auto">
              <a:spcBef>
                <a:spcPts val="0"/>
              </a:spcBef>
              <a:spcAft>
                <a:spcPts val="0"/>
              </a:spcAft>
              <a:buFont typeface="Arial" pitchFamily="34" charset="0"/>
              <a:buChar char="•"/>
              <a:defRPr/>
            </a:pPr>
            <a:r>
              <a:rPr lang="zh-CN" altLang="en-US" b="1" dirty="0">
                <a:solidFill>
                  <a:srgbClr val="D60093"/>
                </a:solidFill>
                <a:latin typeface="华文楷体" pitchFamily="2" charset="-122"/>
                <a:ea typeface="华文楷体" pitchFamily="2" charset="-122"/>
                <a:cs typeface="+mn-cs"/>
              </a:rPr>
              <a:t>  重组背景</a:t>
            </a:r>
            <a:endParaRPr lang="zh-CN" altLang="en-US" b="1" dirty="0">
              <a:solidFill>
                <a:srgbClr val="0000CC"/>
              </a:solidFill>
              <a:latin typeface="华文楷体" pitchFamily="2" charset="-122"/>
              <a:ea typeface="华文楷体" pitchFamily="2" charset="-122"/>
              <a:cs typeface="+mn-cs"/>
            </a:endParaRPr>
          </a:p>
          <a:p>
            <a:pPr marL="176213" fontAlgn="auto">
              <a:spcBef>
                <a:spcPts val="600"/>
              </a:spcBef>
              <a:spcAft>
                <a:spcPts val="0"/>
              </a:spcAft>
              <a:buFont typeface="华文楷体" pitchFamily="2" charset="-122"/>
              <a:buChar char="−"/>
              <a:defRPr/>
            </a:pPr>
            <a:r>
              <a:rPr lang="zh-CN" altLang="en-US" sz="1200" dirty="0">
                <a:solidFill>
                  <a:srgbClr val="0000CC"/>
                </a:solidFill>
                <a:latin typeface="华文楷体" pitchFamily="2" charset="-122"/>
                <a:ea typeface="华文楷体" pitchFamily="2" charset="-122"/>
                <a:cs typeface="+mn-cs"/>
              </a:rPr>
              <a:t>  上市公司清理、资本运作（</a:t>
            </a:r>
            <a:r>
              <a:rPr lang="en-US" altLang="zh-CN" sz="1200" dirty="0">
                <a:solidFill>
                  <a:srgbClr val="0000CC"/>
                </a:solidFill>
                <a:latin typeface="华文楷体" pitchFamily="2" charset="-122"/>
                <a:ea typeface="华文楷体" pitchFamily="2" charset="-122"/>
                <a:cs typeface="+mn-cs"/>
              </a:rPr>
              <a:t>A</a:t>
            </a:r>
            <a:r>
              <a:rPr lang="zh-CN" altLang="en-US" sz="1200" dirty="0">
                <a:solidFill>
                  <a:srgbClr val="0000CC"/>
                </a:solidFill>
                <a:latin typeface="华文楷体" pitchFamily="2" charset="-122"/>
                <a:ea typeface="华文楷体" pitchFamily="2" charset="-122"/>
                <a:cs typeface="+mn-cs"/>
              </a:rPr>
              <a:t>脱壳、</a:t>
            </a:r>
            <a:r>
              <a:rPr lang="en-US" altLang="zh-CN" sz="1200" dirty="0">
                <a:solidFill>
                  <a:srgbClr val="0000CC"/>
                </a:solidFill>
                <a:latin typeface="华文楷体" pitchFamily="2" charset="-122"/>
                <a:ea typeface="华文楷体" pitchFamily="2" charset="-122"/>
                <a:cs typeface="+mn-cs"/>
              </a:rPr>
              <a:t>B</a:t>
            </a:r>
            <a:r>
              <a:rPr lang="zh-CN" altLang="en-US" sz="1200" dirty="0">
                <a:solidFill>
                  <a:srgbClr val="0000CC"/>
                </a:solidFill>
                <a:latin typeface="华文楷体" pitchFamily="2" charset="-122"/>
                <a:ea typeface="华文楷体" pitchFamily="2" charset="-122"/>
                <a:cs typeface="+mn-cs"/>
              </a:rPr>
              <a:t>借壳上市）</a:t>
            </a:r>
            <a:endParaRPr lang="en-US" altLang="zh-CN" sz="1200" dirty="0">
              <a:solidFill>
                <a:srgbClr val="0000CC"/>
              </a:solidFill>
              <a:latin typeface="华文楷体" pitchFamily="2" charset="-122"/>
              <a:ea typeface="华文楷体" pitchFamily="2" charset="-122"/>
              <a:cs typeface="+mn-cs"/>
            </a:endParaRPr>
          </a:p>
          <a:p>
            <a:pPr marL="176213" fontAlgn="auto">
              <a:spcBef>
                <a:spcPts val="200"/>
              </a:spcBef>
              <a:spcAft>
                <a:spcPts val="200"/>
              </a:spcAft>
              <a:buFont typeface="华文楷体" pitchFamily="2" charset="-122"/>
              <a:buChar char="−"/>
              <a:defRPr/>
            </a:pPr>
            <a:r>
              <a:rPr lang="zh-CN" altLang="en-US" sz="1200" dirty="0">
                <a:solidFill>
                  <a:srgbClr val="0000CC"/>
                </a:solidFill>
                <a:latin typeface="华文楷体" pitchFamily="2" charset="-122"/>
                <a:ea typeface="华文楷体" pitchFamily="2" charset="-122"/>
                <a:cs typeface="+mn-cs"/>
              </a:rPr>
              <a:t>  消除同业竞争（</a:t>
            </a:r>
            <a:r>
              <a:rPr lang="en-US" altLang="zh-CN" sz="1200" dirty="0">
                <a:solidFill>
                  <a:srgbClr val="0000CC"/>
                </a:solidFill>
                <a:latin typeface="华文楷体" pitchFamily="2" charset="-122"/>
                <a:ea typeface="华文楷体" pitchFamily="2" charset="-122"/>
                <a:cs typeface="+mn-cs"/>
              </a:rPr>
              <a:t>A</a:t>
            </a:r>
            <a:r>
              <a:rPr lang="zh-CN" altLang="en-US" sz="1200" dirty="0">
                <a:solidFill>
                  <a:srgbClr val="0000CC"/>
                </a:solidFill>
                <a:latin typeface="华文楷体" pitchFamily="2" charset="-122"/>
                <a:ea typeface="华文楷体" pitchFamily="2" charset="-122"/>
                <a:cs typeface="+mn-cs"/>
              </a:rPr>
              <a:t>集团 </a:t>
            </a:r>
            <a:r>
              <a:rPr lang="en-US" altLang="zh-CN" sz="1200" dirty="0" err="1">
                <a:solidFill>
                  <a:srgbClr val="0000CC"/>
                </a:solidFill>
                <a:latin typeface="华文楷体" pitchFamily="2" charset="-122"/>
                <a:ea typeface="华文楷体" pitchFamily="2" charset="-122"/>
                <a:cs typeface="+mn-cs"/>
              </a:rPr>
              <a:t>vs</a:t>
            </a:r>
            <a:r>
              <a:rPr lang="en-US" altLang="zh-CN" sz="1200" dirty="0">
                <a:solidFill>
                  <a:srgbClr val="0000CC"/>
                </a:solidFill>
                <a:latin typeface="华文楷体" pitchFamily="2" charset="-122"/>
                <a:ea typeface="华文楷体" pitchFamily="2" charset="-122"/>
                <a:cs typeface="+mn-cs"/>
              </a:rPr>
              <a:t> C</a:t>
            </a:r>
            <a:r>
              <a:rPr lang="zh-CN" altLang="en-US" sz="1200" dirty="0">
                <a:solidFill>
                  <a:srgbClr val="0000CC"/>
                </a:solidFill>
                <a:latin typeface="华文楷体" pitchFamily="2" charset="-122"/>
                <a:ea typeface="华文楷体" pitchFamily="2" charset="-122"/>
                <a:cs typeface="+mn-cs"/>
              </a:rPr>
              <a:t>股份）</a:t>
            </a:r>
            <a:endParaRPr lang="en-US" altLang="zh-CN" sz="1200" dirty="0">
              <a:solidFill>
                <a:srgbClr val="0000CC"/>
              </a:solidFill>
              <a:latin typeface="华文楷体" pitchFamily="2" charset="-122"/>
              <a:ea typeface="华文楷体" pitchFamily="2" charset="-122"/>
              <a:cs typeface="+mn-cs"/>
            </a:endParaRPr>
          </a:p>
          <a:p>
            <a:pPr marL="176213" fontAlgn="auto">
              <a:spcBef>
                <a:spcPts val="0"/>
              </a:spcBef>
              <a:spcAft>
                <a:spcPts val="0"/>
              </a:spcAft>
              <a:buFont typeface="华文楷体" pitchFamily="2" charset="-122"/>
              <a:buChar char="−"/>
              <a:defRPr/>
            </a:pPr>
            <a:r>
              <a:rPr lang="en-US" altLang="zh-CN" sz="1200" dirty="0">
                <a:solidFill>
                  <a:srgbClr val="0000CC"/>
                </a:solidFill>
                <a:latin typeface="华文楷体" pitchFamily="2" charset="-122"/>
                <a:ea typeface="华文楷体" pitchFamily="2" charset="-122"/>
                <a:cs typeface="+mn-cs"/>
              </a:rPr>
              <a:t>  </a:t>
            </a:r>
            <a:r>
              <a:rPr lang="zh-CN" altLang="en-US" sz="1200" dirty="0">
                <a:solidFill>
                  <a:srgbClr val="0000CC"/>
                </a:solidFill>
                <a:latin typeface="华文楷体" pitchFamily="2" charset="-122"/>
                <a:ea typeface="华文楷体" pitchFamily="2" charset="-122"/>
                <a:cs typeface="+mn-cs"/>
              </a:rPr>
              <a:t>资源整合（</a:t>
            </a:r>
            <a:r>
              <a:rPr lang="en-US" altLang="zh-CN" sz="1200" dirty="0">
                <a:solidFill>
                  <a:srgbClr val="0000CC"/>
                </a:solidFill>
                <a:latin typeface="华文楷体" pitchFamily="2" charset="-122"/>
                <a:ea typeface="华文楷体" pitchFamily="2" charset="-122"/>
                <a:cs typeface="+mn-cs"/>
              </a:rPr>
              <a:t>C</a:t>
            </a:r>
            <a:r>
              <a:rPr lang="zh-CN" altLang="en-US" sz="1200" dirty="0">
                <a:solidFill>
                  <a:srgbClr val="0000CC"/>
                </a:solidFill>
                <a:latin typeface="华文楷体" pitchFamily="2" charset="-122"/>
                <a:ea typeface="华文楷体" pitchFamily="2" charset="-122"/>
                <a:cs typeface="+mn-cs"/>
              </a:rPr>
              <a:t>股份控制的医药生产资质</a:t>
            </a:r>
            <a:r>
              <a:rPr lang="en-US" altLang="zh-CN" sz="1200" dirty="0">
                <a:solidFill>
                  <a:srgbClr val="0000CC"/>
                </a:solidFill>
                <a:latin typeface="华文楷体" pitchFamily="2" charset="-122"/>
                <a:ea typeface="华文楷体" pitchFamily="2" charset="-122"/>
                <a:cs typeface="+mn-cs"/>
              </a:rPr>
              <a:t>/</a:t>
            </a:r>
            <a:r>
              <a:rPr lang="zh-CN" altLang="en-US" sz="1200" dirty="0">
                <a:solidFill>
                  <a:srgbClr val="0000CC"/>
                </a:solidFill>
                <a:latin typeface="华文楷体" pitchFamily="2" charset="-122"/>
                <a:ea typeface="华文楷体" pitchFamily="2" charset="-122"/>
                <a:cs typeface="+mn-cs"/>
              </a:rPr>
              <a:t>资源整合至</a:t>
            </a:r>
            <a:r>
              <a:rPr lang="en-US" altLang="zh-CN" sz="1200" dirty="0">
                <a:solidFill>
                  <a:srgbClr val="0000CC"/>
                </a:solidFill>
                <a:latin typeface="华文楷体" pitchFamily="2" charset="-122"/>
                <a:ea typeface="华文楷体" pitchFamily="2" charset="-122"/>
                <a:cs typeface="+mn-cs"/>
              </a:rPr>
              <a:t>A</a:t>
            </a:r>
            <a:r>
              <a:rPr lang="zh-CN" altLang="en-US" sz="1200" dirty="0">
                <a:solidFill>
                  <a:srgbClr val="0000CC"/>
                </a:solidFill>
                <a:latin typeface="华文楷体" pitchFamily="2" charset="-122"/>
                <a:ea typeface="华文楷体" pitchFamily="2" charset="-122"/>
                <a:cs typeface="+mn-cs"/>
              </a:rPr>
              <a:t>集团</a:t>
            </a:r>
            <a:r>
              <a:rPr lang="zh-CN" altLang="en-US" sz="1400" dirty="0">
                <a:solidFill>
                  <a:srgbClr val="0000CC"/>
                </a:solidFill>
                <a:latin typeface="华文楷体" pitchFamily="2" charset="-122"/>
                <a:ea typeface="华文楷体" pitchFamily="2" charset="-122"/>
                <a:cs typeface="+mn-cs"/>
              </a:rPr>
              <a:t>）</a:t>
            </a:r>
            <a:endParaRPr lang="zh-CN" altLang="en-US" sz="1600" dirty="0">
              <a:latin typeface="华文楷体" pitchFamily="2" charset="-122"/>
              <a:ea typeface="华文楷体" pitchFamily="2" charset="-122"/>
              <a:cs typeface="+mn-cs"/>
            </a:endParaRPr>
          </a:p>
        </p:txBody>
      </p:sp>
      <p:cxnSp>
        <p:nvCxnSpPr>
          <p:cNvPr id="4122" name="肘形连接符 51"/>
          <p:cNvCxnSpPr>
            <a:cxnSpLocks noChangeShapeType="1"/>
            <a:stCxn id="4101" idx="2"/>
            <a:endCxn id="4105" idx="0"/>
          </p:cNvCxnSpPr>
          <p:nvPr/>
        </p:nvCxnSpPr>
        <p:spPr bwMode="auto">
          <a:xfrm rot="5400000">
            <a:off x="1291432" y="1658144"/>
            <a:ext cx="552450" cy="2154237"/>
          </a:xfrm>
          <a:prstGeom prst="bentConnector3">
            <a:avLst>
              <a:gd name="adj1" fmla="val 50000"/>
            </a:avLst>
          </a:prstGeom>
          <a:noFill/>
          <a:ln w="9525" algn="ctr">
            <a:solidFill>
              <a:schemeClr val="tx1"/>
            </a:solidFill>
            <a:round/>
            <a:headEnd/>
            <a:tailEnd/>
          </a:ln>
        </p:spPr>
      </p:cxnSp>
      <p:cxnSp>
        <p:nvCxnSpPr>
          <p:cNvPr id="4123" name="肘形连接符 55"/>
          <p:cNvCxnSpPr>
            <a:cxnSpLocks noChangeShapeType="1"/>
            <a:stCxn id="4101" idx="2"/>
            <a:endCxn id="4106" idx="0"/>
          </p:cNvCxnSpPr>
          <p:nvPr/>
        </p:nvCxnSpPr>
        <p:spPr bwMode="auto">
          <a:xfrm rot="5400000">
            <a:off x="1689894" y="2058194"/>
            <a:ext cx="554037" cy="1355725"/>
          </a:xfrm>
          <a:prstGeom prst="bentConnector3">
            <a:avLst>
              <a:gd name="adj1" fmla="val 50000"/>
            </a:avLst>
          </a:prstGeom>
          <a:noFill/>
          <a:ln w="9525" algn="ctr">
            <a:solidFill>
              <a:schemeClr val="tx1"/>
            </a:solidFill>
            <a:round/>
            <a:headEnd/>
            <a:tailEnd type="triangle" w="med" len="med"/>
          </a:ln>
        </p:spPr>
      </p:cxnSp>
      <p:sp>
        <p:nvSpPr>
          <p:cNvPr id="36" name="圆角矩形 11"/>
          <p:cNvSpPr>
            <a:spLocks noChangeArrowheads="1"/>
          </p:cNvSpPr>
          <p:nvPr/>
        </p:nvSpPr>
        <p:spPr bwMode="auto">
          <a:xfrm>
            <a:off x="1576388" y="3013075"/>
            <a:ext cx="223837" cy="795338"/>
          </a:xfrm>
          <a:prstGeom prst="roundRect">
            <a:avLst>
              <a:gd name="adj" fmla="val 16667"/>
            </a:avLst>
          </a:prstGeom>
          <a:solidFill>
            <a:srgbClr val="FF9900">
              <a:alpha val="85881"/>
            </a:srgbClr>
          </a:solidFill>
          <a:ln w="9525" algn="ctr">
            <a:solidFill>
              <a:schemeClr val="tx1"/>
            </a:solidFill>
            <a:round/>
            <a:headEnd/>
            <a:tailEnd/>
          </a:ln>
        </p:spPr>
        <p:txBody>
          <a:bodyPr lIns="0" tIns="0" rIns="0" bIns="0" anchor="ctr"/>
          <a:lstStyle/>
          <a:p>
            <a:pPr algn="ctr"/>
            <a:r>
              <a:rPr lang="en-US" altLang="zh-CN" sz="1300">
                <a:latin typeface="华文楷体"/>
                <a:ea typeface="华文楷体"/>
                <a:cs typeface="华文楷体"/>
              </a:rPr>
              <a:t>F</a:t>
            </a:r>
            <a:r>
              <a:rPr lang="zh-CN" altLang="en-US" sz="1300">
                <a:latin typeface="华文楷体"/>
                <a:ea typeface="华文楷体"/>
                <a:cs typeface="华文楷体"/>
              </a:rPr>
              <a:t>大易</a:t>
            </a:r>
          </a:p>
        </p:txBody>
      </p:sp>
      <p:sp>
        <p:nvSpPr>
          <p:cNvPr id="37" name="圆角矩形 11"/>
          <p:cNvSpPr>
            <a:spLocks noChangeArrowheads="1"/>
          </p:cNvSpPr>
          <p:nvPr/>
        </p:nvSpPr>
        <p:spPr bwMode="auto">
          <a:xfrm>
            <a:off x="1968500" y="3013075"/>
            <a:ext cx="223838" cy="795338"/>
          </a:xfrm>
          <a:prstGeom prst="roundRect">
            <a:avLst>
              <a:gd name="adj" fmla="val 16667"/>
            </a:avLst>
          </a:prstGeom>
          <a:solidFill>
            <a:srgbClr val="FF9900">
              <a:alpha val="85881"/>
            </a:srgbClr>
          </a:solidFill>
          <a:ln w="9525" algn="ctr">
            <a:solidFill>
              <a:schemeClr val="tx1"/>
            </a:solidFill>
            <a:round/>
            <a:headEnd/>
            <a:tailEnd/>
          </a:ln>
        </p:spPr>
        <p:txBody>
          <a:bodyPr lIns="0" tIns="0" rIns="0" bIns="0" anchor="ctr"/>
          <a:lstStyle/>
          <a:p>
            <a:pPr algn="ctr"/>
            <a:r>
              <a:rPr lang="zh-CN" altLang="en-US" sz="1300">
                <a:latin typeface="华文楷体"/>
                <a:ea typeface="华文楷体"/>
                <a:cs typeface="华文楷体"/>
              </a:rPr>
              <a:t>成都</a:t>
            </a:r>
            <a:r>
              <a:rPr lang="en-US" altLang="zh-CN" sz="1300">
                <a:latin typeface="华文楷体"/>
                <a:ea typeface="华文楷体"/>
                <a:cs typeface="华文楷体"/>
              </a:rPr>
              <a:t>A</a:t>
            </a:r>
            <a:endParaRPr lang="zh-CN" altLang="en-US" sz="1300">
              <a:latin typeface="华文楷体"/>
              <a:ea typeface="华文楷体"/>
              <a:cs typeface="华文楷体"/>
            </a:endParaRPr>
          </a:p>
        </p:txBody>
      </p:sp>
      <p:sp>
        <p:nvSpPr>
          <p:cNvPr id="39" name="圆角矩形 11"/>
          <p:cNvSpPr>
            <a:spLocks noChangeArrowheads="1"/>
          </p:cNvSpPr>
          <p:nvPr/>
        </p:nvSpPr>
        <p:spPr bwMode="auto">
          <a:xfrm>
            <a:off x="2359025" y="3013075"/>
            <a:ext cx="225425" cy="795338"/>
          </a:xfrm>
          <a:prstGeom prst="roundRect">
            <a:avLst>
              <a:gd name="adj" fmla="val 16667"/>
            </a:avLst>
          </a:prstGeom>
          <a:solidFill>
            <a:srgbClr val="FF9900">
              <a:alpha val="85881"/>
            </a:srgbClr>
          </a:solidFill>
          <a:ln w="9525" algn="ctr">
            <a:solidFill>
              <a:schemeClr val="tx1"/>
            </a:solidFill>
            <a:round/>
            <a:headEnd/>
            <a:tailEnd/>
          </a:ln>
        </p:spPr>
        <p:txBody>
          <a:bodyPr lIns="0" tIns="0" rIns="0" bIns="0" anchor="ctr"/>
          <a:lstStyle/>
          <a:p>
            <a:pPr algn="ctr"/>
            <a:r>
              <a:rPr lang="en-US" altLang="zh-CN" sz="1300">
                <a:latin typeface="华文楷体"/>
                <a:ea typeface="华文楷体"/>
                <a:cs typeface="华文楷体"/>
              </a:rPr>
              <a:t>A</a:t>
            </a:r>
            <a:r>
              <a:rPr lang="zh-CN" altLang="en-US" sz="1300">
                <a:latin typeface="华文楷体"/>
                <a:ea typeface="华文楷体"/>
                <a:cs typeface="华文楷体"/>
              </a:rPr>
              <a:t>制药</a:t>
            </a:r>
          </a:p>
        </p:txBody>
      </p:sp>
      <p:sp>
        <p:nvSpPr>
          <p:cNvPr id="40" name="圆角矩形 11"/>
          <p:cNvSpPr>
            <a:spLocks noChangeArrowheads="1"/>
          </p:cNvSpPr>
          <p:nvPr/>
        </p:nvSpPr>
        <p:spPr bwMode="auto">
          <a:xfrm>
            <a:off x="2792413" y="3013075"/>
            <a:ext cx="223837" cy="795338"/>
          </a:xfrm>
          <a:prstGeom prst="roundRect">
            <a:avLst>
              <a:gd name="adj" fmla="val 16667"/>
            </a:avLst>
          </a:prstGeom>
          <a:solidFill>
            <a:srgbClr val="FF9900">
              <a:alpha val="85881"/>
            </a:srgbClr>
          </a:solidFill>
          <a:ln w="9525" algn="ctr">
            <a:solidFill>
              <a:schemeClr val="tx1"/>
            </a:solidFill>
            <a:round/>
            <a:headEnd/>
            <a:tailEnd/>
          </a:ln>
        </p:spPr>
        <p:txBody>
          <a:bodyPr lIns="0" tIns="0" rIns="0" bIns="0" anchor="ctr"/>
          <a:lstStyle/>
          <a:p>
            <a:pPr algn="ctr"/>
            <a:r>
              <a:rPr lang="en-US" altLang="zh-CN" sz="1300">
                <a:latin typeface="华文楷体"/>
                <a:ea typeface="华文楷体"/>
                <a:cs typeface="华文楷体"/>
              </a:rPr>
              <a:t>G</a:t>
            </a:r>
            <a:r>
              <a:rPr lang="zh-CN" altLang="en-US" sz="1300">
                <a:latin typeface="华文楷体"/>
                <a:ea typeface="华文楷体"/>
                <a:cs typeface="华文楷体"/>
              </a:rPr>
              <a:t>医药</a:t>
            </a:r>
          </a:p>
        </p:txBody>
      </p:sp>
      <p:sp>
        <p:nvSpPr>
          <p:cNvPr id="41" name="圆角矩形 11"/>
          <p:cNvSpPr>
            <a:spLocks noChangeArrowheads="1"/>
          </p:cNvSpPr>
          <p:nvPr/>
        </p:nvSpPr>
        <p:spPr bwMode="auto">
          <a:xfrm>
            <a:off x="3224213" y="3013075"/>
            <a:ext cx="223837" cy="795338"/>
          </a:xfrm>
          <a:prstGeom prst="roundRect">
            <a:avLst>
              <a:gd name="adj" fmla="val 16667"/>
            </a:avLst>
          </a:prstGeom>
          <a:solidFill>
            <a:srgbClr val="FF9900">
              <a:alpha val="85881"/>
            </a:srgbClr>
          </a:solidFill>
          <a:ln w="9525" algn="ctr">
            <a:solidFill>
              <a:schemeClr val="tx1"/>
            </a:solidFill>
            <a:round/>
            <a:headEnd/>
            <a:tailEnd/>
          </a:ln>
        </p:spPr>
        <p:txBody>
          <a:bodyPr lIns="0" tIns="0" rIns="0" bIns="0" anchor="ctr"/>
          <a:lstStyle/>
          <a:p>
            <a:pPr algn="ctr"/>
            <a:r>
              <a:rPr lang="en-US" altLang="zh-CN" sz="1300">
                <a:latin typeface="华文楷体"/>
                <a:ea typeface="华文楷体"/>
                <a:cs typeface="华文楷体"/>
              </a:rPr>
              <a:t>H</a:t>
            </a:r>
            <a:r>
              <a:rPr lang="zh-CN" altLang="en-US" sz="1300">
                <a:latin typeface="华文楷体"/>
                <a:ea typeface="华文楷体"/>
                <a:cs typeface="华文楷体"/>
              </a:rPr>
              <a:t>商城</a:t>
            </a:r>
          </a:p>
        </p:txBody>
      </p:sp>
      <p:sp>
        <p:nvSpPr>
          <p:cNvPr id="42" name="圆角矩形 11"/>
          <p:cNvSpPr>
            <a:spLocks noChangeArrowheads="1"/>
          </p:cNvSpPr>
          <p:nvPr/>
        </p:nvSpPr>
        <p:spPr bwMode="auto">
          <a:xfrm>
            <a:off x="3656013" y="3013075"/>
            <a:ext cx="223837" cy="795338"/>
          </a:xfrm>
          <a:prstGeom prst="roundRect">
            <a:avLst>
              <a:gd name="adj" fmla="val 16667"/>
            </a:avLst>
          </a:prstGeom>
          <a:solidFill>
            <a:srgbClr val="FF9900">
              <a:alpha val="85881"/>
            </a:srgbClr>
          </a:solidFill>
          <a:ln w="9525" algn="ctr">
            <a:solidFill>
              <a:schemeClr val="tx1"/>
            </a:solidFill>
            <a:round/>
            <a:headEnd/>
            <a:tailEnd/>
          </a:ln>
        </p:spPr>
        <p:txBody>
          <a:bodyPr lIns="0" tIns="0" rIns="0" bIns="0" anchor="ctr"/>
          <a:lstStyle/>
          <a:p>
            <a:pPr algn="ctr"/>
            <a:r>
              <a:rPr lang="en-US" altLang="zh-CN" sz="1300">
                <a:latin typeface="华文楷体"/>
                <a:ea typeface="华文楷体"/>
                <a:cs typeface="华文楷体"/>
              </a:rPr>
              <a:t>A</a:t>
            </a:r>
            <a:r>
              <a:rPr lang="zh-CN" altLang="en-US" sz="1300">
                <a:latin typeface="华文楷体"/>
                <a:ea typeface="华文楷体"/>
                <a:cs typeface="华文楷体"/>
              </a:rPr>
              <a:t>物流</a:t>
            </a:r>
          </a:p>
        </p:txBody>
      </p:sp>
      <p:sp>
        <p:nvSpPr>
          <p:cNvPr id="43" name="圆角矩形 11"/>
          <p:cNvSpPr>
            <a:spLocks noChangeArrowheads="1"/>
          </p:cNvSpPr>
          <p:nvPr/>
        </p:nvSpPr>
        <p:spPr bwMode="auto">
          <a:xfrm>
            <a:off x="4087813" y="3013075"/>
            <a:ext cx="223837" cy="795338"/>
          </a:xfrm>
          <a:prstGeom prst="roundRect">
            <a:avLst>
              <a:gd name="adj" fmla="val 16667"/>
            </a:avLst>
          </a:prstGeom>
          <a:solidFill>
            <a:srgbClr val="FF9900">
              <a:alpha val="85881"/>
            </a:srgbClr>
          </a:solidFill>
          <a:ln w="9525" algn="ctr">
            <a:solidFill>
              <a:schemeClr val="tx1"/>
            </a:solidFill>
            <a:round/>
            <a:headEnd/>
            <a:tailEnd/>
          </a:ln>
        </p:spPr>
        <p:txBody>
          <a:bodyPr lIns="0" tIns="0" rIns="0" bIns="0" anchor="ctr"/>
          <a:lstStyle/>
          <a:p>
            <a:pPr algn="ctr"/>
            <a:r>
              <a:rPr lang="en-US" altLang="zh-CN" sz="1300">
                <a:latin typeface="华文楷体"/>
                <a:ea typeface="华文楷体"/>
                <a:cs typeface="华文楷体"/>
              </a:rPr>
              <a:t>I</a:t>
            </a:r>
            <a:r>
              <a:rPr lang="zh-CN" altLang="en-US" sz="1300">
                <a:latin typeface="华文楷体"/>
                <a:ea typeface="华文楷体"/>
                <a:cs typeface="华文楷体"/>
              </a:rPr>
              <a:t>物业</a:t>
            </a:r>
          </a:p>
        </p:txBody>
      </p:sp>
      <p:sp>
        <p:nvSpPr>
          <p:cNvPr id="44" name="圆角矩形 11"/>
          <p:cNvSpPr>
            <a:spLocks noChangeArrowheads="1"/>
          </p:cNvSpPr>
          <p:nvPr/>
        </p:nvSpPr>
        <p:spPr bwMode="auto">
          <a:xfrm>
            <a:off x="4519613" y="3013075"/>
            <a:ext cx="223837" cy="795338"/>
          </a:xfrm>
          <a:prstGeom prst="roundRect">
            <a:avLst>
              <a:gd name="adj" fmla="val 16667"/>
            </a:avLst>
          </a:prstGeom>
          <a:solidFill>
            <a:srgbClr val="FF9900">
              <a:alpha val="85881"/>
            </a:srgbClr>
          </a:solidFill>
          <a:ln w="9525" algn="ctr">
            <a:solidFill>
              <a:schemeClr val="tx1"/>
            </a:solidFill>
            <a:round/>
            <a:headEnd/>
            <a:tailEnd/>
          </a:ln>
        </p:spPr>
        <p:txBody>
          <a:bodyPr lIns="0" tIns="0" rIns="0" bIns="0" anchor="ctr"/>
          <a:lstStyle/>
          <a:p>
            <a:pPr algn="ctr"/>
            <a:r>
              <a:rPr lang="en-US" altLang="zh-CN" sz="1300">
                <a:latin typeface="华文楷体"/>
                <a:ea typeface="华文楷体"/>
                <a:cs typeface="华文楷体"/>
              </a:rPr>
              <a:t>J</a:t>
            </a:r>
            <a:endParaRPr lang="zh-CN" altLang="en-US" sz="1300">
              <a:latin typeface="华文楷体"/>
              <a:ea typeface="华文楷体"/>
              <a:cs typeface="华文楷体"/>
            </a:endParaRPr>
          </a:p>
        </p:txBody>
      </p:sp>
      <p:sp>
        <p:nvSpPr>
          <p:cNvPr id="45" name="圆角矩形 11"/>
          <p:cNvSpPr>
            <a:spLocks noChangeArrowheads="1"/>
          </p:cNvSpPr>
          <p:nvPr/>
        </p:nvSpPr>
        <p:spPr bwMode="auto">
          <a:xfrm>
            <a:off x="4951413" y="3013075"/>
            <a:ext cx="225425" cy="795338"/>
          </a:xfrm>
          <a:prstGeom prst="roundRect">
            <a:avLst>
              <a:gd name="adj" fmla="val 16667"/>
            </a:avLst>
          </a:prstGeom>
          <a:solidFill>
            <a:srgbClr val="FF9900">
              <a:alpha val="85881"/>
            </a:srgbClr>
          </a:solidFill>
          <a:ln w="9525" algn="ctr">
            <a:solidFill>
              <a:schemeClr val="tx1"/>
            </a:solidFill>
            <a:round/>
            <a:headEnd/>
            <a:tailEnd/>
          </a:ln>
        </p:spPr>
        <p:txBody>
          <a:bodyPr lIns="0" tIns="0" rIns="0" bIns="0" anchor="ctr"/>
          <a:lstStyle/>
          <a:p>
            <a:pPr algn="ctr"/>
            <a:r>
              <a:rPr lang="en-US" altLang="zh-CN" sz="1300">
                <a:latin typeface="华文楷体"/>
                <a:ea typeface="华文楷体"/>
                <a:cs typeface="华文楷体"/>
              </a:rPr>
              <a:t>K</a:t>
            </a:r>
            <a:r>
              <a:rPr lang="zh-CN" altLang="en-US" sz="1300">
                <a:latin typeface="华文楷体"/>
                <a:ea typeface="华文楷体"/>
                <a:cs typeface="华文楷体"/>
              </a:rPr>
              <a:t>股份</a:t>
            </a:r>
          </a:p>
        </p:txBody>
      </p:sp>
      <p:sp>
        <p:nvSpPr>
          <p:cNvPr id="46" name="等腰三角形 45"/>
          <p:cNvSpPr>
            <a:spLocks noChangeArrowheads="1"/>
          </p:cNvSpPr>
          <p:nvPr/>
        </p:nvSpPr>
        <p:spPr bwMode="auto">
          <a:xfrm>
            <a:off x="5248275" y="3011488"/>
            <a:ext cx="895350" cy="785812"/>
          </a:xfrm>
          <a:prstGeom prst="triangle">
            <a:avLst>
              <a:gd name="adj" fmla="val 50000"/>
            </a:avLst>
          </a:prstGeom>
          <a:solidFill>
            <a:srgbClr val="F5B80B"/>
          </a:solidFill>
          <a:ln w="9525" algn="ctr">
            <a:solidFill>
              <a:schemeClr val="tx1"/>
            </a:solidFill>
            <a:round/>
            <a:headEnd/>
            <a:tailEnd/>
          </a:ln>
        </p:spPr>
        <p:txBody>
          <a:bodyPr lIns="0" tIns="0" rIns="0" bIns="0"/>
          <a:lstStyle/>
          <a:p>
            <a:pPr algn="ctr"/>
            <a:r>
              <a:rPr lang="zh-CN" altLang="en-US" sz="1000" b="1">
                <a:latin typeface="华文楷体"/>
                <a:ea typeface="华文楷体"/>
                <a:cs typeface="华文楷体"/>
              </a:rPr>
              <a:t>其他资产</a:t>
            </a:r>
            <a:r>
              <a:rPr lang="en-US" altLang="zh-CN" sz="1000" b="1">
                <a:latin typeface="华文楷体"/>
                <a:ea typeface="华文楷体"/>
                <a:cs typeface="华文楷体"/>
              </a:rPr>
              <a:t>/</a:t>
            </a:r>
            <a:r>
              <a:rPr lang="zh-CN" altLang="en-US" sz="1000" b="1">
                <a:latin typeface="华文楷体"/>
                <a:ea typeface="华文楷体"/>
                <a:cs typeface="华文楷体"/>
              </a:rPr>
              <a:t>负债</a:t>
            </a:r>
          </a:p>
        </p:txBody>
      </p:sp>
      <p:cxnSp>
        <p:nvCxnSpPr>
          <p:cNvPr id="50" name="肘形连接符 49"/>
          <p:cNvCxnSpPr>
            <a:cxnSpLocks noChangeShapeType="1"/>
            <a:stCxn id="4101" idx="2"/>
            <a:endCxn id="36" idx="0"/>
          </p:cNvCxnSpPr>
          <p:nvPr/>
        </p:nvCxnSpPr>
        <p:spPr bwMode="auto">
          <a:xfrm rot="5400000">
            <a:off x="1889919" y="2258219"/>
            <a:ext cx="554037" cy="955675"/>
          </a:xfrm>
          <a:prstGeom prst="bentConnector3">
            <a:avLst>
              <a:gd name="adj1" fmla="val 50000"/>
            </a:avLst>
          </a:prstGeom>
          <a:noFill/>
          <a:ln w="9525" algn="ctr">
            <a:solidFill>
              <a:schemeClr val="tx1"/>
            </a:solidFill>
            <a:round/>
            <a:headEnd/>
            <a:tailEnd type="triangle" w="med" len="med"/>
          </a:ln>
        </p:spPr>
      </p:cxnSp>
      <p:cxnSp>
        <p:nvCxnSpPr>
          <p:cNvPr id="52" name="肘形连接符 51"/>
          <p:cNvCxnSpPr>
            <a:cxnSpLocks noChangeShapeType="1"/>
            <a:stCxn id="4101" idx="2"/>
            <a:endCxn id="37" idx="0"/>
          </p:cNvCxnSpPr>
          <p:nvPr/>
        </p:nvCxnSpPr>
        <p:spPr bwMode="auto">
          <a:xfrm rot="5400000">
            <a:off x="2085975" y="2454276"/>
            <a:ext cx="554037" cy="563562"/>
          </a:xfrm>
          <a:prstGeom prst="bentConnector3">
            <a:avLst>
              <a:gd name="adj1" fmla="val 50000"/>
            </a:avLst>
          </a:prstGeom>
          <a:noFill/>
          <a:ln w="9525" algn="ctr">
            <a:solidFill>
              <a:schemeClr val="tx1"/>
            </a:solidFill>
            <a:round/>
            <a:headEnd/>
            <a:tailEnd type="triangle" w="med" len="med"/>
          </a:ln>
        </p:spPr>
      </p:cxnSp>
      <p:cxnSp>
        <p:nvCxnSpPr>
          <p:cNvPr id="54" name="肘形连接符 53"/>
          <p:cNvCxnSpPr>
            <a:cxnSpLocks noChangeShapeType="1"/>
            <a:stCxn id="4101" idx="2"/>
            <a:endCxn id="39" idx="0"/>
          </p:cNvCxnSpPr>
          <p:nvPr/>
        </p:nvCxnSpPr>
        <p:spPr bwMode="auto">
          <a:xfrm rot="5400000">
            <a:off x="2281238" y="2649538"/>
            <a:ext cx="554037" cy="173037"/>
          </a:xfrm>
          <a:prstGeom prst="bentConnector3">
            <a:avLst>
              <a:gd name="adj1" fmla="val 50000"/>
            </a:avLst>
          </a:prstGeom>
          <a:noFill/>
          <a:ln w="9525" algn="ctr">
            <a:solidFill>
              <a:schemeClr val="tx1"/>
            </a:solidFill>
            <a:round/>
            <a:headEnd/>
            <a:tailEnd type="triangle" w="med" len="med"/>
          </a:ln>
        </p:spPr>
      </p:cxnSp>
      <p:cxnSp>
        <p:nvCxnSpPr>
          <p:cNvPr id="56" name="肘形连接符 55"/>
          <p:cNvCxnSpPr>
            <a:cxnSpLocks noChangeShapeType="1"/>
            <a:stCxn id="4101" idx="2"/>
            <a:endCxn id="40" idx="0"/>
          </p:cNvCxnSpPr>
          <p:nvPr/>
        </p:nvCxnSpPr>
        <p:spPr bwMode="auto">
          <a:xfrm rot="16200000" flipH="1">
            <a:off x="2497931" y="2605882"/>
            <a:ext cx="554037" cy="260350"/>
          </a:xfrm>
          <a:prstGeom prst="bentConnector3">
            <a:avLst>
              <a:gd name="adj1" fmla="val 50000"/>
            </a:avLst>
          </a:prstGeom>
          <a:noFill/>
          <a:ln w="9525" algn="ctr">
            <a:solidFill>
              <a:schemeClr val="tx1"/>
            </a:solidFill>
            <a:round/>
            <a:headEnd/>
            <a:tailEnd type="triangle" w="med" len="med"/>
          </a:ln>
        </p:spPr>
      </p:cxnSp>
      <p:cxnSp>
        <p:nvCxnSpPr>
          <p:cNvPr id="58" name="肘形连接符 57"/>
          <p:cNvCxnSpPr>
            <a:cxnSpLocks noChangeShapeType="1"/>
            <a:stCxn id="4101" idx="2"/>
            <a:endCxn id="41" idx="0"/>
          </p:cNvCxnSpPr>
          <p:nvPr/>
        </p:nvCxnSpPr>
        <p:spPr bwMode="auto">
          <a:xfrm rot="16200000" flipH="1">
            <a:off x="2713831" y="2389982"/>
            <a:ext cx="554037" cy="692150"/>
          </a:xfrm>
          <a:prstGeom prst="bentConnector3">
            <a:avLst>
              <a:gd name="adj1" fmla="val 50000"/>
            </a:avLst>
          </a:prstGeom>
          <a:noFill/>
          <a:ln w="9525" algn="ctr">
            <a:solidFill>
              <a:schemeClr val="tx1"/>
            </a:solidFill>
            <a:round/>
            <a:headEnd/>
            <a:tailEnd type="triangle" w="med" len="med"/>
          </a:ln>
        </p:spPr>
      </p:cxnSp>
      <p:cxnSp>
        <p:nvCxnSpPr>
          <p:cNvPr id="60" name="肘形连接符 59"/>
          <p:cNvCxnSpPr>
            <a:cxnSpLocks noChangeShapeType="1"/>
            <a:stCxn id="4101" idx="2"/>
            <a:endCxn id="42" idx="0"/>
          </p:cNvCxnSpPr>
          <p:nvPr/>
        </p:nvCxnSpPr>
        <p:spPr bwMode="auto">
          <a:xfrm rot="16200000" flipH="1">
            <a:off x="2929731" y="2174082"/>
            <a:ext cx="554037" cy="1123950"/>
          </a:xfrm>
          <a:prstGeom prst="bentConnector3">
            <a:avLst>
              <a:gd name="adj1" fmla="val 50000"/>
            </a:avLst>
          </a:prstGeom>
          <a:noFill/>
          <a:ln w="9525" algn="ctr">
            <a:solidFill>
              <a:schemeClr val="tx1"/>
            </a:solidFill>
            <a:round/>
            <a:headEnd/>
            <a:tailEnd type="triangle" w="med" len="med"/>
          </a:ln>
        </p:spPr>
      </p:cxnSp>
      <p:cxnSp>
        <p:nvCxnSpPr>
          <p:cNvPr id="62" name="肘形连接符 61"/>
          <p:cNvCxnSpPr>
            <a:cxnSpLocks noChangeShapeType="1"/>
            <a:stCxn id="4101" idx="2"/>
            <a:endCxn id="43" idx="0"/>
          </p:cNvCxnSpPr>
          <p:nvPr/>
        </p:nvCxnSpPr>
        <p:spPr bwMode="auto">
          <a:xfrm rot="16200000" flipH="1">
            <a:off x="3145631" y="1958182"/>
            <a:ext cx="554037" cy="1555750"/>
          </a:xfrm>
          <a:prstGeom prst="bentConnector3">
            <a:avLst>
              <a:gd name="adj1" fmla="val 50000"/>
            </a:avLst>
          </a:prstGeom>
          <a:noFill/>
          <a:ln w="9525" algn="ctr">
            <a:solidFill>
              <a:schemeClr val="tx1"/>
            </a:solidFill>
            <a:round/>
            <a:headEnd/>
            <a:tailEnd type="triangle" w="med" len="med"/>
          </a:ln>
        </p:spPr>
      </p:cxnSp>
      <p:cxnSp>
        <p:nvCxnSpPr>
          <p:cNvPr id="64" name="肘形连接符 63"/>
          <p:cNvCxnSpPr>
            <a:cxnSpLocks noChangeShapeType="1"/>
            <a:stCxn id="4101" idx="2"/>
            <a:endCxn id="44" idx="0"/>
          </p:cNvCxnSpPr>
          <p:nvPr/>
        </p:nvCxnSpPr>
        <p:spPr bwMode="auto">
          <a:xfrm rot="16200000" flipH="1">
            <a:off x="3361531" y="1742282"/>
            <a:ext cx="554037" cy="1987550"/>
          </a:xfrm>
          <a:prstGeom prst="bentConnector3">
            <a:avLst>
              <a:gd name="adj1" fmla="val 50000"/>
            </a:avLst>
          </a:prstGeom>
          <a:noFill/>
          <a:ln w="9525" algn="ctr">
            <a:solidFill>
              <a:schemeClr val="tx1"/>
            </a:solidFill>
            <a:round/>
            <a:headEnd/>
            <a:tailEnd type="triangle" w="med" len="med"/>
          </a:ln>
        </p:spPr>
      </p:cxnSp>
      <p:cxnSp>
        <p:nvCxnSpPr>
          <p:cNvPr id="66" name="肘形连接符 65"/>
          <p:cNvCxnSpPr>
            <a:cxnSpLocks noChangeShapeType="1"/>
            <a:stCxn id="4101" idx="2"/>
            <a:endCxn id="45" idx="0"/>
          </p:cNvCxnSpPr>
          <p:nvPr/>
        </p:nvCxnSpPr>
        <p:spPr bwMode="auto">
          <a:xfrm rot="16200000" flipH="1">
            <a:off x="3577431" y="1526382"/>
            <a:ext cx="554037" cy="2419350"/>
          </a:xfrm>
          <a:prstGeom prst="bentConnector3">
            <a:avLst>
              <a:gd name="adj1" fmla="val 50000"/>
            </a:avLst>
          </a:prstGeom>
          <a:noFill/>
          <a:ln w="9525" algn="ctr">
            <a:solidFill>
              <a:schemeClr val="tx1"/>
            </a:solidFill>
            <a:round/>
            <a:headEnd/>
            <a:tailEnd type="triangle" w="med" len="med"/>
          </a:ln>
        </p:spPr>
      </p:cxnSp>
      <p:sp>
        <p:nvSpPr>
          <p:cNvPr id="69" name="TextBox 68"/>
          <p:cNvSpPr txBox="1">
            <a:spLocks noChangeArrowheads="1"/>
          </p:cNvSpPr>
          <p:nvPr/>
        </p:nvSpPr>
        <p:spPr bwMode="auto">
          <a:xfrm>
            <a:off x="1301750" y="2801938"/>
            <a:ext cx="360363" cy="107950"/>
          </a:xfrm>
          <a:prstGeom prst="rect">
            <a:avLst/>
          </a:prstGeom>
          <a:noFill/>
          <a:ln w="9525">
            <a:noFill/>
            <a:miter lim="800000"/>
            <a:headEnd/>
            <a:tailEnd/>
          </a:ln>
        </p:spPr>
        <p:txBody>
          <a:bodyPr lIns="0" tIns="0" rIns="0" bIns="0">
            <a:spAutoFit/>
          </a:bodyPr>
          <a:lstStyle/>
          <a:p>
            <a:r>
              <a:rPr lang="en-US" altLang="zh-CN" sz="700"/>
              <a:t>98%</a:t>
            </a:r>
            <a:endParaRPr lang="zh-CN" altLang="en-US" sz="700"/>
          </a:p>
        </p:txBody>
      </p:sp>
      <p:sp>
        <p:nvSpPr>
          <p:cNvPr id="70" name="TextBox 69"/>
          <p:cNvSpPr txBox="1">
            <a:spLocks noChangeArrowheads="1"/>
          </p:cNvSpPr>
          <p:nvPr/>
        </p:nvSpPr>
        <p:spPr bwMode="auto">
          <a:xfrm>
            <a:off x="1719263" y="2805113"/>
            <a:ext cx="360362" cy="107950"/>
          </a:xfrm>
          <a:prstGeom prst="rect">
            <a:avLst/>
          </a:prstGeom>
          <a:noFill/>
          <a:ln w="9525">
            <a:noFill/>
            <a:miter lim="800000"/>
            <a:headEnd/>
            <a:tailEnd/>
          </a:ln>
        </p:spPr>
        <p:txBody>
          <a:bodyPr lIns="0" tIns="0" rIns="0" bIns="0">
            <a:spAutoFit/>
          </a:bodyPr>
          <a:lstStyle/>
          <a:p>
            <a:r>
              <a:rPr lang="en-US" altLang="zh-CN" sz="700"/>
              <a:t>86.68%</a:t>
            </a:r>
            <a:endParaRPr lang="zh-CN" altLang="en-US" sz="700"/>
          </a:p>
        </p:txBody>
      </p:sp>
      <p:sp>
        <p:nvSpPr>
          <p:cNvPr id="71" name="TextBox 70"/>
          <p:cNvSpPr txBox="1">
            <a:spLocks noChangeArrowheads="1"/>
          </p:cNvSpPr>
          <p:nvPr/>
        </p:nvSpPr>
        <p:spPr bwMode="auto">
          <a:xfrm>
            <a:off x="2095500" y="2808288"/>
            <a:ext cx="358775" cy="107950"/>
          </a:xfrm>
          <a:prstGeom prst="rect">
            <a:avLst/>
          </a:prstGeom>
          <a:noFill/>
          <a:ln w="9525">
            <a:noFill/>
            <a:miter lim="800000"/>
            <a:headEnd/>
            <a:tailEnd/>
          </a:ln>
        </p:spPr>
        <p:txBody>
          <a:bodyPr lIns="0" tIns="0" rIns="0" bIns="0">
            <a:spAutoFit/>
          </a:bodyPr>
          <a:lstStyle/>
          <a:p>
            <a:r>
              <a:rPr lang="en-US" altLang="zh-CN" sz="700"/>
              <a:t>81.25%</a:t>
            </a:r>
            <a:endParaRPr lang="zh-CN" altLang="en-US" sz="700"/>
          </a:p>
        </p:txBody>
      </p:sp>
      <p:sp>
        <p:nvSpPr>
          <p:cNvPr id="72" name="TextBox 71"/>
          <p:cNvSpPr txBox="1">
            <a:spLocks noChangeArrowheads="1"/>
          </p:cNvSpPr>
          <p:nvPr/>
        </p:nvSpPr>
        <p:spPr bwMode="auto">
          <a:xfrm>
            <a:off x="2511425" y="2805113"/>
            <a:ext cx="360363" cy="107950"/>
          </a:xfrm>
          <a:prstGeom prst="rect">
            <a:avLst/>
          </a:prstGeom>
          <a:noFill/>
          <a:ln w="9525">
            <a:noFill/>
            <a:miter lim="800000"/>
            <a:headEnd/>
            <a:tailEnd/>
          </a:ln>
        </p:spPr>
        <p:txBody>
          <a:bodyPr lIns="0" tIns="0" rIns="0" bIns="0">
            <a:spAutoFit/>
          </a:bodyPr>
          <a:lstStyle/>
          <a:p>
            <a:r>
              <a:rPr lang="en-US" altLang="zh-CN" sz="700"/>
              <a:t>74.65%</a:t>
            </a:r>
            <a:endParaRPr lang="zh-CN" altLang="en-US" sz="700"/>
          </a:p>
        </p:txBody>
      </p:sp>
      <p:sp>
        <p:nvSpPr>
          <p:cNvPr id="73" name="TextBox 72"/>
          <p:cNvSpPr txBox="1">
            <a:spLocks noChangeArrowheads="1"/>
          </p:cNvSpPr>
          <p:nvPr/>
        </p:nvSpPr>
        <p:spPr bwMode="auto">
          <a:xfrm>
            <a:off x="2943225" y="2805113"/>
            <a:ext cx="360363" cy="107950"/>
          </a:xfrm>
          <a:prstGeom prst="rect">
            <a:avLst/>
          </a:prstGeom>
          <a:noFill/>
          <a:ln w="9525">
            <a:noFill/>
            <a:miter lim="800000"/>
            <a:headEnd/>
            <a:tailEnd/>
          </a:ln>
        </p:spPr>
        <p:txBody>
          <a:bodyPr lIns="0" tIns="0" rIns="0" bIns="0">
            <a:spAutoFit/>
          </a:bodyPr>
          <a:lstStyle/>
          <a:p>
            <a:r>
              <a:rPr lang="en-US" altLang="zh-CN" sz="700"/>
              <a:t>29%</a:t>
            </a:r>
            <a:endParaRPr lang="zh-CN" altLang="en-US" sz="700"/>
          </a:p>
        </p:txBody>
      </p:sp>
      <p:sp>
        <p:nvSpPr>
          <p:cNvPr id="74" name="TextBox 73"/>
          <p:cNvSpPr txBox="1">
            <a:spLocks noChangeArrowheads="1"/>
          </p:cNvSpPr>
          <p:nvPr/>
        </p:nvSpPr>
        <p:spPr bwMode="auto">
          <a:xfrm>
            <a:off x="3376613" y="2805113"/>
            <a:ext cx="358775" cy="107950"/>
          </a:xfrm>
          <a:prstGeom prst="rect">
            <a:avLst/>
          </a:prstGeom>
          <a:noFill/>
          <a:ln w="9525">
            <a:noFill/>
            <a:miter lim="800000"/>
            <a:headEnd/>
            <a:tailEnd/>
          </a:ln>
        </p:spPr>
        <p:txBody>
          <a:bodyPr lIns="0" tIns="0" rIns="0" bIns="0">
            <a:spAutoFit/>
          </a:bodyPr>
          <a:lstStyle/>
          <a:p>
            <a:r>
              <a:rPr lang="en-US" altLang="zh-CN" sz="700"/>
              <a:t>47.5%</a:t>
            </a:r>
            <a:endParaRPr lang="zh-CN" altLang="en-US" sz="700"/>
          </a:p>
        </p:txBody>
      </p:sp>
      <p:sp>
        <p:nvSpPr>
          <p:cNvPr id="75" name="TextBox 74"/>
          <p:cNvSpPr txBox="1">
            <a:spLocks noChangeArrowheads="1"/>
          </p:cNvSpPr>
          <p:nvPr/>
        </p:nvSpPr>
        <p:spPr bwMode="auto">
          <a:xfrm>
            <a:off x="3808413" y="2805113"/>
            <a:ext cx="360362" cy="107950"/>
          </a:xfrm>
          <a:prstGeom prst="rect">
            <a:avLst/>
          </a:prstGeom>
          <a:noFill/>
          <a:ln w="9525">
            <a:noFill/>
            <a:miter lim="800000"/>
            <a:headEnd/>
            <a:tailEnd/>
          </a:ln>
        </p:spPr>
        <p:txBody>
          <a:bodyPr lIns="0" tIns="0" rIns="0" bIns="0">
            <a:spAutoFit/>
          </a:bodyPr>
          <a:lstStyle/>
          <a:p>
            <a:r>
              <a:rPr lang="en-US" altLang="zh-CN" sz="700"/>
              <a:t>30%</a:t>
            </a:r>
            <a:endParaRPr lang="zh-CN" altLang="en-US" sz="700"/>
          </a:p>
        </p:txBody>
      </p:sp>
      <p:sp>
        <p:nvSpPr>
          <p:cNvPr id="78" name="TextBox 77"/>
          <p:cNvSpPr txBox="1">
            <a:spLocks noChangeArrowheads="1"/>
          </p:cNvSpPr>
          <p:nvPr/>
        </p:nvSpPr>
        <p:spPr bwMode="auto">
          <a:xfrm>
            <a:off x="4240213" y="2805113"/>
            <a:ext cx="360362" cy="107950"/>
          </a:xfrm>
          <a:prstGeom prst="rect">
            <a:avLst/>
          </a:prstGeom>
          <a:noFill/>
          <a:ln w="9525">
            <a:noFill/>
            <a:miter lim="800000"/>
            <a:headEnd/>
            <a:tailEnd/>
          </a:ln>
        </p:spPr>
        <p:txBody>
          <a:bodyPr lIns="0" tIns="0" rIns="0" bIns="0">
            <a:spAutoFit/>
          </a:bodyPr>
          <a:lstStyle/>
          <a:p>
            <a:r>
              <a:rPr lang="en-US" altLang="zh-CN" sz="700"/>
              <a:t>40%</a:t>
            </a:r>
            <a:endParaRPr lang="zh-CN" altLang="en-US" sz="700"/>
          </a:p>
        </p:txBody>
      </p:sp>
      <p:sp>
        <p:nvSpPr>
          <p:cNvPr id="79" name="TextBox 78"/>
          <p:cNvSpPr txBox="1">
            <a:spLocks noChangeArrowheads="1"/>
          </p:cNvSpPr>
          <p:nvPr/>
        </p:nvSpPr>
        <p:spPr bwMode="auto">
          <a:xfrm>
            <a:off x="4672013" y="2805113"/>
            <a:ext cx="360362" cy="107950"/>
          </a:xfrm>
          <a:prstGeom prst="rect">
            <a:avLst/>
          </a:prstGeom>
          <a:noFill/>
          <a:ln w="9525">
            <a:noFill/>
            <a:miter lim="800000"/>
            <a:headEnd/>
            <a:tailEnd/>
          </a:ln>
        </p:spPr>
        <p:txBody>
          <a:bodyPr lIns="0" tIns="0" rIns="0" bIns="0">
            <a:spAutoFit/>
          </a:bodyPr>
          <a:lstStyle/>
          <a:p>
            <a:r>
              <a:rPr lang="en-US" altLang="zh-CN" sz="700"/>
              <a:t>45.45%</a:t>
            </a:r>
            <a:endParaRPr lang="zh-CN" altLang="en-US" sz="700"/>
          </a:p>
        </p:txBody>
      </p:sp>
      <p:sp>
        <p:nvSpPr>
          <p:cNvPr id="80" name="TextBox 79"/>
          <p:cNvSpPr txBox="1">
            <a:spLocks noChangeArrowheads="1"/>
          </p:cNvSpPr>
          <p:nvPr/>
        </p:nvSpPr>
        <p:spPr bwMode="auto">
          <a:xfrm>
            <a:off x="5103813" y="2805113"/>
            <a:ext cx="360362" cy="107950"/>
          </a:xfrm>
          <a:prstGeom prst="rect">
            <a:avLst/>
          </a:prstGeom>
          <a:noFill/>
          <a:ln w="9525">
            <a:noFill/>
            <a:miter lim="800000"/>
            <a:headEnd/>
            <a:tailEnd/>
          </a:ln>
        </p:spPr>
        <p:txBody>
          <a:bodyPr lIns="0" tIns="0" rIns="0" bIns="0">
            <a:spAutoFit/>
          </a:bodyPr>
          <a:lstStyle/>
          <a:p>
            <a:r>
              <a:rPr lang="en-US" altLang="zh-CN" sz="700"/>
              <a:t>2.18%</a:t>
            </a:r>
            <a:endParaRPr lang="zh-CN" altLang="en-US" sz="700"/>
          </a:p>
        </p:txBody>
      </p:sp>
      <p:sp>
        <p:nvSpPr>
          <p:cNvPr id="59" name="TextBox 25"/>
          <p:cNvSpPr>
            <a:spLocks noChangeArrowheads="1"/>
          </p:cNvSpPr>
          <p:nvPr/>
        </p:nvSpPr>
        <p:spPr bwMode="auto">
          <a:xfrm>
            <a:off x="5643563" y="4133850"/>
            <a:ext cx="3500437" cy="954088"/>
          </a:xfrm>
          <a:prstGeom prst="rect">
            <a:avLst/>
          </a:prstGeom>
          <a:noFill/>
          <a:ln w="9525">
            <a:noFill/>
            <a:miter lim="800000"/>
            <a:headEnd/>
            <a:tailEnd/>
          </a:ln>
        </p:spPr>
        <p:txBody>
          <a:bodyPr rIns="18000">
            <a:spAutoFit/>
          </a:bodyPr>
          <a:lstStyle/>
          <a:p>
            <a:pPr fontAlgn="auto">
              <a:spcBef>
                <a:spcPts val="0"/>
              </a:spcBef>
              <a:spcAft>
                <a:spcPts val="0"/>
              </a:spcAft>
              <a:buFont typeface="Arial" pitchFamily="34" charset="0"/>
              <a:buChar char="•"/>
              <a:defRPr/>
            </a:pPr>
            <a:r>
              <a:rPr lang="zh-CN" altLang="en-US" b="1" dirty="0">
                <a:solidFill>
                  <a:srgbClr val="D60093"/>
                </a:solidFill>
                <a:latin typeface="华文楷体" pitchFamily="2" charset="-122"/>
                <a:ea typeface="华文楷体" pitchFamily="2" charset="-122"/>
                <a:cs typeface="+mn-cs"/>
              </a:rPr>
              <a:t>  重组目的</a:t>
            </a:r>
            <a:endParaRPr lang="zh-CN" altLang="en-US" b="1" dirty="0">
              <a:solidFill>
                <a:srgbClr val="0000CC"/>
              </a:solidFill>
              <a:latin typeface="华文楷体" pitchFamily="2" charset="-122"/>
              <a:ea typeface="华文楷体" pitchFamily="2" charset="-122"/>
              <a:cs typeface="+mn-cs"/>
            </a:endParaRPr>
          </a:p>
          <a:p>
            <a:pPr marL="180975" indent="176213" fontAlgn="auto">
              <a:spcBef>
                <a:spcPts val="600"/>
              </a:spcBef>
              <a:spcAft>
                <a:spcPts val="0"/>
              </a:spcAft>
              <a:buFont typeface="华文楷体" pitchFamily="2" charset="-122"/>
              <a:buChar char="−"/>
              <a:defRPr/>
            </a:pPr>
            <a:r>
              <a:rPr lang="zh-CN" altLang="en-US" sz="1600" dirty="0">
                <a:solidFill>
                  <a:srgbClr val="0000CC"/>
                </a:solidFill>
                <a:latin typeface="华文楷体" pitchFamily="2" charset="-122"/>
                <a:ea typeface="华文楷体" pitchFamily="2" charset="-122"/>
                <a:cs typeface="+mn-cs"/>
              </a:rPr>
              <a:t> </a:t>
            </a:r>
            <a:r>
              <a:rPr lang="en-US" altLang="zh-CN" sz="1200" dirty="0">
                <a:solidFill>
                  <a:srgbClr val="0000CC"/>
                </a:solidFill>
                <a:latin typeface="华文楷体" pitchFamily="2" charset="-122"/>
                <a:ea typeface="华文楷体" pitchFamily="2" charset="-122"/>
                <a:cs typeface="+mn-cs"/>
              </a:rPr>
              <a:t>A</a:t>
            </a:r>
            <a:r>
              <a:rPr lang="zh-CN" altLang="en-US" sz="1200" dirty="0">
                <a:solidFill>
                  <a:srgbClr val="0000CC"/>
                </a:solidFill>
                <a:latin typeface="华文楷体" pitchFamily="2" charset="-122"/>
                <a:ea typeface="华文楷体" pitchFamily="2" charset="-122"/>
                <a:cs typeface="+mn-cs"/>
              </a:rPr>
              <a:t>卖壳给</a:t>
            </a:r>
            <a:r>
              <a:rPr lang="en-US" altLang="zh-CN" sz="1200" dirty="0">
                <a:solidFill>
                  <a:srgbClr val="0000CC"/>
                </a:solidFill>
                <a:latin typeface="华文楷体" pitchFamily="2" charset="-122"/>
                <a:ea typeface="华文楷体" pitchFamily="2" charset="-122"/>
                <a:cs typeface="+mn-cs"/>
              </a:rPr>
              <a:t>B</a:t>
            </a:r>
            <a:r>
              <a:rPr lang="zh-CN" altLang="en-US" sz="1200" dirty="0">
                <a:solidFill>
                  <a:srgbClr val="0000CC"/>
                </a:solidFill>
                <a:latin typeface="华文楷体" pitchFamily="2" charset="-122"/>
                <a:ea typeface="华文楷体" pitchFamily="2" charset="-122"/>
                <a:cs typeface="+mn-cs"/>
              </a:rPr>
              <a:t>并退市</a:t>
            </a:r>
            <a:endParaRPr lang="en-US" altLang="zh-CN" sz="1200" dirty="0">
              <a:solidFill>
                <a:srgbClr val="0000CC"/>
              </a:solidFill>
              <a:latin typeface="华文楷体" pitchFamily="2" charset="-122"/>
              <a:ea typeface="华文楷体" pitchFamily="2" charset="-122"/>
              <a:cs typeface="+mn-cs"/>
            </a:endParaRPr>
          </a:p>
          <a:p>
            <a:pPr marL="180975" indent="176213" fontAlgn="auto">
              <a:spcBef>
                <a:spcPts val="600"/>
              </a:spcBef>
              <a:spcAft>
                <a:spcPts val="0"/>
              </a:spcAft>
              <a:buFont typeface="华文楷体" pitchFamily="2" charset="-122"/>
              <a:buChar char="−"/>
              <a:defRPr/>
            </a:pPr>
            <a:r>
              <a:rPr lang="zh-CN" altLang="en-US" sz="1200" dirty="0">
                <a:solidFill>
                  <a:srgbClr val="0000CC"/>
                </a:solidFill>
                <a:latin typeface="华文楷体" pitchFamily="2" charset="-122"/>
                <a:ea typeface="华文楷体" pitchFamily="2" charset="-122"/>
                <a:cs typeface="+mn-cs"/>
              </a:rPr>
              <a:t> </a:t>
            </a:r>
            <a:r>
              <a:rPr lang="en-US" altLang="zh-CN" sz="1200" dirty="0">
                <a:solidFill>
                  <a:srgbClr val="0000CC"/>
                </a:solidFill>
                <a:latin typeface="华文楷体" pitchFamily="2" charset="-122"/>
                <a:ea typeface="华文楷体" pitchFamily="2" charset="-122"/>
                <a:cs typeface="+mn-cs"/>
              </a:rPr>
              <a:t>A</a:t>
            </a:r>
            <a:r>
              <a:rPr lang="zh-CN" altLang="en-US" sz="1200" dirty="0">
                <a:solidFill>
                  <a:srgbClr val="0000CC"/>
                </a:solidFill>
                <a:latin typeface="华文楷体" pitchFamily="2" charset="-122"/>
                <a:ea typeface="华文楷体" pitchFamily="2" charset="-122"/>
                <a:cs typeface="+mn-cs"/>
              </a:rPr>
              <a:t>保留相关医药生产资质</a:t>
            </a:r>
            <a:r>
              <a:rPr lang="en-US" altLang="zh-CN" sz="1200" dirty="0">
                <a:solidFill>
                  <a:srgbClr val="0000CC"/>
                </a:solidFill>
                <a:latin typeface="华文楷体" pitchFamily="2" charset="-122"/>
                <a:ea typeface="华文楷体" pitchFamily="2" charset="-122"/>
                <a:cs typeface="+mn-cs"/>
              </a:rPr>
              <a:t>/</a:t>
            </a:r>
            <a:r>
              <a:rPr lang="zh-CN" altLang="en-US" sz="1200" dirty="0">
                <a:solidFill>
                  <a:srgbClr val="0000CC"/>
                </a:solidFill>
                <a:latin typeface="华文楷体" pitchFamily="2" charset="-122"/>
                <a:ea typeface="华文楷体" pitchFamily="2" charset="-122"/>
                <a:cs typeface="+mn-cs"/>
              </a:rPr>
              <a:t>资源</a:t>
            </a:r>
            <a:endParaRPr lang="zh-CN" altLang="en-US" sz="1200" b="1" dirty="0">
              <a:latin typeface="华文楷体" pitchFamily="2" charset="-122"/>
              <a:ea typeface="华文楷体" pitchFamily="2" charset="-122"/>
              <a:cs typeface="+mn-cs"/>
            </a:endParaRPr>
          </a:p>
        </p:txBody>
      </p:sp>
      <p:cxnSp>
        <p:nvCxnSpPr>
          <p:cNvPr id="6203" name="肘形连接符 80"/>
          <p:cNvCxnSpPr>
            <a:cxnSpLocks noChangeShapeType="1"/>
            <a:stCxn id="4101" idx="2"/>
            <a:endCxn id="46" idx="0"/>
          </p:cNvCxnSpPr>
          <p:nvPr/>
        </p:nvCxnSpPr>
        <p:spPr bwMode="auto">
          <a:xfrm rot="16200000" flipH="1">
            <a:off x="3894138" y="1209675"/>
            <a:ext cx="552450" cy="3051175"/>
          </a:xfrm>
          <a:prstGeom prst="bentConnector3">
            <a:avLst>
              <a:gd name="adj1" fmla="val 50000"/>
            </a:avLst>
          </a:prstGeom>
          <a:noFill/>
          <a:ln w="9525" algn="ctr">
            <a:solidFill>
              <a:schemeClr val="tx1"/>
            </a:solidFill>
            <a:round/>
            <a:headEnd/>
            <a:tailEnd/>
          </a:ln>
        </p:spPr>
      </p:cxnSp>
      <p:sp>
        <p:nvSpPr>
          <p:cNvPr id="82" name="圆角矩形标注 28"/>
          <p:cNvSpPr>
            <a:spLocks noChangeArrowheads="1"/>
          </p:cNvSpPr>
          <p:nvPr/>
        </p:nvSpPr>
        <p:spPr bwMode="auto">
          <a:xfrm>
            <a:off x="4491038" y="1928813"/>
            <a:ext cx="1438275" cy="428625"/>
          </a:xfrm>
          <a:prstGeom prst="wedgeRoundRectCallout">
            <a:avLst>
              <a:gd name="adj1" fmla="val -90352"/>
              <a:gd name="adj2" fmla="val 113762"/>
              <a:gd name="adj3" fmla="val 16667"/>
            </a:avLst>
          </a:prstGeom>
          <a:solidFill>
            <a:srgbClr val="00FF00">
              <a:alpha val="61960"/>
            </a:srgbClr>
          </a:solidFill>
          <a:ln w="9525" algn="ctr">
            <a:solidFill>
              <a:schemeClr val="tx1"/>
            </a:solidFill>
            <a:round/>
            <a:headEnd/>
            <a:tailEnd/>
          </a:ln>
        </p:spPr>
        <p:txBody>
          <a:bodyPr lIns="18000" tIns="18000" rIns="18000" bIns="36000"/>
          <a:lstStyle/>
          <a:p>
            <a:pPr algn="ctr" fontAlgn="auto">
              <a:spcBef>
                <a:spcPts val="0"/>
              </a:spcBef>
              <a:spcAft>
                <a:spcPts val="0"/>
              </a:spcAft>
              <a:buFont typeface="Arial" charset="0"/>
              <a:buNone/>
              <a:defRPr/>
            </a:pPr>
            <a:r>
              <a:rPr lang="zh-CN" altLang="en-US" sz="1400" b="1" dirty="0">
                <a:latin typeface="华文楷体" pitchFamily="2" charset="-122"/>
                <a:ea typeface="华文楷体" pitchFamily="2" charset="-122"/>
                <a:cs typeface="+mn-cs"/>
              </a:rPr>
              <a:t>置出资产</a:t>
            </a:r>
            <a:endParaRPr lang="en-US" altLang="zh-CN" sz="1400" b="1" dirty="0">
              <a:latin typeface="华文楷体" pitchFamily="2" charset="-122"/>
              <a:ea typeface="华文楷体" pitchFamily="2" charset="-122"/>
              <a:cs typeface="+mn-cs"/>
            </a:endParaRPr>
          </a:p>
          <a:p>
            <a:pPr algn="ctr" fontAlgn="auto">
              <a:spcBef>
                <a:spcPts val="0"/>
              </a:spcBef>
              <a:spcAft>
                <a:spcPts val="0"/>
              </a:spcAft>
              <a:buFont typeface="Arial" charset="0"/>
              <a:buNone/>
              <a:defRPr/>
            </a:pPr>
            <a:r>
              <a:rPr lang="zh-CN" altLang="en-US" sz="1050" dirty="0">
                <a:latin typeface="华文楷体" pitchFamily="2" charset="-122"/>
                <a:ea typeface="华文楷体" pitchFamily="2" charset="-122"/>
                <a:cs typeface="+mn-cs"/>
              </a:rPr>
              <a:t>（估值</a:t>
            </a:r>
            <a:r>
              <a:rPr lang="en-US" altLang="zh-CN" sz="1050" dirty="0">
                <a:latin typeface="华文楷体" pitchFamily="2" charset="-122"/>
                <a:ea typeface="华文楷体" pitchFamily="2" charset="-122"/>
                <a:cs typeface="+mn-cs"/>
              </a:rPr>
              <a:t>42796.73</a:t>
            </a:r>
            <a:r>
              <a:rPr lang="zh-CN" altLang="en-US" sz="1050" dirty="0">
                <a:latin typeface="华文楷体" pitchFamily="2" charset="-122"/>
                <a:ea typeface="华文楷体" pitchFamily="2" charset="-122"/>
                <a:cs typeface="+mn-cs"/>
              </a:rPr>
              <a:t>万元）</a:t>
            </a:r>
            <a:endParaRPr lang="zh-CN" altLang="en-US" sz="1050" b="1" dirty="0">
              <a:latin typeface="华文楷体" pitchFamily="2" charset="-122"/>
              <a:ea typeface="华文楷体"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linds(horizontal)">
                                      <p:cBhvr>
                                        <p:cTn id="7" dur="500"/>
                                        <p:tgtEl>
                                          <p:spTgt spid="40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par>
                                <p:cTn id="13" presetID="1" presetClass="entr" presetSubtype="0" fill="hold" nodeType="withEffect">
                                  <p:stCondLst>
                                    <p:cond delay="0"/>
                                  </p:stCondLst>
                                  <p:childTnLst>
                                    <p:set>
                                      <p:cBhvr>
                                        <p:cTn id="14" dur="1" fill="hold">
                                          <p:stCondLst>
                                            <p:cond delay="0"/>
                                          </p:stCondLst>
                                        </p:cTn>
                                        <p:tgtEl>
                                          <p:spTgt spid="6203"/>
                                        </p:tgtEl>
                                        <p:attrNameLst>
                                          <p:attrName>style.visibility</p:attrName>
                                        </p:attrNameLst>
                                      </p:cBhvr>
                                      <p:to>
                                        <p:strVal val="visible"/>
                                      </p:to>
                                    </p:set>
                                  </p:childTnLst>
                                </p:cTn>
                              </p:par>
                              <p:par>
                                <p:cTn id="15" presetID="3" presetClass="entr" presetSubtype="10" fill="hold" grpId="0" nodeType="with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blinds(horizontal)">
                                      <p:cBhvr>
                                        <p:cTn id="17" dur="500"/>
                                        <p:tgtEl>
                                          <p:spTgt spid="4101"/>
                                        </p:tgtEl>
                                      </p:cBhvr>
                                    </p:animEffect>
                                  </p:childTnLst>
                                </p:cTn>
                              </p:par>
                              <p:par>
                                <p:cTn id="18" presetID="3" presetClass="entr" presetSubtype="10" fill="hold" nodeType="withEffect">
                                  <p:stCondLst>
                                    <p:cond delay="0"/>
                                  </p:stCondLst>
                                  <p:childTnLst>
                                    <p:set>
                                      <p:cBhvr>
                                        <p:cTn id="19" dur="1" fill="hold">
                                          <p:stCondLst>
                                            <p:cond delay="0"/>
                                          </p:stCondLst>
                                        </p:cTn>
                                        <p:tgtEl>
                                          <p:spTgt spid="4102"/>
                                        </p:tgtEl>
                                        <p:attrNameLst>
                                          <p:attrName>style.visibility</p:attrName>
                                        </p:attrNameLst>
                                      </p:cBhvr>
                                      <p:to>
                                        <p:strVal val="visible"/>
                                      </p:to>
                                    </p:set>
                                    <p:animEffect transition="in" filter="blinds(horizontal)">
                                      <p:cBhvr>
                                        <p:cTn id="20" dur="500"/>
                                        <p:tgtEl>
                                          <p:spTgt spid="4102"/>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4103"/>
                                        </p:tgtEl>
                                        <p:attrNameLst>
                                          <p:attrName>style.visibility</p:attrName>
                                        </p:attrNameLst>
                                      </p:cBhvr>
                                      <p:to>
                                        <p:strVal val="visible"/>
                                      </p:to>
                                    </p:set>
                                    <p:animEffect transition="in" filter="blinds(horizontal)">
                                      <p:cBhvr>
                                        <p:cTn id="23" dur="500"/>
                                        <p:tgtEl>
                                          <p:spTgt spid="4103"/>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4104"/>
                                        </p:tgtEl>
                                        <p:attrNameLst>
                                          <p:attrName>style.visibility</p:attrName>
                                        </p:attrNameLst>
                                      </p:cBhvr>
                                      <p:to>
                                        <p:strVal val="visible"/>
                                      </p:to>
                                    </p:set>
                                    <p:animEffect transition="in" filter="blinds(horizontal)">
                                      <p:cBhvr>
                                        <p:cTn id="26" dur="500"/>
                                        <p:tgtEl>
                                          <p:spTgt spid="4104"/>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4105"/>
                                        </p:tgtEl>
                                        <p:attrNameLst>
                                          <p:attrName>style.visibility</p:attrName>
                                        </p:attrNameLst>
                                      </p:cBhvr>
                                      <p:to>
                                        <p:strVal val="visible"/>
                                      </p:to>
                                    </p:set>
                                    <p:animEffect transition="in" filter="blinds(horizontal)">
                                      <p:cBhvr>
                                        <p:cTn id="29" dur="500"/>
                                        <p:tgtEl>
                                          <p:spTgt spid="4105"/>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4106"/>
                                        </p:tgtEl>
                                        <p:attrNameLst>
                                          <p:attrName>style.visibility</p:attrName>
                                        </p:attrNameLst>
                                      </p:cBhvr>
                                      <p:to>
                                        <p:strVal val="visible"/>
                                      </p:to>
                                    </p:set>
                                    <p:animEffect transition="in" filter="blinds(horizontal)">
                                      <p:cBhvr>
                                        <p:cTn id="32" dur="500"/>
                                        <p:tgtEl>
                                          <p:spTgt spid="4106"/>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4107"/>
                                        </p:tgtEl>
                                        <p:attrNameLst>
                                          <p:attrName>style.visibility</p:attrName>
                                        </p:attrNameLst>
                                      </p:cBhvr>
                                      <p:to>
                                        <p:strVal val="visible"/>
                                      </p:to>
                                    </p:set>
                                    <p:animEffect transition="in" filter="blinds(horizontal)">
                                      <p:cBhvr>
                                        <p:cTn id="35" dur="500"/>
                                        <p:tgtEl>
                                          <p:spTgt spid="4107"/>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4108"/>
                                        </p:tgtEl>
                                        <p:attrNameLst>
                                          <p:attrName>style.visibility</p:attrName>
                                        </p:attrNameLst>
                                      </p:cBhvr>
                                      <p:to>
                                        <p:strVal val="visible"/>
                                      </p:to>
                                    </p:set>
                                    <p:animEffect transition="in" filter="blinds(horizontal)">
                                      <p:cBhvr>
                                        <p:cTn id="38" dur="500"/>
                                        <p:tgtEl>
                                          <p:spTgt spid="4108"/>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4109"/>
                                        </p:tgtEl>
                                        <p:attrNameLst>
                                          <p:attrName>style.visibility</p:attrName>
                                        </p:attrNameLst>
                                      </p:cBhvr>
                                      <p:to>
                                        <p:strVal val="visible"/>
                                      </p:to>
                                    </p:set>
                                    <p:animEffect transition="in" filter="blinds(horizontal)">
                                      <p:cBhvr>
                                        <p:cTn id="41" dur="500"/>
                                        <p:tgtEl>
                                          <p:spTgt spid="4109"/>
                                        </p:tgtEl>
                                      </p:cBhvr>
                                    </p:animEffect>
                                  </p:childTnLst>
                                </p:cTn>
                              </p:par>
                              <p:par>
                                <p:cTn id="42" presetID="3" presetClass="entr" presetSubtype="10" fill="hold" nodeType="withEffect">
                                  <p:stCondLst>
                                    <p:cond delay="0"/>
                                  </p:stCondLst>
                                  <p:childTnLst>
                                    <p:set>
                                      <p:cBhvr>
                                        <p:cTn id="43" dur="1" fill="hold">
                                          <p:stCondLst>
                                            <p:cond delay="0"/>
                                          </p:stCondLst>
                                        </p:cTn>
                                        <p:tgtEl>
                                          <p:spTgt spid="4110"/>
                                        </p:tgtEl>
                                        <p:attrNameLst>
                                          <p:attrName>style.visibility</p:attrName>
                                        </p:attrNameLst>
                                      </p:cBhvr>
                                      <p:to>
                                        <p:strVal val="visible"/>
                                      </p:to>
                                    </p:set>
                                    <p:animEffect transition="in" filter="blinds(horizontal)">
                                      <p:cBhvr>
                                        <p:cTn id="44" dur="500"/>
                                        <p:tgtEl>
                                          <p:spTgt spid="4110"/>
                                        </p:tgtEl>
                                      </p:cBhvr>
                                    </p:animEffect>
                                  </p:childTnLst>
                                </p:cTn>
                              </p:par>
                              <p:par>
                                <p:cTn id="45" presetID="3" presetClass="entr" presetSubtype="10" fill="hold" nodeType="withEffect">
                                  <p:stCondLst>
                                    <p:cond delay="0"/>
                                  </p:stCondLst>
                                  <p:childTnLst>
                                    <p:set>
                                      <p:cBhvr>
                                        <p:cTn id="46" dur="1" fill="hold">
                                          <p:stCondLst>
                                            <p:cond delay="0"/>
                                          </p:stCondLst>
                                        </p:cTn>
                                        <p:tgtEl>
                                          <p:spTgt spid="4111"/>
                                        </p:tgtEl>
                                        <p:attrNameLst>
                                          <p:attrName>style.visibility</p:attrName>
                                        </p:attrNameLst>
                                      </p:cBhvr>
                                      <p:to>
                                        <p:strVal val="visible"/>
                                      </p:to>
                                    </p:set>
                                    <p:animEffect transition="in" filter="blinds(horizontal)">
                                      <p:cBhvr>
                                        <p:cTn id="47" dur="500"/>
                                        <p:tgtEl>
                                          <p:spTgt spid="4111"/>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4112"/>
                                        </p:tgtEl>
                                        <p:attrNameLst>
                                          <p:attrName>style.visibility</p:attrName>
                                        </p:attrNameLst>
                                      </p:cBhvr>
                                      <p:to>
                                        <p:strVal val="visible"/>
                                      </p:to>
                                    </p:set>
                                    <p:animEffect transition="in" filter="blinds(horizontal)">
                                      <p:cBhvr>
                                        <p:cTn id="50" dur="500"/>
                                        <p:tgtEl>
                                          <p:spTgt spid="4112"/>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4113"/>
                                        </p:tgtEl>
                                        <p:attrNameLst>
                                          <p:attrName>style.visibility</p:attrName>
                                        </p:attrNameLst>
                                      </p:cBhvr>
                                      <p:to>
                                        <p:strVal val="visible"/>
                                      </p:to>
                                    </p:set>
                                    <p:animEffect transition="in" filter="blinds(horizontal)">
                                      <p:cBhvr>
                                        <p:cTn id="53" dur="500"/>
                                        <p:tgtEl>
                                          <p:spTgt spid="4113"/>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4114"/>
                                        </p:tgtEl>
                                        <p:attrNameLst>
                                          <p:attrName>style.visibility</p:attrName>
                                        </p:attrNameLst>
                                      </p:cBhvr>
                                      <p:to>
                                        <p:strVal val="visible"/>
                                      </p:to>
                                    </p:set>
                                    <p:animEffect transition="in" filter="blinds(horizontal)">
                                      <p:cBhvr>
                                        <p:cTn id="56" dur="500"/>
                                        <p:tgtEl>
                                          <p:spTgt spid="4114"/>
                                        </p:tgtEl>
                                      </p:cBhvr>
                                    </p:animEffect>
                                  </p:childTnLst>
                                </p:cTn>
                              </p:par>
                              <p:par>
                                <p:cTn id="57" presetID="3" presetClass="entr" presetSubtype="10" fill="hold" grpId="0" nodeType="withEffect">
                                  <p:stCondLst>
                                    <p:cond delay="0"/>
                                  </p:stCondLst>
                                  <p:childTnLst>
                                    <p:set>
                                      <p:cBhvr>
                                        <p:cTn id="58" dur="1" fill="hold">
                                          <p:stCondLst>
                                            <p:cond delay="0"/>
                                          </p:stCondLst>
                                        </p:cTn>
                                        <p:tgtEl>
                                          <p:spTgt spid="4115"/>
                                        </p:tgtEl>
                                        <p:attrNameLst>
                                          <p:attrName>style.visibility</p:attrName>
                                        </p:attrNameLst>
                                      </p:cBhvr>
                                      <p:to>
                                        <p:strVal val="visible"/>
                                      </p:to>
                                    </p:set>
                                    <p:animEffect transition="in" filter="blinds(horizontal)">
                                      <p:cBhvr>
                                        <p:cTn id="59" dur="500"/>
                                        <p:tgtEl>
                                          <p:spTgt spid="4115"/>
                                        </p:tgtEl>
                                      </p:cBhvr>
                                    </p:animEffect>
                                  </p:childTnLst>
                                </p:cTn>
                              </p:par>
                              <p:par>
                                <p:cTn id="60" presetID="3" presetClass="entr" presetSubtype="10" fill="hold" nodeType="withEffect">
                                  <p:stCondLst>
                                    <p:cond delay="0"/>
                                  </p:stCondLst>
                                  <p:childTnLst>
                                    <p:set>
                                      <p:cBhvr>
                                        <p:cTn id="61" dur="1" fill="hold">
                                          <p:stCondLst>
                                            <p:cond delay="0"/>
                                          </p:stCondLst>
                                        </p:cTn>
                                        <p:tgtEl>
                                          <p:spTgt spid="4122"/>
                                        </p:tgtEl>
                                        <p:attrNameLst>
                                          <p:attrName>style.visibility</p:attrName>
                                        </p:attrNameLst>
                                      </p:cBhvr>
                                      <p:to>
                                        <p:strVal val="visible"/>
                                      </p:to>
                                    </p:set>
                                    <p:animEffect transition="in" filter="blinds(horizontal)">
                                      <p:cBhvr>
                                        <p:cTn id="62" dur="500"/>
                                        <p:tgtEl>
                                          <p:spTgt spid="4122"/>
                                        </p:tgtEl>
                                      </p:cBhvr>
                                    </p:animEffect>
                                  </p:childTnLst>
                                </p:cTn>
                              </p:par>
                              <p:par>
                                <p:cTn id="63" presetID="3" presetClass="entr" presetSubtype="10" fill="hold" nodeType="withEffect">
                                  <p:stCondLst>
                                    <p:cond delay="0"/>
                                  </p:stCondLst>
                                  <p:childTnLst>
                                    <p:set>
                                      <p:cBhvr>
                                        <p:cTn id="64" dur="1" fill="hold">
                                          <p:stCondLst>
                                            <p:cond delay="0"/>
                                          </p:stCondLst>
                                        </p:cTn>
                                        <p:tgtEl>
                                          <p:spTgt spid="4123"/>
                                        </p:tgtEl>
                                        <p:attrNameLst>
                                          <p:attrName>style.visibility</p:attrName>
                                        </p:attrNameLst>
                                      </p:cBhvr>
                                      <p:to>
                                        <p:strVal val="visible"/>
                                      </p:to>
                                    </p:set>
                                    <p:animEffect transition="in" filter="blinds(horizontal)">
                                      <p:cBhvr>
                                        <p:cTn id="65" dur="500"/>
                                        <p:tgtEl>
                                          <p:spTgt spid="4123"/>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blinds(horizontal)">
                                      <p:cBhvr>
                                        <p:cTn id="68" dur="500"/>
                                        <p:tgtEl>
                                          <p:spTgt spid="36"/>
                                        </p:tgtEl>
                                      </p:cBhvr>
                                    </p:animEffect>
                                  </p:childTnLst>
                                </p:cTn>
                              </p:par>
                              <p:par>
                                <p:cTn id="69" presetID="3" presetClass="entr" presetSubtype="1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blinds(horizontal)">
                                      <p:cBhvr>
                                        <p:cTn id="71" dur="500"/>
                                        <p:tgtEl>
                                          <p:spTgt spid="37"/>
                                        </p:tgtEl>
                                      </p:cBhvr>
                                    </p:animEffect>
                                  </p:childTnLst>
                                </p:cTn>
                              </p:par>
                              <p:par>
                                <p:cTn id="72" presetID="3" presetClass="entr" presetSubtype="10" fill="hold" grpId="0" nodeType="with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blinds(horizontal)">
                                      <p:cBhvr>
                                        <p:cTn id="74" dur="500"/>
                                        <p:tgtEl>
                                          <p:spTgt spid="39"/>
                                        </p:tgtEl>
                                      </p:cBhvr>
                                    </p:animEffect>
                                  </p:childTnLst>
                                </p:cTn>
                              </p:par>
                              <p:par>
                                <p:cTn id="75" presetID="3" presetClass="entr" presetSubtype="10" fill="hold" grpId="0" nodeType="with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blinds(horizontal)">
                                      <p:cBhvr>
                                        <p:cTn id="77" dur="500"/>
                                        <p:tgtEl>
                                          <p:spTgt spid="40"/>
                                        </p:tgtEl>
                                      </p:cBhvr>
                                    </p:animEffect>
                                  </p:childTnLst>
                                </p:cTn>
                              </p:par>
                              <p:par>
                                <p:cTn id="78" presetID="3" presetClass="entr" presetSubtype="10" fill="hold" grpId="0" nodeType="with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blinds(horizontal)">
                                      <p:cBhvr>
                                        <p:cTn id="80" dur="500"/>
                                        <p:tgtEl>
                                          <p:spTgt spid="41"/>
                                        </p:tgtEl>
                                      </p:cBhvr>
                                    </p:animEffect>
                                  </p:childTnLst>
                                </p:cTn>
                              </p:par>
                              <p:par>
                                <p:cTn id="81" presetID="3" presetClass="entr" presetSubtype="10" fill="hold" grpId="0" nodeType="withEffect">
                                  <p:stCondLst>
                                    <p:cond delay="0"/>
                                  </p:stCondLst>
                                  <p:childTnLst>
                                    <p:set>
                                      <p:cBhvr>
                                        <p:cTn id="82" dur="1" fill="hold">
                                          <p:stCondLst>
                                            <p:cond delay="0"/>
                                          </p:stCondLst>
                                        </p:cTn>
                                        <p:tgtEl>
                                          <p:spTgt spid="42"/>
                                        </p:tgtEl>
                                        <p:attrNameLst>
                                          <p:attrName>style.visibility</p:attrName>
                                        </p:attrNameLst>
                                      </p:cBhvr>
                                      <p:to>
                                        <p:strVal val="visible"/>
                                      </p:to>
                                    </p:set>
                                    <p:animEffect transition="in" filter="blinds(horizontal)">
                                      <p:cBhvr>
                                        <p:cTn id="83" dur="500"/>
                                        <p:tgtEl>
                                          <p:spTgt spid="42"/>
                                        </p:tgtEl>
                                      </p:cBhvr>
                                    </p:animEffect>
                                  </p:childTnLst>
                                </p:cTn>
                              </p:par>
                              <p:par>
                                <p:cTn id="84" presetID="3" presetClass="entr" presetSubtype="10" fill="hold" grpId="0" nodeType="withEffect">
                                  <p:stCondLst>
                                    <p:cond delay="0"/>
                                  </p:stCondLst>
                                  <p:childTnLst>
                                    <p:set>
                                      <p:cBhvr>
                                        <p:cTn id="85" dur="1" fill="hold">
                                          <p:stCondLst>
                                            <p:cond delay="0"/>
                                          </p:stCondLst>
                                        </p:cTn>
                                        <p:tgtEl>
                                          <p:spTgt spid="43"/>
                                        </p:tgtEl>
                                        <p:attrNameLst>
                                          <p:attrName>style.visibility</p:attrName>
                                        </p:attrNameLst>
                                      </p:cBhvr>
                                      <p:to>
                                        <p:strVal val="visible"/>
                                      </p:to>
                                    </p:set>
                                    <p:animEffect transition="in" filter="blinds(horizontal)">
                                      <p:cBhvr>
                                        <p:cTn id="86" dur="500"/>
                                        <p:tgtEl>
                                          <p:spTgt spid="43"/>
                                        </p:tgtEl>
                                      </p:cBhvr>
                                    </p:animEffect>
                                  </p:childTnLst>
                                </p:cTn>
                              </p:par>
                              <p:par>
                                <p:cTn id="87" presetID="3" presetClass="entr" presetSubtype="10" fill="hold" grpId="0" nodeType="withEffect">
                                  <p:stCondLst>
                                    <p:cond delay="0"/>
                                  </p:stCondLst>
                                  <p:childTnLst>
                                    <p:set>
                                      <p:cBhvr>
                                        <p:cTn id="88" dur="1" fill="hold">
                                          <p:stCondLst>
                                            <p:cond delay="0"/>
                                          </p:stCondLst>
                                        </p:cTn>
                                        <p:tgtEl>
                                          <p:spTgt spid="44"/>
                                        </p:tgtEl>
                                        <p:attrNameLst>
                                          <p:attrName>style.visibility</p:attrName>
                                        </p:attrNameLst>
                                      </p:cBhvr>
                                      <p:to>
                                        <p:strVal val="visible"/>
                                      </p:to>
                                    </p:set>
                                    <p:animEffect transition="in" filter="blinds(horizontal)">
                                      <p:cBhvr>
                                        <p:cTn id="89" dur="500"/>
                                        <p:tgtEl>
                                          <p:spTgt spid="44"/>
                                        </p:tgtEl>
                                      </p:cBhvr>
                                    </p:animEffect>
                                  </p:childTnLst>
                                </p:cTn>
                              </p:par>
                              <p:par>
                                <p:cTn id="90" presetID="3" presetClass="entr" presetSubtype="10" fill="hold" grpId="0" nodeType="withEffect">
                                  <p:stCondLst>
                                    <p:cond delay="0"/>
                                  </p:stCondLst>
                                  <p:childTnLst>
                                    <p:set>
                                      <p:cBhvr>
                                        <p:cTn id="91" dur="1" fill="hold">
                                          <p:stCondLst>
                                            <p:cond delay="0"/>
                                          </p:stCondLst>
                                        </p:cTn>
                                        <p:tgtEl>
                                          <p:spTgt spid="45"/>
                                        </p:tgtEl>
                                        <p:attrNameLst>
                                          <p:attrName>style.visibility</p:attrName>
                                        </p:attrNameLst>
                                      </p:cBhvr>
                                      <p:to>
                                        <p:strVal val="visible"/>
                                      </p:to>
                                    </p:set>
                                    <p:animEffect transition="in" filter="blinds(horizontal)">
                                      <p:cBhvr>
                                        <p:cTn id="92" dur="500"/>
                                        <p:tgtEl>
                                          <p:spTgt spid="45"/>
                                        </p:tgtEl>
                                      </p:cBhvr>
                                    </p:animEffect>
                                  </p:childTnLst>
                                </p:cTn>
                              </p:par>
                              <p:par>
                                <p:cTn id="93" presetID="3" presetClass="entr" presetSubtype="10" fill="hold" grpId="0" nodeType="withEffect">
                                  <p:stCondLst>
                                    <p:cond delay="0"/>
                                  </p:stCondLst>
                                  <p:childTnLst>
                                    <p:set>
                                      <p:cBhvr>
                                        <p:cTn id="94" dur="1" fill="hold">
                                          <p:stCondLst>
                                            <p:cond delay="0"/>
                                          </p:stCondLst>
                                        </p:cTn>
                                        <p:tgtEl>
                                          <p:spTgt spid="46"/>
                                        </p:tgtEl>
                                        <p:attrNameLst>
                                          <p:attrName>style.visibility</p:attrName>
                                        </p:attrNameLst>
                                      </p:cBhvr>
                                      <p:to>
                                        <p:strVal val="visible"/>
                                      </p:to>
                                    </p:set>
                                    <p:animEffect transition="in" filter="blinds(horizontal)">
                                      <p:cBhvr>
                                        <p:cTn id="95" dur="500"/>
                                        <p:tgtEl>
                                          <p:spTgt spid="46"/>
                                        </p:tgtEl>
                                      </p:cBhvr>
                                    </p:animEffect>
                                  </p:childTnLst>
                                </p:cTn>
                              </p:par>
                              <p:par>
                                <p:cTn id="96" presetID="3" presetClass="entr" presetSubtype="10" fill="hold" nodeType="withEffect">
                                  <p:stCondLst>
                                    <p:cond delay="0"/>
                                  </p:stCondLst>
                                  <p:childTnLst>
                                    <p:set>
                                      <p:cBhvr>
                                        <p:cTn id="97" dur="1" fill="hold">
                                          <p:stCondLst>
                                            <p:cond delay="0"/>
                                          </p:stCondLst>
                                        </p:cTn>
                                        <p:tgtEl>
                                          <p:spTgt spid="50"/>
                                        </p:tgtEl>
                                        <p:attrNameLst>
                                          <p:attrName>style.visibility</p:attrName>
                                        </p:attrNameLst>
                                      </p:cBhvr>
                                      <p:to>
                                        <p:strVal val="visible"/>
                                      </p:to>
                                    </p:set>
                                    <p:animEffect transition="in" filter="blinds(horizontal)">
                                      <p:cBhvr>
                                        <p:cTn id="98" dur="500"/>
                                        <p:tgtEl>
                                          <p:spTgt spid="50"/>
                                        </p:tgtEl>
                                      </p:cBhvr>
                                    </p:animEffect>
                                  </p:childTnLst>
                                </p:cTn>
                              </p:par>
                              <p:par>
                                <p:cTn id="99" presetID="3" presetClass="entr" presetSubtype="10" fill="hold" nodeType="withEffect">
                                  <p:stCondLst>
                                    <p:cond delay="0"/>
                                  </p:stCondLst>
                                  <p:childTnLst>
                                    <p:set>
                                      <p:cBhvr>
                                        <p:cTn id="100" dur="1" fill="hold">
                                          <p:stCondLst>
                                            <p:cond delay="0"/>
                                          </p:stCondLst>
                                        </p:cTn>
                                        <p:tgtEl>
                                          <p:spTgt spid="52"/>
                                        </p:tgtEl>
                                        <p:attrNameLst>
                                          <p:attrName>style.visibility</p:attrName>
                                        </p:attrNameLst>
                                      </p:cBhvr>
                                      <p:to>
                                        <p:strVal val="visible"/>
                                      </p:to>
                                    </p:set>
                                    <p:animEffect transition="in" filter="blinds(horizontal)">
                                      <p:cBhvr>
                                        <p:cTn id="101" dur="500"/>
                                        <p:tgtEl>
                                          <p:spTgt spid="52"/>
                                        </p:tgtEl>
                                      </p:cBhvr>
                                    </p:animEffect>
                                  </p:childTnLst>
                                </p:cTn>
                              </p:par>
                              <p:par>
                                <p:cTn id="102" presetID="3" presetClass="entr" presetSubtype="10" fill="hold" nodeType="with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blinds(horizontal)">
                                      <p:cBhvr>
                                        <p:cTn id="104" dur="500"/>
                                        <p:tgtEl>
                                          <p:spTgt spid="54"/>
                                        </p:tgtEl>
                                      </p:cBhvr>
                                    </p:animEffect>
                                  </p:childTnLst>
                                </p:cTn>
                              </p:par>
                              <p:par>
                                <p:cTn id="105" presetID="3" presetClass="entr" presetSubtype="10" fill="hold" nodeType="with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blinds(horizontal)">
                                      <p:cBhvr>
                                        <p:cTn id="107" dur="500"/>
                                        <p:tgtEl>
                                          <p:spTgt spid="56"/>
                                        </p:tgtEl>
                                      </p:cBhvr>
                                    </p:animEffect>
                                  </p:childTnLst>
                                </p:cTn>
                              </p:par>
                              <p:par>
                                <p:cTn id="108" presetID="3" presetClass="entr" presetSubtype="1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Effect transition="in" filter="blinds(horizontal)">
                                      <p:cBhvr>
                                        <p:cTn id="110" dur="500"/>
                                        <p:tgtEl>
                                          <p:spTgt spid="58"/>
                                        </p:tgtEl>
                                      </p:cBhvr>
                                    </p:animEffect>
                                  </p:childTnLst>
                                </p:cTn>
                              </p:par>
                              <p:par>
                                <p:cTn id="111" presetID="3" presetClass="entr" presetSubtype="10" fill="hold" nodeType="withEffect">
                                  <p:stCondLst>
                                    <p:cond delay="0"/>
                                  </p:stCondLst>
                                  <p:childTnLst>
                                    <p:set>
                                      <p:cBhvr>
                                        <p:cTn id="112" dur="1" fill="hold">
                                          <p:stCondLst>
                                            <p:cond delay="0"/>
                                          </p:stCondLst>
                                        </p:cTn>
                                        <p:tgtEl>
                                          <p:spTgt spid="60"/>
                                        </p:tgtEl>
                                        <p:attrNameLst>
                                          <p:attrName>style.visibility</p:attrName>
                                        </p:attrNameLst>
                                      </p:cBhvr>
                                      <p:to>
                                        <p:strVal val="visible"/>
                                      </p:to>
                                    </p:set>
                                    <p:animEffect transition="in" filter="blinds(horizontal)">
                                      <p:cBhvr>
                                        <p:cTn id="113" dur="500"/>
                                        <p:tgtEl>
                                          <p:spTgt spid="60"/>
                                        </p:tgtEl>
                                      </p:cBhvr>
                                    </p:animEffect>
                                  </p:childTnLst>
                                </p:cTn>
                              </p:par>
                              <p:par>
                                <p:cTn id="114" presetID="3" presetClass="entr" presetSubtype="10" fill="hold" nodeType="withEffect">
                                  <p:stCondLst>
                                    <p:cond delay="0"/>
                                  </p:stCondLst>
                                  <p:childTnLst>
                                    <p:set>
                                      <p:cBhvr>
                                        <p:cTn id="115" dur="1" fill="hold">
                                          <p:stCondLst>
                                            <p:cond delay="0"/>
                                          </p:stCondLst>
                                        </p:cTn>
                                        <p:tgtEl>
                                          <p:spTgt spid="62"/>
                                        </p:tgtEl>
                                        <p:attrNameLst>
                                          <p:attrName>style.visibility</p:attrName>
                                        </p:attrNameLst>
                                      </p:cBhvr>
                                      <p:to>
                                        <p:strVal val="visible"/>
                                      </p:to>
                                    </p:set>
                                    <p:animEffect transition="in" filter="blinds(horizontal)">
                                      <p:cBhvr>
                                        <p:cTn id="116" dur="500"/>
                                        <p:tgtEl>
                                          <p:spTgt spid="62"/>
                                        </p:tgtEl>
                                      </p:cBhvr>
                                    </p:animEffect>
                                  </p:childTnLst>
                                </p:cTn>
                              </p:par>
                              <p:par>
                                <p:cTn id="117" presetID="3" presetClass="entr" presetSubtype="10" fill="hold" nodeType="withEffect">
                                  <p:stCondLst>
                                    <p:cond delay="0"/>
                                  </p:stCondLst>
                                  <p:childTnLst>
                                    <p:set>
                                      <p:cBhvr>
                                        <p:cTn id="118" dur="1" fill="hold">
                                          <p:stCondLst>
                                            <p:cond delay="0"/>
                                          </p:stCondLst>
                                        </p:cTn>
                                        <p:tgtEl>
                                          <p:spTgt spid="64"/>
                                        </p:tgtEl>
                                        <p:attrNameLst>
                                          <p:attrName>style.visibility</p:attrName>
                                        </p:attrNameLst>
                                      </p:cBhvr>
                                      <p:to>
                                        <p:strVal val="visible"/>
                                      </p:to>
                                    </p:set>
                                    <p:animEffect transition="in" filter="blinds(horizontal)">
                                      <p:cBhvr>
                                        <p:cTn id="119" dur="500"/>
                                        <p:tgtEl>
                                          <p:spTgt spid="64"/>
                                        </p:tgtEl>
                                      </p:cBhvr>
                                    </p:animEffect>
                                  </p:childTnLst>
                                </p:cTn>
                              </p:par>
                              <p:par>
                                <p:cTn id="120" presetID="3" presetClass="entr" presetSubtype="10" fill="hold" nodeType="withEffect">
                                  <p:stCondLst>
                                    <p:cond delay="0"/>
                                  </p:stCondLst>
                                  <p:childTnLst>
                                    <p:set>
                                      <p:cBhvr>
                                        <p:cTn id="121" dur="1" fill="hold">
                                          <p:stCondLst>
                                            <p:cond delay="0"/>
                                          </p:stCondLst>
                                        </p:cTn>
                                        <p:tgtEl>
                                          <p:spTgt spid="66"/>
                                        </p:tgtEl>
                                        <p:attrNameLst>
                                          <p:attrName>style.visibility</p:attrName>
                                        </p:attrNameLst>
                                      </p:cBhvr>
                                      <p:to>
                                        <p:strVal val="visible"/>
                                      </p:to>
                                    </p:set>
                                    <p:animEffect transition="in" filter="blinds(horizontal)">
                                      <p:cBhvr>
                                        <p:cTn id="122" dur="500"/>
                                        <p:tgtEl>
                                          <p:spTgt spid="66"/>
                                        </p:tgtEl>
                                      </p:cBhvr>
                                    </p:animEffect>
                                  </p:childTnLst>
                                </p:cTn>
                              </p:par>
                              <p:par>
                                <p:cTn id="123" presetID="3" presetClass="entr" presetSubtype="10" fill="hold" grpId="0" nodeType="with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blinds(horizontal)">
                                      <p:cBhvr>
                                        <p:cTn id="125" dur="500"/>
                                        <p:tgtEl>
                                          <p:spTgt spid="69"/>
                                        </p:tgtEl>
                                      </p:cBhvr>
                                    </p:animEffect>
                                  </p:childTnLst>
                                </p:cTn>
                              </p:par>
                              <p:par>
                                <p:cTn id="126" presetID="3" presetClass="entr" presetSubtype="10" fill="hold" grpId="0" nodeType="withEffect">
                                  <p:stCondLst>
                                    <p:cond delay="0"/>
                                  </p:stCondLst>
                                  <p:childTnLst>
                                    <p:set>
                                      <p:cBhvr>
                                        <p:cTn id="127" dur="1" fill="hold">
                                          <p:stCondLst>
                                            <p:cond delay="0"/>
                                          </p:stCondLst>
                                        </p:cTn>
                                        <p:tgtEl>
                                          <p:spTgt spid="70"/>
                                        </p:tgtEl>
                                        <p:attrNameLst>
                                          <p:attrName>style.visibility</p:attrName>
                                        </p:attrNameLst>
                                      </p:cBhvr>
                                      <p:to>
                                        <p:strVal val="visible"/>
                                      </p:to>
                                    </p:set>
                                    <p:animEffect transition="in" filter="blinds(horizontal)">
                                      <p:cBhvr>
                                        <p:cTn id="128" dur="500"/>
                                        <p:tgtEl>
                                          <p:spTgt spid="70"/>
                                        </p:tgtEl>
                                      </p:cBhvr>
                                    </p:animEffect>
                                  </p:childTnLst>
                                </p:cTn>
                              </p:par>
                              <p:par>
                                <p:cTn id="129" presetID="3" presetClass="entr" presetSubtype="10" fill="hold" grpId="0" nodeType="withEffect">
                                  <p:stCondLst>
                                    <p:cond delay="0"/>
                                  </p:stCondLst>
                                  <p:childTnLst>
                                    <p:set>
                                      <p:cBhvr>
                                        <p:cTn id="130" dur="1" fill="hold">
                                          <p:stCondLst>
                                            <p:cond delay="0"/>
                                          </p:stCondLst>
                                        </p:cTn>
                                        <p:tgtEl>
                                          <p:spTgt spid="71"/>
                                        </p:tgtEl>
                                        <p:attrNameLst>
                                          <p:attrName>style.visibility</p:attrName>
                                        </p:attrNameLst>
                                      </p:cBhvr>
                                      <p:to>
                                        <p:strVal val="visible"/>
                                      </p:to>
                                    </p:set>
                                    <p:animEffect transition="in" filter="blinds(horizontal)">
                                      <p:cBhvr>
                                        <p:cTn id="131" dur="500"/>
                                        <p:tgtEl>
                                          <p:spTgt spid="71"/>
                                        </p:tgtEl>
                                      </p:cBhvr>
                                    </p:animEffect>
                                  </p:childTnLst>
                                </p:cTn>
                              </p:par>
                              <p:par>
                                <p:cTn id="132" presetID="3" presetClass="entr" presetSubtype="10" fill="hold" grpId="0" nodeType="withEffect">
                                  <p:stCondLst>
                                    <p:cond delay="0"/>
                                  </p:stCondLst>
                                  <p:childTnLst>
                                    <p:set>
                                      <p:cBhvr>
                                        <p:cTn id="133" dur="1" fill="hold">
                                          <p:stCondLst>
                                            <p:cond delay="0"/>
                                          </p:stCondLst>
                                        </p:cTn>
                                        <p:tgtEl>
                                          <p:spTgt spid="72"/>
                                        </p:tgtEl>
                                        <p:attrNameLst>
                                          <p:attrName>style.visibility</p:attrName>
                                        </p:attrNameLst>
                                      </p:cBhvr>
                                      <p:to>
                                        <p:strVal val="visible"/>
                                      </p:to>
                                    </p:set>
                                    <p:animEffect transition="in" filter="blinds(horizontal)">
                                      <p:cBhvr>
                                        <p:cTn id="134" dur="500"/>
                                        <p:tgtEl>
                                          <p:spTgt spid="72"/>
                                        </p:tgtEl>
                                      </p:cBhvr>
                                    </p:animEffect>
                                  </p:childTnLst>
                                </p:cTn>
                              </p:par>
                              <p:par>
                                <p:cTn id="135" presetID="3" presetClass="entr" presetSubtype="10" fill="hold" grpId="0" nodeType="with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blinds(horizontal)">
                                      <p:cBhvr>
                                        <p:cTn id="137" dur="500"/>
                                        <p:tgtEl>
                                          <p:spTgt spid="73"/>
                                        </p:tgtEl>
                                      </p:cBhvr>
                                    </p:animEffect>
                                  </p:childTnLst>
                                </p:cTn>
                              </p:par>
                              <p:par>
                                <p:cTn id="138" presetID="3" presetClass="entr" presetSubtype="10" fill="hold" grpId="0" nodeType="with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blinds(horizontal)">
                                      <p:cBhvr>
                                        <p:cTn id="140" dur="500"/>
                                        <p:tgtEl>
                                          <p:spTgt spid="74"/>
                                        </p:tgtEl>
                                      </p:cBhvr>
                                    </p:animEffect>
                                  </p:childTnLst>
                                </p:cTn>
                              </p:par>
                              <p:par>
                                <p:cTn id="141" presetID="3" presetClass="entr" presetSubtype="10" fill="hold" grpId="0" nodeType="withEffect">
                                  <p:stCondLst>
                                    <p:cond delay="0"/>
                                  </p:stCondLst>
                                  <p:childTnLst>
                                    <p:set>
                                      <p:cBhvr>
                                        <p:cTn id="142" dur="1" fill="hold">
                                          <p:stCondLst>
                                            <p:cond delay="0"/>
                                          </p:stCondLst>
                                        </p:cTn>
                                        <p:tgtEl>
                                          <p:spTgt spid="75"/>
                                        </p:tgtEl>
                                        <p:attrNameLst>
                                          <p:attrName>style.visibility</p:attrName>
                                        </p:attrNameLst>
                                      </p:cBhvr>
                                      <p:to>
                                        <p:strVal val="visible"/>
                                      </p:to>
                                    </p:set>
                                    <p:animEffect transition="in" filter="blinds(horizontal)">
                                      <p:cBhvr>
                                        <p:cTn id="143" dur="500"/>
                                        <p:tgtEl>
                                          <p:spTgt spid="75"/>
                                        </p:tgtEl>
                                      </p:cBhvr>
                                    </p:animEffect>
                                  </p:childTnLst>
                                </p:cTn>
                              </p:par>
                              <p:par>
                                <p:cTn id="144" presetID="3" presetClass="entr" presetSubtype="10" fill="hold" grpId="0" nodeType="with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blinds(horizontal)">
                                      <p:cBhvr>
                                        <p:cTn id="146" dur="500"/>
                                        <p:tgtEl>
                                          <p:spTgt spid="78"/>
                                        </p:tgtEl>
                                      </p:cBhvr>
                                    </p:animEffect>
                                  </p:childTnLst>
                                </p:cTn>
                              </p:par>
                              <p:par>
                                <p:cTn id="147" presetID="3" presetClass="entr" presetSubtype="10" fill="hold" grpId="0" nodeType="with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blinds(horizontal)">
                                      <p:cBhvr>
                                        <p:cTn id="149" dur="500"/>
                                        <p:tgtEl>
                                          <p:spTgt spid="79"/>
                                        </p:tgtEl>
                                      </p:cBhvr>
                                    </p:animEffect>
                                  </p:childTnLst>
                                </p:cTn>
                              </p:par>
                              <p:par>
                                <p:cTn id="150" presetID="3" presetClass="entr" presetSubtype="10" fill="hold" grpId="0" nodeType="with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blinds(horizontal)">
                                      <p:cBhvr>
                                        <p:cTn id="152" dur="500"/>
                                        <p:tgtEl>
                                          <p:spTgt spid="80"/>
                                        </p:tgtEl>
                                      </p:cBhvr>
                                    </p:animEffect>
                                  </p:childTnLst>
                                </p:cTn>
                              </p:par>
                              <p:par>
                                <p:cTn id="153" presetID="1" presetClass="entr" presetSubtype="0" fill="hold" nodeType="withEffect">
                                  <p:stCondLst>
                                    <p:cond delay="0"/>
                                  </p:stCondLst>
                                  <p:childTnLst>
                                    <p:set>
                                      <p:cBhvr>
                                        <p:cTn id="154" dur="1" fill="hold">
                                          <p:stCondLst>
                                            <p:cond delay="0"/>
                                          </p:stCondLst>
                                        </p:cTn>
                                        <p:tgtEl>
                                          <p:spTgt spid="4116"/>
                                        </p:tgtEl>
                                        <p:attrNameLst>
                                          <p:attrName>style.visibility</p:attrName>
                                        </p:attrNameLst>
                                      </p:cBhvr>
                                      <p:to>
                                        <p:strVal val="visible"/>
                                      </p:to>
                                    </p:set>
                                  </p:childTnLst>
                                </p:cTn>
                              </p:par>
                            </p:childTnLst>
                          </p:cTn>
                        </p:par>
                      </p:childTnLst>
                    </p:cTn>
                  </p:par>
                  <p:par>
                    <p:cTn id="155" fill="hold" nodeType="clickPar">
                      <p:stCondLst>
                        <p:cond delay="indefinite"/>
                      </p:stCondLst>
                      <p:childTnLst>
                        <p:par>
                          <p:cTn id="156" fill="hold" nodeType="withGroup">
                            <p:stCondLst>
                              <p:cond delay="0"/>
                            </p:stCondLst>
                            <p:childTnLst>
                              <p:par>
                                <p:cTn id="157" presetID="17" presetClass="entr" presetSubtype="10" fill="hold" grpId="0" nodeType="clickEffect">
                                  <p:stCondLst>
                                    <p:cond delay="0"/>
                                  </p:stCondLst>
                                  <p:childTnLst>
                                    <p:set>
                                      <p:cBhvr>
                                        <p:cTn id="158" dur="1" fill="hold">
                                          <p:stCondLst>
                                            <p:cond delay="0"/>
                                          </p:stCondLst>
                                        </p:cTn>
                                        <p:tgtEl>
                                          <p:spTgt spid="4120"/>
                                        </p:tgtEl>
                                        <p:attrNameLst>
                                          <p:attrName>style.visibility</p:attrName>
                                        </p:attrNameLst>
                                      </p:cBhvr>
                                      <p:to>
                                        <p:strVal val="visible"/>
                                      </p:to>
                                    </p:set>
                                    <p:anim calcmode="lin" valueType="num">
                                      <p:cBhvr>
                                        <p:cTn id="159" dur="500" fill="hold"/>
                                        <p:tgtEl>
                                          <p:spTgt spid="4120"/>
                                        </p:tgtEl>
                                        <p:attrNameLst>
                                          <p:attrName>ppt_w</p:attrName>
                                        </p:attrNameLst>
                                      </p:cBhvr>
                                      <p:tavLst>
                                        <p:tav tm="0">
                                          <p:val>
                                            <p:fltVal val="0"/>
                                          </p:val>
                                        </p:tav>
                                        <p:tav tm="100000">
                                          <p:val>
                                            <p:strVal val="#ppt_w"/>
                                          </p:val>
                                        </p:tav>
                                      </p:tavLst>
                                    </p:anim>
                                    <p:anim calcmode="lin" valueType="num">
                                      <p:cBhvr>
                                        <p:cTn id="160" dur="500" fill="hold"/>
                                        <p:tgtEl>
                                          <p:spTgt spid="4120"/>
                                        </p:tgtEl>
                                        <p:attrNameLst>
                                          <p:attrName>ppt_h</p:attrName>
                                        </p:attrNameLst>
                                      </p:cBhvr>
                                      <p:tavLst>
                                        <p:tav tm="0">
                                          <p:val>
                                            <p:strVal val="#ppt_h"/>
                                          </p:val>
                                        </p:tav>
                                        <p:tav tm="100000">
                                          <p:val>
                                            <p:strVal val="#ppt_h"/>
                                          </p:val>
                                        </p:tav>
                                      </p:tavLst>
                                    </p:anim>
                                  </p:childTnLst>
                                </p:cTn>
                              </p:par>
                            </p:childTnLst>
                          </p:cTn>
                        </p:par>
                      </p:childTnLst>
                    </p:cTn>
                  </p:par>
                  <p:par>
                    <p:cTn id="161" fill="hold" nodeType="clickPar">
                      <p:stCondLst>
                        <p:cond delay="indefinite"/>
                      </p:stCondLst>
                      <p:childTnLst>
                        <p:par>
                          <p:cTn id="162" fill="hold" nodeType="withGroup">
                            <p:stCondLst>
                              <p:cond delay="0"/>
                            </p:stCondLst>
                            <p:childTnLst>
                              <p:par>
                                <p:cTn id="163" presetID="17" presetClass="entr" presetSubtype="10" fill="hold" grpId="0" nodeType="clickEffect">
                                  <p:stCondLst>
                                    <p:cond delay="0"/>
                                  </p:stCondLst>
                                  <p:childTnLst>
                                    <p:set>
                                      <p:cBhvr>
                                        <p:cTn id="164" dur="1" fill="hold">
                                          <p:stCondLst>
                                            <p:cond delay="0"/>
                                          </p:stCondLst>
                                        </p:cTn>
                                        <p:tgtEl>
                                          <p:spTgt spid="4119"/>
                                        </p:tgtEl>
                                        <p:attrNameLst>
                                          <p:attrName>style.visibility</p:attrName>
                                        </p:attrNameLst>
                                      </p:cBhvr>
                                      <p:to>
                                        <p:strVal val="visible"/>
                                      </p:to>
                                    </p:set>
                                    <p:anim calcmode="lin" valueType="num">
                                      <p:cBhvr>
                                        <p:cTn id="165" dur="500" fill="hold"/>
                                        <p:tgtEl>
                                          <p:spTgt spid="4119"/>
                                        </p:tgtEl>
                                        <p:attrNameLst>
                                          <p:attrName>ppt_w</p:attrName>
                                        </p:attrNameLst>
                                      </p:cBhvr>
                                      <p:tavLst>
                                        <p:tav tm="0">
                                          <p:val>
                                            <p:fltVal val="0"/>
                                          </p:val>
                                        </p:tav>
                                        <p:tav tm="100000">
                                          <p:val>
                                            <p:strVal val="#ppt_w"/>
                                          </p:val>
                                        </p:tav>
                                      </p:tavLst>
                                    </p:anim>
                                    <p:anim calcmode="lin" valueType="num">
                                      <p:cBhvr>
                                        <p:cTn id="166" dur="500" fill="hold"/>
                                        <p:tgtEl>
                                          <p:spTgt spid="4119"/>
                                        </p:tgtEl>
                                        <p:attrNameLst>
                                          <p:attrName>ppt_h</p:attrName>
                                        </p:attrNameLst>
                                      </p:cBhvr>
                                      <p:tavLst>
                                        <p:tav tm="0">
                                          <p:val>
                                            <p:strVal val="#ppt_h"/>
                                          </p:val>
                                        </p:tav>
                                        <p:tav tm="100000">
                                          <p:val>
                                            <p:strVal val="#ppt_h"/>
                                          </p:val>
                                        </p:tav>
                                      </p:tavLst>
                                    </p:anim>
                                  </p:childTnLst>
                                </p:cTn>
                              </p:par>
                            </p:childTnLst>
                          </p:cTn>
                        </p:par>
                      </p:childTnLst>
                    </p:cTn>
                  </p:par>
                  <p:par>
                    <p:cTn id="167" fill="hold" nodeType="clickPar">
                      <p:stCondLst>
                        <p:cond delay="indefinite"/>
                      </p:stCondLst>
                      <p:childTnLst>
                        <p:par>
                          <p:cTn id="168" fill="hold" nodeType="withGroup">
                            <p:stCondLst>
                              <p:cond delay="0"/>
                            </p:stCondLst>
                            <p:childTnLst>
                              <p:par>
                                <p:cTn id="169" presetID="3" presetClass="entr" presetSubtype="10" fill="hold" grpId="0" nodeType="clickEffect">
                                  <p:stCondLst>
                                    <p:cond delay="0"/>
                                  </p:stCondLst>
                                  <p:childTnLst>
                                    <p:set>
                                      <p:cBhvr>
                                        <p:cTn id="170" dur="1" fill="hold">
                                          <p:stCondLst>
                                            <p:cond delay="0"/>
                                          </p:stCondLst>
                                        </p:cTn>
                                        <p:tgtEl>
                                          <p:spTgt spid="38"/>
                                        </p:tgtEl>
                                        <p:attrNameLst>
                                          <p:attrName>style.visibility</p:attrName>
                                        </p:attrNameLst>
                                      </p:cBhvr>
                                      <p:to>
                                        <p:strVal val="visible"/>
                                      </p:to>
                                    </p:set>
                                    <p:animEffect transition="in" filter="blinds(horizontal)">
                                      <p:cBhvr>
                                        <p:cTn id="171" dur="500"/>
                                        <p:tgtEl>
                                          <p:spTgt spid="38"/>
                                        </p:tgtEl>
                                      </p:cBhvr>
                                    </p:animEffect>
                                  </p:childTnLst>
                                </p:cTn>
                              </p:par>
                            </p:childTnLst>
                          </p:cTn>
                        </p:par>
                      </p:childTnLst>
                    </p:cTn>
                  </p:par>
                  <p:par>
                    <p:cTn id="172" fill="hold" nodeType="clickPar">
                      <p:stCondLst>
                        <p:cond delay="indefinite"/>
                      </p:stCondLst>
                      <p:childTnLst>
                        <p:par>
                          <p:cTn id="173" fill="hold" nodeType="withGroup">
                            <p:stCondLst>
                              <p:cond delay="0"/>
                            </p:stCondLst>
                            <p:childTnLst>
                              <p:par>
                                <p:cTn id="174" presetID="3" presetClass="entr" presetSubtype="10" fill="hold" grpId="0" nodeType="clickEffect">
                                  <p:stCondLst>
                                    <p:cond delay="0"/>
                                  </p:stCondLst>
                                  <p:childTnLst>
                                    <p:set>
                                      <p:cBhvr>
                                        <p:cTn id="175" dur="1" fill="hold">
                                          <p:stCondLst>
                                            <p:cond delay="0"/>
                                          </p:stCondLst>
                                        </p:cTn>
                                        <p:tgtEl>
                                          <p:spTgt spid="48"/>
                                        </p:tgtEl>
                                        <p:attrNameLst>
                                          <p:attrName>style.visibility</p:attrName>
                                        </p:attrNameLst>
                                      </p:cBhvr>
                                      <p:to>
                                        <p:strVal val="visible"/>
                                      </p:to>
                                    </p:set>
                                    <p:animEffect transition="in" filter="blinds(horizontal)">
                                      <p:cBhvr>
                                        <p:cTn id="176" dur="500"/>
                                        <p:tgtEl>
                                          <p:spTgt spid="48"/>
                                        </p:tgtEl>
                                      </p:cBhvr>
                                    </p:animEffect>
                                  </p:childTnLst>
                                </p:cTn>
                              </p:par>
                              <p:par>
                                <p:cTn id="177" presetID="3" presetClass="entr" presetSubtype="10" fill="hold" grpId="0" nodeType="withEffect">
                                  <p:stCondLst>
                                    <p:cond delay="0"/>
                                  </p:stCondLst>
                                  <p:childTnLst>
                                    <p:set>
                                      <p:cBhvr>
                                        <p:cTn id="178" dur="1" fill="hold">
                                          <p:stCondLst>
                                            <p:cond delay="0"/>
                                          </p:stCondLst>
                                        </p:cTn>
                                        <p:tgtEl>
                                          <p:spTgt spid="3"/>
                                        </p:tgtEl>
                                        <p:attrNameLst>
                                          <p:attrName>style.visibility</p:attrName>
                                        </p:attrNameLst>
                                      </p:cBhvr>
                                      <p:to>
                                        <p:strVal val="visible"/>
                                      </p:to>
                                    </p:set>
                                    <p:animEffect transition="in" filter="blinds(horizontal)">
                                      <p:cBhvr>
                                        <p:cTn id="179" dur="500"/>
                                        <p:tgtEl>
                                          <p:spTgt spid="3"/>
                                        </p:tgtEl>
                                      </p:cBhvr>
                                    </p:animEffect>
                                  </p:childTnLst>
                                </p:cTn>
                              </p:par>
                            </p:childTnLst>
                          </p:cTn>
                        </p:par>
                      </p:childTnLst>
                    </p:cTn>
                  </p:par>
                  <p:par>
                    <p:cTn id="180" fill="hold" nodeType="clickPar">
                      <p:stCondLst>
                        <p:cond delay="indefinite"/>
                      </p:stCondLst>
                      <p:childTnLst>
                        <p:par>
                          <p:cTn id="181" fill="hold" nodeType="withGroup">
                            <p:stCondLst>
                              <p:cond delay="0"/>
                            </p:stCondLst>
                            <p:childTnLst>
                              <p:par>
                                <p:cTn id="182" presetID="3" presetClass="entr" presetSubtype="10" fill="hold" grpId="0" nodeType="clickEffect">
                                  <p:stCondLst>
                                    <p:cond delay="0"/>
                                  </p:stCondLst>
                                  <p:childTnLst>
                                    <p:set>
                                      <p:cBhvr>
                                        <p:cTn id="183" dur="1" fill="hold">
                                          <p:stCondLst>
                                            <p:cond delay="0"/>
                                          </p:stCondLst>
                                        </p:cTn>
                                        <p:tgtEl>
                                          <p:spTgt spid="59"/>
                                        </p:tgtEl>
                                        <p:attrNameLst>
                                          <p:attrName>style.visibility</p:attrName>
                                        </p:attrNameLst>
                                      </p:cBhvr>
                                      <p:to>
                                        <p:strVal val="visible"/>
                                      </p:to>
                                    </p:set>
                                    <p:animEffect transition="in" filter="blinds(horizontal)">
                                      <p:cBhvr>
                                        <p:cTn id="184" dur="500"/>
                                        <p:tgtEl>
                                          <p:spTgt spid="59"/>
                                        </p:tgtEl>
                                      </p:cBhvr>
                                    </p:animEffect>
                                  </p:childTnLst>
                                </p:cTn>
                              </p:par>
                            </p:childTnLst>
                          </p:cTn>
                        </p:par>
                      </p:childTnLst>
                    </p:cTn>
                  </p:par>
                  <p:par>
                    <p:cTn id="185" fill="hold" nodeType="clickPar">
                      <p:stCondLst>
                        <p:cond delay="indefinite"/>
                      </p:stCondLst>
                      <p:childTnLst>
                        <p:par>
                          <p:cTn id="186" fill="hold" nodeType="withGroup">
                            <p:stCondLst>
                              <p:cond delay="0"/>
                            </p:stCondLst>
                            <p:childTnLst>
                              <p:par>
                                <p:cTn id="187" presetID="3" presetClass="entr" presetSubtype="10" fill="hold" grpId="0" nodeType="clickEffect">
                                  <p:stCondLst>
                                    <p:cond delay="0"/>
                                  </p:stCondLst>
                                  <p:childTnLst>
                                    <p:set>
                                      <p:cBhvr>
                                        <p:cTn id="188" dur="1" fill="hold">
                                          <p:stCondLst>
                                            <p:cond delay="0"/>
                                          </p:stCondLst>
                                        </p:cTn>
                                        <p:tgtEl>
                                          <p:spTgt spid="82"/>
                                        </p:tgtEl>
                                        <p:attrNameLst>
                                          <p:attrName>style.visibility</p:attrName>
                                        </p:attrNameLst>
                                      </p:cBhvr>
                                      <p:to>
                                        <p:strVal val="visible"/>
                                      </p:to>
                                    </p:set>
                                    <p:animEffect transition="in" filter="blinds(horizontal)">
                                      <p:cBhvr>
                                        <p:cTn id="189"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098" grpId="0"/>
      <p:bldP spid="2" grpId="0" animBg="1"/>
      <p:bldP spid="4101" grpId="0" animBg="1"/>
      <p:bldP spid="4103" grpId="0"/>
      <p:bldP spid="4104" grpId="0"/>
      <p:bldP spid="4105" grpId="0" animBg="1"/>
      <p:bldP spid="4106" grpId="0" animBg="1"/>
      <p:bldP spid="4107" grpId="0" animBg="1"/>
      <p:bldP spid="4108" grpId="0" animBg="1"/>
      <p:bldP spid="4109" grpId="0" animBg="1"/>
      <p:bldP spid="4112" grpId="0"/>
      <p:bldP spid="4113" grpId="0"/>
      <p:bldP spid="4114" grpId="0"/>
      <p:bldP spid="4115" grpId="0"/>
      <p:bldP spid="3" grpId="0" animBg="1"/>
      <p:bldP spid="4119" grpId="0" animBg="1"/>
      <p:bldP spid="4120" grpId="0" animBg="1"/>
      <p:bldP spid="38" grpId="0"/>
      <p:bldP spid="36" grpId="0" animBg="1"/>
      <p:bldP spid="37" grpId="0" animBg="1"/>
      <p:bldP spid="39" grpId="0" animBg="1"/>
      <p:bldP spid="40" grpId="0" animBg="1"/>
      <p:bldP spid="41" grpId="0" animBg="1"/>
      <p:bldP spid="42" grpId="0" animBg="1"/>
      <p:bldP spid="43" grpId="0" animBg="1"/>
      <p:bldP spid="44" grpId="0" animBg="1"/>
      <p:bldP spid="45" grpId="0" animBg="1"/>
      <p:bldP spid="46" grpId="0" animBg="1"/>
      <p:bldP spid="69" grpId="0"/>
      <p:bldP spid="70" grpId="0"/>
      <p:bldP spid="71" grpId="0"/>
      <p:bldP spid="72" grpId="0"/>
      <p:bldP spid="73" grpId="0"/>
      <p:bldP spid="74" grpId="0"/>
      <p:bldP spid="75" grpId="0"/>
      <p:bldP spid="78" grpId="0"/>
      <p:bldP spid="79" grpId="0"/>
      <p:bldP spid="80" grpId="0"/>
      <p:bldP spid="59" grpId="0"/>
      <p:bldP spid="82"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25"/>
          <p:cNvSpPr>
            <a:spLocks noChangeArrowheads="1"/>
          </p:cNvSpPr>
          <p:nvPr/>
        </p:nvSpPr>
        <p:spPr bwMode="auto">
          <a:xfrm>
            <a:off x="266700" y="771525"/>
            <a:ext cx="7805738" cy="400050"/>
          </a:xfrm>
          <a:prstGeom prst="rect">
            <a:avLst/>
          </a:prstGeom>
          <a:noFill/>
          <a:ln w="9525">
            <a:noFill/>
            <a:miter lim="800000"/>
            <a:headEnd/>
            <a:tailEnd/>
          </a:ln>
        </p:spPr>
        <p:txBody>
          <a:bodyPr>
            <a:spAutoFit/>
          </a:bodyPr>
          <a:lstStyle/>
          <a:p>
            <a:pPr>
              <a:buFont typeface="Arial" charset="0"/>
              <a:buChar char="•"/>
            </a:pPr>
            <a:r>
              <a:rPr lang="zh-CN" altLang="en-US" sz="2000" b="1">
                <a:solidFill>
                  <a:srgbClr val="D60093"/>
                </a:solidFill>
                <a:latin typeface="华文楷体"/>
                <a:ea typeface="华文楷体"/>
                <a:cs typeface="华文楷体"/>
              </a:rPr>
              <a:t>   重组操作步骤：三大步</a:t>
            </a:r>
            <a:r>
              <a:rPr lang="en-US" altLang="zh-CN" sz="2000" b="1">
                <a:solidFill>
                  <a:srgbClr val="D60093"/>
                </a:solidFill>
                <a:latin typeface="华文楷体"/>
                <a:ea typeface="华文楷体"/>
                <a:cs typeface="华文楷体"/>
              </a:rPr>
              <a:t>5</a:t>
            </a:r>
            <a:r>
              <a:rPr lang="zh-CN" altLang="en-US" sz="2000" b="1">
                <a:solidFill>
                  <a:srgbClr val="D60093"/>
                </a:solidFill>
                <a:latin typeface="华文楷体"/>
                <a:ea typeface="华文楷体"/>
                <a:cs typeface="华文楷体"/>
              </a:rPr>
              <a:t>小步</a:t>
            </a:r>
          </a:p>
        </p:txBody>
      </p:sp>
      <p:sp>
        <p:nvSpPr>
          <p:cNvPr id="28" name="圆角矩形 27"/>
          <p:cNvSpPr/>
          <p:nvPr/>
        </p:nvSpPr>
        <p:spPr bwMode="auto">
          <a:xfrm>
            <a:off x="107950" y="2330450"/>
            <a:ext cx="1441450" cy="2239963"/>
          </a:xfrm>
          <a:prstGeom prst="roundRect">
            <a:avLst/>
          </a:prstGeom>
          <a:solidFill>
            <a:schemeClr val="bg1">
              <a:lumMod val="95000"/>
              <a:alpha val="74000"/>
            </a:schemeClr>
          </a:solidFill>
          <a:ln w="9525" cap="flat" cmpd="sng" algn="ctr">
            <a:noFill/>
            <a:prstDash val="solid"/>
            <a:round/>
            <a:headEnd type="none" w="med" len="med"/>
            <a:tailEnd type="none" w="med" len="med"/>
          </a:ln>
          <a:effectLst/>
        </p:spPr>
        <p:txBody>
          <a:bodyPr lIns="36000" rIns="36000"/>
          <a:lstStyle/>
          <a:p>
            <a:pPr algn="ctr" fontAlgn="auto">
              <a:spcBef>
                <a:spcPts val="0"/>
              </a:spcBef>
              <a:spcAft>
                <a:spcPts val="0"/>
              </a:spcAft>
              <a:defRPr/>
            </a:pPr>
            <a:endParaRPr lang="en-US" altLang="zh-CN" sz="1600" dirty="0">
              <a:latin typeface="华文楷体" pitchFamily="2" charset="-122"/>
              <a:ea typeface="华文楷体" pitchFamily="2" charset="-122"/>
              <a:cs typeface="+mn-cs"/>
            </a:endParaRPr>
          </a:p>
          <a:p>
            <a:pPr algn="ctr" fontAlgn="auto">
              <a:spcBef>
                <a:spcPts val="0"/>
              </a:spcBef>
              <a:spcAft>
                <a:spcPts val="0"/>
              </a:spcAft>
              <a:defRPr/>
            </a:pPr>
            <a:r>
              <a:rPr lang="en-US" altLang="zh-CN" sz="1600" b="1" u="sng" dirty="0">
                <a:solidFill>
                  <a:srgbClr val="0000CC"/>
                </a:solidFill>
                <a:latin typeface="华文楷体" pitchFamily="2" charset="-122"/>
                <a:ea typeface="华文楷体" pitchFamily="2" charset="-122"/>
                <a:cs typeface="+mn-cs"/>
              </a:rPr>
              <a:t>1.</a:t>
            </a:r>
            <a:r>
              <a:rPr lang="zh-CN" altLang="en-US" sz="1600" b="1" u="sng" dirty="0">
                <a:solidFill>
                  <a:srgbClr val="0000CC"/>
                </a:solidFill>
                <a:latin typeface="华文楷体" pitchFamily="2" charset="-122"/>
                <a:ea typeface="华文楷体" pitchFamily="2" charset="-122"/>
                <a:cs typeface="+mn-cs"/>
              </a:rPr>
              <a:t>设立子公司</a:t>
            </a:r>
            <a:endParaRPr lang="en-US" altLang="zh-CN" sz="1600" b="1" u="sng" dirty="0">
              <a:solidFill>
                <a:srgbClr val="0000CC"/>
              </a:solidFill>
              <a:latin typeface="华文楷体" pitchFamily="2" charset="-122"/>
              <a:ea typeface="华文楷体" pitchFamily="2" charset="-122"/>
              <a:cs typeface="+mn-cs"/>
            </a:endParaRPr>
          </a:p>
          <a:p>
            <a:pPr algn="ctr" fontAlgn="auto">
              <a:spcBef>
                <a:spcPts val="0"/>
              </a:spcBef>
              <a:spcAft>
                <a:spcPts val="0"/>
              </a:spcAft>
              <a:defRPr/>
            </a:pPr>
            <a:endParaRPr lang="en-US" altLang="zh-CN" sz="1600" b="1" u="sng" dirty="0">
              <a:solidFill>
                <a:srgbClr val="0000CC"/>
              </a:solidFill>
              <a:latin typeface="华文楷体" pitchFamily="2" charset="-122"/>
              <a:ea typeface="华文楷体" pitchFamily="2" charset="-122"/>
              <a:cs typeface="+mn-cs"/>
            </a:endParaRPr>
          </a:p>
          <a:p>
            <a:pPr fontAlgn="auto">
              <a:spcBef>
                <a:spcPts val="0"/>
              </a:spcBef>
              <a:spcAft>
                <a:spcPts val="0"/>
              </a:spcAft>
              <a:defRPr/>
            </a:pPr>
            <a:r>
              <a:rPr lang="en-US" altLang="zh-CN" sz="1600" dirty="0">
                <a:latin typeface="华文楷体" pitchFamily="2" charset="-122"/>
                <a:ea typeface="华文楷体" pitchFamily="2" charset="-122"/>
                <a:cs typeface="+mn-cs"/>
              </a:rPr>
              <a:t>C</a:t>
            </a:r>
            <a:r>
              <a:rPr lang="zh-CN" altLang="en-US" sz="1600" dirty="0">
                <a:latin typeface="华文楷体" pitchFamily="2" charset="-122"/>
                <a:ea typeface="华文楷体" pitchFamily="2" charset="-122"/>
                <a:cs typeface="+mn-cs"/>
              </a:rPr>
              <a:t>股份</a:t>
            </a:r>
            <a:r>
              <a:rPr lang="zh-CN" altLang="zh-CN" sz="1600" dirty="0">
                <a:latin typeface="华文楷体" pitchFamily="2" charset="-122"/>
                <a:ea typeface="华文楷体" pitchFamily="2" charset="-122"/>
                <a:cs typeface="+mn-cs"/>
              </a:rPr>
              <a:t>设立全资子公司</a:t>
            </a:r>
            <a:r>
              <a:rPr lang="en-US" altLang="zh-CN" sz="1600" dirty="0">
                <a:latin typeface="华文楷体" pitchFamily="2" charset="-122"/>
                <a:ea typeface="华文楷体" pitchFamily="2" charset="-122"/>
                <a:cs typeface="+mn-cs"/>
              </a:rPr>
              <a:t>C</a:t>
            </a:r>
            <a:r>
              <a:rPr lang="zh-CN" altLang="en-US" sz="1600" dirty="0">
                <a:latin typeface="华文楷体" pitchFamily="2" charset="-122"/>
                <a:ea typeface="华文楷体" pitchFamily="2" charset="-122"/>
                <a:cs typeface="+mn-cs"/>
              </a:rPr>
              <a:t>有限，作为置出资产承接公司</a:t>
            </a:r>
          </a:p>
        </p:txBody>
      </p:sp>
      <p:sp>
        <p:nvSpPr>
          <p:cNvPr id="30" name="圆角矩形 29"/>
          <p:cNvSpPr/>
          <p:nvPr/>
        </p:nvSpPr>
        <p:spPr bwMode="auto">
          <a:xfrm>
            <a:off x="1909763" y="2284413"/>
            <a:ext cx="1519237" cy="2525712"/>
          </a:xfrm>
          <a:prstGeom prst="roundRect">
            <a:avLst/>
          </a:prstGeom>
          <a:solidFill>
            <a:schemeClr val="bg1">
              <a:lumMod val="95000"/>
              <a:alpha val="74000"/>
            </a:schemeClr>
          </a:solidFill>
          <a:ln w="9525" cap="flat" cmpd="sng" algn="ctr">
            <a:noFill/>
            <a:prstDash val="solid"/>
            <a:round/>
            <a:headEnd type="none" w="med" len="med"/>
            <a:tailEnd type="none" w="med" len="med"/>
          </a:ln>
          <a:effectLst/>
        </p:spPr>
        <p:txBody>
          <a:bodyPr lIns="36000" rIns="36000"/>
          <a:lstStyle/>
          <a:p>
            <a:pPr algn="ctr" fontAlgn="auto">
              <a:spcBef>
                <a:spcPts val="0"/>
              </a:spcBef>
              <a:spcAft>
                <a:spcPts val="0"/>
              </a:spcAft>
              <a:defRPr/>
            </a:pPr>
            <a:endParaRPr lang="zh-CN" altLang="zh-CN" sz="1600" dirty="0">
              <a:latin typeface="华文楷体" pitchFamily="2" charset="-122"/>
              <a:ea typeface="华文楷体" pitchFamily="2" charset="-122"/>
              <a:cs typeface="+mn-cs"/>
            </a:endParaRPr>
          </a:p>
          <a:p>
            <a:pPr algn="ctr" fontAlgn="auto">
              <a:spcBef>
                <a:spcPts val="0"/>
              </a:spcBef>
              <a:spcAft>
                <a:spcPts val="0"/>
              </a:spcAft>
              <a:defRPr/>
            </a:pPr>
            <a:r>
              <a:rPr lang="en-US" altLang="zh-CN" sz="1600" b="1" u="sng" dirty="0">
                <a:solidFill>
                  <a:srgbClr val="0000CC"/>
                </a:solidFill>
                <a:latin typeface="华文楷体" pitchFamily="2" charset="-122"/>
                <a:ea typeface="华文楷体" pitchFamily="2" charset="-122"/>
                <a:cs typeface="+mn-cs"/>
              </a:rPr>
              <a:t>2.</a:t>
            </a:r>
            <a:r>
              <a:rPr lang="zh-CN" altLang="en-US" sz="1600" b="1" u="sng" dirty="0">
                <a:solidFill>
                  <a:srgbClr val="0000CC"/>
                </a:solidFill>
                <a:latin typeface="华文楷体" pitchFamily="2" charset="-122"/>
                <a:ea typeface="华文楷体" pitchFamily="2" charset="-122"/>
                <a:cs typeface="+mn-cs"/>
              </a:rPr>
              <a:t>股权置换</a:t>
            </a:r>
            <a:endParaRPr lang="en-US" altLang="zh-CN" sz="1600" b="1" u="sng" dirty="0">
              <a:solidFill>
                <a:srgbClr val="0000CC"/>
              </a:solidFill>
              <a:latin typeface="华文楷体" pitchFamily="2" charset="-122"/>
              <a:ea typeface="华文楷体" pitchFamily="2" charset="-122"/>
              <a:cs typeface="+mn-cs"/>
            </a:endParaRPr>
          </a:p>
          <a:p>
            <a:pPr algn="ctr" fontAlgn="auto">
              <a:spcBef>
                <a:spcPts val="0"/>
              </a:spcBef>
              <a:spcAft>
                <a:spcPts val="0"/>
              </a:spcAft>
              <a:defRPr/>
            </a:pPr>
            <a:endParaRPr lang="en-US" altLang="zh-CN" sz="1600" b="1" u="sng" dirty="0">
              <a:solidFill>
                <a:srgbClr val="0000CC"/>
              </a:solidFill>
              <a:latin typeface="华文楷体" pitchFamily="2" charset="-122"/>
              <a:ea typeface="华文楷体" pitchFamily="2" charset="-122"/>
              <a:cs typeface="+mn-cs"/>
            </a:endParaRPr>
          </a:p>
          <a:p>
            <a:pPr fontAlgn="auto">
              <a:spcBef>
                <a:spcPts val="0"/>
              </a:spcBef>
              <a:spcAft>
                <a:spcPts val="0"/>
              </a:spcAft>
              <a:defRPr/>
            </a:pPr>
            <a:r>
              <a:rPr lang="en-US" altLang="zh-CN" sz="1600" dirty="0">
                <a:latin typeface="华文楷体" pitchFamily="2" charset="-122"/>
                <a:ea typeface="华文楷体" pitchFamily="2" charset="-122"/>
                <a:cs typeface="+mn-cs"/>
              </a:rPr>
              <a:t>C</a:t>
            </a:r>
            <a:r>
              <a:rPr lang="zh-CN" altLang="en-US" sz="1600" dirty="0">
                <a:latin typeface="华文楷体" pitchFamily="2" charset="-122"/>
                <a:ea typeface="华文楷体" pitchFamily="2" charset="-122"/>
                <a:cs typeface="+mn-cs"/>
              </a:rPr>
              <a:t>股份</a:t>
            </a:r>
            <a:r>
              <a:rPr lang="zh-CN" altLang="zh-CN" sz="1600" dirty="0">
                <a:latin typeface="华文楷体" pitchFamily="2" charset="-122"/>
                <a:ea typeface="华文楷体" pitchFamily="2" charset="-122"/>
                <a:cs typeface="+mn-cs"/>
              </a:rPr>
              <a:t>以</a:t>
            </a:r>
            <a:r>
              <a:rPr lang="en-US" altLang="zh-CN" sz="1600" dirty="0">
                <a:latin typeface="华文楷体" pitchFamily="2" charset="-122"/>
                <a:ea typeface="华文楷体" pitchFamily="2" charset="-122"/>
                <a:cs typeface="+mn-cs"/>
              </a:rPr>
              <a:t>C</a:t>
            </a:r>
            <a:r>
              <a:rPr lang="zh-CN" altLang="en-US" sz="1600" dirty="0">
                <a:latin typeface="华文楷体" pitchFamily="2" charset="-122"/>
                <a:ea typeface="华文楷体" pitchFamily="2" charset="-122"/>
                <a:cs typeface="+mn-cs"/>
              </a:rPr>
              <a:t>有限</a:t>
            </a:r>
            <a:r>
              <a:rPr lang="zh-CN" altLang="zh-CN" sz="1600" dirty="0">
                <a:latin typeface="华文楷体" pitchFamily="2" charset="-122"/>
                <a:ea typeface="华文楷体" pitchFamily="2" charset="-122"/>
                <a:cs typeface="+mn-cs"/>
              </a:rPr>
              <a:t>股权置换</a:t>
            </a:r>
            <a:r>
              <a:rPr lang="en-US" altLang="zh-CN" sz="1600" dirty="0">
                <a:latin typeface="华文楷体" pitchFamily="2" charset="-122"/>
                <a:ea typeface="华文楷体" pitchFamily="2" charset="-122"/>
                <a:cs typeface="+mn-cs"/>
              </a:rPr>
              <a:t>D</a:t>
            </a:r>
            <a:r>
              <a:rPr lang="zh-CN" altLang="en-US" sz="1600" dirty="0">
                <a:latin typeface="华文楷体" pitchFamily="2" charset="-122"/>
                <a:ea typeface="华文楷体" pitchFamily="2" charset="-122"/>
                <a:cs typeface="+mn-cs"/>
              </a:rPr>
              <a:t>自然人</a:t>
            </a:r>
            <a:r>
              <a:rPr lang="en-US" altLang="zh-CN" sz="1600" dirty="0">
                <a:latin typeface="华文楷体" pitchFamily="2" charset="-122"/>
                <a:ea typeface="华文楷体" pitchFamily="2" charset="-122"/>
                <a:cs typeface="+mn-cs"/>
              </a:rPr>
              <a:t>11.36%B</a:t>
            </a:r>
            <a:r>
              <a:rPr lang="zh-CN" altLang="en-US" sz="1600" dirty="0">
                <a:latin typeface="华文楷体" pitchFamily="2" charset="-122"/>
                <a:ea typeface="华文楷体" pitchFamily="2" charset="-122"/>
                <a:cs typeface="+mn-cs"/>
              </a:rPr>
              <a:t>光电</a:t>
            </a:r>
            <a:r>
              <a:rPr lang="zh-CN" altLang="zh-CN" sz="1600" dirty="0">
                <a:latin typeface="华文楷体" pitchFamily="2" charset="-122"/>
                <a:ea typeface="华文楷体" pitchFamily="2" charset="-122"/>
                <a:cs typeface="+mn-cs"/>
              </a:rPr>
              <a:t>股权</a:t>
            </a:r>
          </a:p>
        </p:txBody>
      </p:sp>
      <p:sp>
        <p:nvSpPr>
          <p:cNvPr id="33" name="圆角矩形 32"/>
          <p:cNvSpPr/>
          <p:nvPr/>
        </p:nvSpPr>
        <p:spPr bwMode="auto">
          <a:xfrm>
            <a:off x="3708400" y="2284413"/>
            <a:ext cx="1579563" cy="2382837"/>
          </a:xfrm>
          <a:prstGeom prst="roundRect">
            <a:avLst/>
          </a:prstGeom>
          <a:solidFill>
            <a:schemeClr val="bg1">
              <a:lumMod val="95000"/>
              <a:alpha val="74000"/>
            </a:schemeClr>
          </a:solidFill>
          <a:ln w="9525" cap="flat" cmpd="sng" algn="ctr">
            <a:noFill/>
            <a:prstDash val="solid"/>
            <a:round/>
            <a:headEnd type="none" w="med" len="med"/>
            <a:tailEnd type="none" w="med" len="med"/>
          </a:ln>
          <a:effectLst/>
        </p:spPr>
        <p:txBody>
          <a:bodyPr lIns="36000" rIns="36000"/>
          <a:lstStyle/>
          <a:p>
            <a:pPr algn="ctr" fontAlgn="auto">
              <a:spcBef>
                <a:spcPts val="0"/>
              </a:spcBef>
              <a:spcAft>
                <a:spcPts val="0"/>
              </a:spcAft>
              <a:defRPr/>
            </a:pPr>
            <a:endParaRPr lang="zh-CN" altLang="zh-CN" sz="1600" dirty="0">
              <a:latin typeface="华文楷体" pitchFamily="2" charset="-122"/>
              <a:ea typeface="华文楷体" pitchFamily="2" charset="-122"/>
              <a:cs typeface="+mn-cs"/>
            </a:endParaRPr>
          </a:p>
          <a:p>
            <a:pPr algn="ctr" fontAlgn="auto">
              <a:spcBef>
                <a:spcPts val="0"/>
              </a:spcBef>
              <a:spcAft>
                <a:spcPts val="0"/>
              </a:spcAft>
              <a:defRPr/>
            </a:pPr>
            <a:r>
              <a:rPr lang="en-US" altLang="zh-CN" sz="1600" b="1" u="sng" dirty="0">
                <a:solidFill>
                  <a:srgbClr val="0000CC"/>
                </a:solidFill>
                <a:latin typeface="华文楷体" pitchFamily="2" charset="-122"/>
                <a:ea typeface="华文楷体" pitchFamily="2" charset="-122"/>
                <a:cs typeface="+mn-cs"/>
              </a:rPr>
              <a:t>3.</a:t>
            </a:r>
            <a:r>
              <a:rPr lang="zh-CN" altLang="en-US" sz="1600" b="1" u="sng" dirty="0">
                <a:solidFill>
                  <a:srgbClr val="0000CC"/>
                </a:solidFill>
                <a:latin typeface="华文楷体" pitchFamily="2" charset="-122"/>
                <a:ea typeface="华文楷体" pitchFamily="2" charset="-122"/>
                <a:cs typeface="+mn-cs"/>
              </a:rPr>
              <a:t>增发收购</a:t>
            </a:r>
            <a:endParaRPr lang="en-US" altLang="zh-CN" sz="1600" b="1" u="sng" dirty="0">
              <a:solidFill>
                <a:srgbClr val="0000CC"/>
              </a:solidFill>
              <a:latin typeface="华文楷体" pitchFamily="2" charset="-122"/>
              <a:ea typeface="华文楷体" pitchFamily="2" charset="-122"/>
              <a:cs typeface="+mn-cs"/>
            </a:endParaRPr>
          </a:p>
          <a:p>
            <a:pPr algn="ctr" fontAlgn="auto">
              <a:spcBef>
                <a:spcPts val="0"/>
              </a:spcBef>
              <a:spcAft>
                <a:spcPts val="0"/>
              </a:spcAft>
              <a:defRPr/>
            </a:pPr>
            <a:endParaRPr lang="en-US" altLang="zh-CN" sz="1600" b="1" u="sng" dirty="0">
              <a:solidFill>
                <a:srgbClr val="0000CC"/>
              </a:solidFill>
              <a:latin typeface="华文楷体" pitchFamily="2" charset="-122"/>
              <a:ea typeface="华文楷体" pitchFamily="2" charset="-122"/>
              <a:cs typeface="+mn-cs"/>
            </a:endParaRPr>
          </a:p>
          <a:p>
            <a:pPr fontAlgn="auto">
              <a:spcBef>
                <a:spcPts val="0"/>
              </a:spcBef>
              <a:spcAft>
                <a:spcPts val="0"/>
              </a:spcAft>
              <a:defRPr/>
            </a:pPr>
            <a:r>
              <a:rPr lang="en-US" altLang="zh-CN" sz="1600" dirty="0">
                <a:latin typeface="华文楷体" pitchFamily="2" charset="-122"/>
                <a:ea typeface="华文楷体" pitchFamily="2" charset="-122"/>
                <a:cs typeface="+mn-cs"/>
              </a:rPr>
              <a:t>C</a:t>
            </a:r>
            <a:r>
              <a:rPr lang="zh-CN" altLang="en-US" sz="1600" dirty="0">
                <a:latin typeface="华文楷体" pitchFamily="2" charset="-122"/>
                <a:ea typeface="华文楷体" pitchFamily="2" charset="-122"/>
                <a:cs typeface="+mn-cs"/>
              </a:rPr>
              <a:t>股份增</a:t>
            </a:r>
            <a:r>
              <a:rPr lang="zh-CN" altLang="zh-CN" sz="1600" dirty="0">
                <a:latin typeface="华文楷体" pitchFamily="2" charset="-122"/>
                <a:ea typeface="华文楷体" pitchFamily="2" charset="-122"/>
                <a:cs typeface="+mn-cs"/>
              </a:rPr>
              <a:t>发股份</a:t>
            </a:r>
            <a:r>
              <a:rPr lang="zh-CN" altLang="en-US" sz="1600" dirty="0">
                <a:latin typeface="华文楷体" pitchFamily="2" charset="-122"/>
                <a:ea typeface="华文楷体" pitchFamily="2" charset="-122"/>
                <a:cs typeface="+mn-cs"/>
              </a:rPr>
              <a:t>购买</a:t>
            </a:r>
            <a:r>
              <a:rPr lang="en-US" altLang="zh-CN" sz="1600" dirty="0">
                <a:latin typeface="华文楷体" pitchFamily="2" charset="-122"/>
                <a:ea typeface="华文楷体" pitchFamily="2" charset="-122"/>
                <a:cs typeface="+mn-cs"/>
              </a:rPr>
              <a:t>B</a:t>
            </a:r>
            <a:r>
              <a:rPr lang="zh-CN" altLang="en-US" sz="1600" dirty="0">
                <a:latin typeface="华文楷体" pitchFamily="2" charset="-122"/>
                <a:ea typeface="华文楷体" pitchFamily="2" charset="-122"/>
                <a:cs typeface="+mn-cs"/>
              </a:rPr>
              <a:t>光电</a:t>
            </a:r>
            <a:r>
              <a:rPr lang="zh-CN" altLang="zh-CN" sz="1600" dirty="0">
                <a:latin typeface="华文楷体" pitchFamily="2" charset="-122"/>
                <a:ea typeface="华文楷体" pitchFamily="2" charset="-122"/>
                <a:cs typeface="+mn-cs"/>
              </a:rPr>
              <a:t>剩余股</a:t>
            </a:r>
            <a:r>
              <a:rPr lang="zh-CN" altLang="en-US" sz="1600" dirty="0">
                <a:latin typeface="华文楷体" pitchFamily="2" charset="-122"/>
                <a:ea typeface="华文楷体" pitchFamily="2" charset="-122"/>
                <a:cs typeface="+mn-cs"/>
              </a:rPr>
              <a:t>权</a:t>
            </a:r>
            <a:endParaRPr lang="zh-CN" altLang="zh-CN" sz="1600" dirty="0">
              <a:latin typeface="华文楷体" pitchFamily="2" charset="-122"/>
              <a:ea typeface="华文楷体" pitchFamily="2" charset="-122"/>
              <a:cs typeface="+mn-cs"/>
            </a:endParaRPr>
          </a:p>
        </p:txBody>
      </p:sp>
      <p:sp>
        <p:nvSpPr>
          <p:cNvPr id="34" name="圆角矩形 33"/>
          <p:cNvSpPr/>
          <p:nvPr/>
        </p:nvSpPr>
        <p:spPr bwMode="auto">
          <a:xfrm>
            <a:off x="5510213" y="2284413"/>
            <a:ext cx="1562100" cy="2454275"/>
          </a:xfrm>
          <a:prstGeom prst="roundRect">
            <a:avLst/>
          </a:prstGeom>
          <a:solidFill>
            <a:schemeClr val="bg1">
              <a:lumMod val="95000"/>
              <a:alpha val="74000"/>
            </a:schemeClr>
          </a:solidFill>
          <a:ln w="9525" cap="flat" cmpd="sng" algn="ctr">
            <a:noFill/>
            <a:prstDash val="solid"/>
            <a:round/>
            <a:headEnd type="none" w="med" len="med"/>
            <a:tailEnd type="none" w="med" len="med"/>
          </a:ln>
          <a:effectLst/>
        </p:spPr>
        <p:txBody>
          <a:bodyPr lIns="36000" rIns="36000"/>
          <a:lstStyle/>
          <a:p>
            <a:pPr algn="ctr" fontAlgn="auto">
              <a:spcBef>
                <a:spcPts val="0"/>
              </a:spcBef>
              <a:spcAft>
                <a:spcPts val="0"/>
              </a:spcAft>
              <a:defRPr/>
            </a:pPr>
            <a:endParaRPr lang="zh-CN" altLang="zh-CN" sz="1600" dirty="0">
              <a:latin typeface="华文楷体" pitchFamily="2" charset="-122"/>
              <a:ea typeface="华文楷体" pitchFamily="2" charset="-122"/>
              <a:cs typeface="+mn-cs"/>
            </a:endParaRPr>
          </a:p>
          <a:p>
            <a:pPr algn="ctr" fontAlgn="auto">
              <a:spcBef>
                <a:spcPts val="0"/>
              </a:spcBef>
              <a:spcAft>
                <a:spcPts val="0"/>
              </a:spcAft>
              <a:defRPr/>
            </a:pPr>
            <a:r>
              <a:rPr lang="en-US" altLang="zh-CN" sz="1600" b="1" u="sng" dirty="0">
                <a:solidFill>
                  <a:srgbClr val="0000CC"/>
                </a:solidFill>
                <a:latin typeface="华文楷体" pitchFamily="2" charset="-122"/>
                <a:ea typeface="华文楷体" pitchFamily="2" charset="-122"/>
                <a:cs typeface="+mn-cs"/>
              </a:rPr>
              <a:t>4.</a:t>
            </a:r>
            <a:r>
              <a:rPr lang="zh-CN" altLang="en-US" sz="1600" b="1" u="sng" dirty="0">
                <a:solidFill>
                  <a:srgbClr val="0000CC"/>
                </a:solidFill>
                <a:latin typeface="华文楷体" pitchFamily="2" charset="-122"/>
                <a:ea typeface="华文楷体" pitchFamily="2" charset="-122"/>
                <a:cs typeface="+mn-cs"/>
              </a:rPr>
              <a:t>换股</a:t>
            </a:r>
            <a:endParaRPr lang="en-US" altLang="zh-CN" sz="1600" b="1" u="sng" dirty="0">
              <a:solidFill>
                <a:srgbClr val="0000CC"/>
              </a:solidFill>
              <a:latin typeface="华文楷体" pitchFamily="2" charset="-122"/>
              <a:ea typeface="华文楷体" pitchFamily="2" charset="-122"/>
              <a:cs typeface="+mn-cs"/>
            </a:endParaRPr>
          </a:p>
          <a:p>
            <a:pPr algn="ctr" fontAlgn="auto">
              <a:spcBef>
                <a:spcPts val="0"/>
              </a:spcBef>
              <a:spcAft>
                <a:spcPts val="0"/>
              </a:spcAft>
              <a:defRPr/>
            </a:pPr>
            <a:endParaRPr lang="en-US" altLang="zh-CN" sz="1600" b="1" dirty="0">
              <a:latin typeface="华文楷体" pitchFamily="2" charset="-122"/>
              <a:ea typeface="华文楷体" pitchFamily="2" charset="-122"/>
              <a:cs typeface="+mn-cs"/>
            </a:endParaRPr>
          </a:p>
          <a:p>
            <a:pPr fontAlgn="auto">
              <a:spcBef>
                <a:spcPts val="0"/>
              </a:spcBef>
              <a:spcAft>
                <a:spcPts val="0"/>
              </a:spcAft>
              <a:defRPr/>
            </a:pPr>
            <a:r>
              <a:rPr lang="en-US" altLang="zh-CN" sz="1600" dirty="0">
                <a:latin typeface="华文楷体" pitchFamily="2" charset="-122"/>
                <a:ea typeface="华文楷体" pitchFamily="2" charset="-122"/>
                <a:cs typeface="+mn-cs"/>
              </a:rPr>
              <a:t>A</a:t>
            </a:r>
            <a:r>
              <a:rPr lang="zh-CN" altLang="en-US" sz="1600" dirty="0">
                <a:latin typeface="华文楷体" pitchFamily="2" charset="-122"/>
                <a:ea typeface="华文楷体" pitchFamily="2" charset="-122"/>
                <a:cs typeface="+mn-cs"/>
              </a:rPr>
              <a:t>集团以其持有</a:t>
            </a:r>
            <a:r>
              <a:rPr lang="en-US" altLang="zh-CN" sz="1600" dirty="0">
                <a:latin typeface="华文楷体" pitchFamily="2" charset="-122"/>
                <a:ea typeface="华文楷体" pitchFamily="2" charset="-122"/>
                <a:cs typeface="+mn-cs"/>
              </a:rPr>
              <a:t>C</a:t>
            </a:r>
            <a:r>
              <a:rPr lang="zh-CN" altLang="en-US" sz="1600" dirty="0">
                <a:latin typeface="华文楷体" pitchFamily="2" charset="-122"/>
                <a:ea typeface="华文楷体" pitchFamily="2" charset="-122"/>
                <a:cs typeface="+mn-cs"/>
              </a:rPr>
              <a:t>股份</a:t>
            </a:r>
            <a:r>
              <a:rPr lang="zh-CN" altLang="zh-CN" sz="1600" dirty="0">
                <a:latin typeface="华文楷体" pitchFamily="2" charset="-122"/>
                <a:ea typeface="华文楷体" pitchFamily="2" charset="-122"/>
                <a:cs typeface="+mn-cs"/>
              </a:rPr>
              <a:t>股</a:t>
            </a:r>
            <a:r>
              <a:rPr lang="zh-CN" altLang="en-US" sz="1600" dirty="0">
                <a:latin typeface="华文楷体" pitchFamily="2" charset="-122"/>
                <a:ea typeface="华文楷体" pitchFamily="2" charset="-122"/>
                <a:cs typeface="+mn-cs"/>
              </a:rPr>
              <a:t>权换回</a:t>
            </a:r>
            <a:r>
              <a:rPr lang="en-US" altLang="zh-CN" sz="1600" dirty="0">
                <a:latin typeface="华文楷体" pitchFamily="2" charset="-122"/>
                <a:ea typeface="华文楷体" pitchFamily="2" charset="-122"/>
                <a:cs typeface="+mn-cs"/>
              </a:rPr>
              <a:t>C</a:t>
            </a:r>
            <a:r>
              <a:rPr lang="zh-CN" altLang="en-US" sz="1600" dirty="0">
                <a:latin typeface="华文楷体" pitchFamily="2" charset="-122"/>
                <a:ea typeface="华文楷体" pitchFamily="2" charset="-122"/>
                <a:cs typeface="+mn-cs"/>
              </a:rPr>
              <a:t>有限</a:t>
            </a:r>
            <a:r>
              <a:rPr lang="zh-CN" altLang="zh-CN" sz="1600" dirty="0">
                <a:latin typeface="华文楷体" pitchFamily="2" charset="-122"/>
                <a:ea typeface="华文楷体" pitchFamily="2" charset="-122"/>
                <a:cs typeface="+mn-cs"/>
              </a:rPr>
              <a:t>股权</a:t>
            </a:r>
            <a:r>
              <a:rPr lang="zh-CN" altLang="en-US" sz="1600" dirty="0">
                <a:latin typeface="华文楷体" pitchFamily="2" charset="-122"/>
                <a:ea typeface="华文楷体" pitchFamily="2" charset="-122"/>
                <a:cs typeface="+mn-cs"/>
              </a:rPr>
              <a:t>及</a:t>
            </a:r>
            <a:r>
              <a:rPr lang="en-US" altLang="zh-CN" sz="1600" dirty="0">
                <a:latin typeface="华文楷体" pitchFamily="2" charset="-122"/>
                <a:ea typeface="华文楷体" pitchFamily="2" charset="-122"/>
                <a:cs typeface="+mn-cs"/>
              </a:rPr>
              <a:t>4.13</a:t>
            </a:r>
            <a:r>
              <a:rPr lang="zh-CN" altLang="en-US" sz="1600" dirty="0">
                <a:latin typeface="华文楷体" pitchFamily="2" charset="-122"/>
                <a:ea typeface="华文楷体" pitchFamily="2" charset="-122"/>
                <a:cs typeface="+mn-cs"/>
              </a:rPr>
              <a:t>亿现金</a:t>
            </a:r>
            <a:endParaRPr lang="zh-CN" altLang="zh-CN" sz="1600" dirty="0">
              <a:latin typeface="华文楷体" pitchFamily="2" charset="-122"/>
              <a:ea typeface="华文楷体" pitchFamily="2" charset="-122"/>
              <a:cs typeface="+mn-cs"/>
            </a:endParaRPr>
          </a:p>
        </p:txBody>
      </p:sp>
      <p:sp>
        <p:nvSpPr>
          <p:cNvPr id="35" name="圆角矩形 34"/>
          <p:cNvSpPr/>
          <p:nvPr/>
        </p:nvSpPr>
        <p:spPr bwMode="auto">
          <a:xfrm>
            <a:off x="7345363" y="2284413"/>
            <a:ext cx="1657350" cy="2382837"/>
          </a:xfrm>
          <a:prstGeom prst="roundRect">
            <a:avLst/>
          </a:prstGeom>
          <a:solidFill>
            <a:schemeClr val="bg1">
              <a:lumMod val="95000"/>
              <a:alpha val="83000"/>
            </a:schemeClr>
          </a:solidFill>
          <a:ln w="9525" cap="flat" cmpd="sng" algn="ctr">
            <a:noFill/>
            <a:prstDash val="solid"/>
            <a:round/>
            <a:headEnd type="none" w="med" len="med"/>
            <a:tailEnd type="none" w="med" len="med"/>
          </a:ln>
          <a:effectLst/>
        </p:spPr>
        <p:txBody>
          <a:bodyPr lIns="36000" rIns="36000"/>
          <a:lstStyle/>
          <a:p>
            <a:pPr algn="ctr" fontAlgn="auto">
              <a:spcBef>
                <a:spcPts val="0"/>
              </a:spcBef>
              <a:spcAft>
                <a:spcPts val="0"/>
              </a:spcAft>
              <a:defRPr/>
            </a:pPr>
            <a:endParaRPr lang="zh-CN" altLang="zh-CN" sz="1600" dirty="0">
              <a:latin typeface="华文楷体" pitchFamily="2" charset="-122"/>
              <a:ea typeface="华文楷体" pitchFamily="2" charset="-122"/>
              <a:cs typeface="+mn-cs"/>
            </a:endParaRPr>
          </a:p>
          <a:p>
            <a:pPr algn="ctr" fontAlgn="auto">
              <a:spcBef>
                <a:spcPts val="0"/>
              </a:spcBef>
              <a:spcAft>
                <a:spcPts val="0"/>
              </a:spcAft>
              <a:defRPr/>
            </a:pPr>
            <a:r>
              <a:rPr lang="en-US" altLang="zh-CN" sz="1600" b="1" u="sng" dirty="0">
                <a:solidFill>
                  <a:srgbClr val="0000CC"/>
                </a:solidFill>
                <a:latin typeface="华文楷体" pitchFamily="2" charset="-122"/>
                <a:ea typeface="华文楷体" pitchFamily="2" charset="-122"/>
                <a:cs typeface="+mn-cs"/>
              </a:rPr>
              <a:t>5.</a:t>
            </a:r>
            <a:r>
              <a:rPr lang="zh-CN" altLang="en-US" sz="1600" b="1" u="sng" dirty="0">
                <a:solidFill>
                  <a:srgbClr val="0000CC"/>
                </a:solidFill>
                <a:latin typeface="华文楷体" pitchFamily="2" charset="-122"/>
                <a:ea typeface="华文楷体" pitchFamily="2" charset="-122"/>
                <a:cs typeface="+mn-cs"/>
              </a:rPr>
              <a:t>更名</a:t>
            </a:r>
            <a:endParaRPr lang="en-US" altLang="zh-CN" sz="1600" b="1" u="sng" dirty="0">
              <a:solidFill>
                <a:srgbClr val="0000CC"/>
              </a:solidFill>
              <a:latin typeface="华文楷体" pitchFamily="2" charset="-122"/>
              <a:ea typeface="华文楷体" pitchFamily="2" charset="-122"/>
              <a:cs typeface="+mn-cs"/>
            </a:endParaRPr>
          </a:p>
          <a:p>
            <a:pPr algn="ctr" fontAlgn="auto">
              <a:spcBef>
                <a:spcPts val="0"/>
              </a:spcBef>
              <a:spcAft>
                <a:spcPts val="0"/>
              </a:spcAft>
              <a:defRPr/>
            </a:pPr>
            <a:endParaRPr lang="en-US" altLang="zh-CN" sz="1600" b="1" dirty="0">
              <a:latin typeface="华文楷体" pitchFamily="2" charset="-122"/>
              <a:ea typeface="华文楷体" pitchFamily="2" charset="-122"/>
              <a:cs typeface="+mn-cs"/>
            </a:endParaRPr>
          </a:p>
          <a:p>
            <a:pPr fontAlgn="auto">
              <a:spcBef>
                <a:spcPts val="0"/>
              </a:spcBef>
              <a:spcAft>
                <a:spcPts val="0"/>
              </a:spcAft>
              <a:defRPr/>
            </a:pPr>
            <a:r>
              <a:rPr lang="en-US" altLang="zh-CN" sz="1600" dirty="0">
                <a:latin typeface="华文楷体" pitchFamily="2" charset="-122"/>
                <a:ea typeface="华文楷体" pitchFamily="2" charset="-122"/>
                <a:cs typeface="+mn-cs"/>
              </a:rPr>
              <a:t>C</a:t>
            </a:r>
            <a:r>
              <a:rPr lang="zh-CN" altLang="en-US" sz="1600" dirty="0">
                <a:latin typeface="华文楷体" pitchFamily="2" charset="-122"/>
                <a:ea typeface="华文楷体" pitchFamily="2" charset="-122"/>
                <a:cs typeface="+mn-cs"/>
              </a:rPr>
              <a:t>股份</a:t>
            </a:r>
            <a:r>
              <a:rPr lang="zh-CN" altLang="zh-CN" sz="1600" dirty="0">
                <a:latin typeface="华文楷体" pitchFamily="2" charset="-122"/>
                <a:ea typeface="华文楷体" pitchFamily="2" charset="-122"/>
                <a:cs typeface="+mn-cs"/>
              </a:rPr>
              <a:t>更名</a:t>
            </a:r>
            <a:r>
              <a:rPr lang="en-US" altLang="zh-CN" sz="1600" dirty="0">
                <a:latin typeface="华文楷体" pitchFamily="2" charset="-122"/>
                <a:ea typeface="华文楷体" pitchFamily="2" charset="-122"/>
                <a:cs typeface="+mn-cs"/>
              </a:rPr>
              <a:t>B</a:t>
            </a:r>
            <a:r>
              <a:rPr lang="zh-CN" altLang="zh-CN" sz="1600" dirty="0">
                <a:latin typeface="华文楷体" pitchFamily="2" charset="-122"/>
                <a:ea typeface="华文楷体" pitchFamily="2" charset="-122"/>
                <a:cs typeface="+mn-cs"/>
              </a:rPr>
              <a:t>股份</a:t>
            </a:r>
            <a:r>
              <a:rPr lang="zh-CN" altLang="en-US" sz="1600" dirty="0">
                <a:latin typeface="华文楷体" pitchFamily="2" charset="-122"/>
                <a:ea typeface="华文楷体" pitchFamily="2" charset="-122"/>
                <a:cs typeface="+mn-cs"/>
              </a:rPr>
              <a:t>，</a:t>
            </a:r>
            <a:r>
              <a:rPr lang="en-US" altLang="zh-CN" sz="1600" dirty="0">
                <a:latin typeface="华文楷体" pitchFamily="2" charset="-122"/>
                <a:ea typeface="华文楷体" pitchFamily="2" charset="-122"/>
                <a:cs typeface="+mn-cs"/>
              </a:rPr>
              <a:t>C</a:t>
            </a:r>
            <a:r>
              <a:rPr lang="zh-CN" altLang="en-US" sz="1600" dirty="0">
                <a:latin typeface="华文楷体" pitchFamily="2" charset="-122"/>
                <a:ea typeface="华文楷体" pitchFamily="2" charset="-122"/>
                <a:cs typeface="+mn-cs"/>
              </a:rPr>
              <a:t>有限</a:t>
            </a:r>
            <a:r>
              <a:rPr lang="zh-CN" altLang="zh-CN" sz="1600" dirty="0">
                <a:latin typeface="华文楷体" pitchFamily="2" charset="-122"/>
                <a:ea typeface="华文楷体" pitchFamily="2" charset="-122"/>
                <a:cs typeface="+mn-cs"/>
              </a:rPr>
              <a:t>更名回</a:t>
            </a:r>
            <a:r>
              <a:rPr lang="en-US" altLang="zh-CN" sz="1600" dirty="0">
                <a:latin typeface="华文楷体" pitchFamily="2" charset="-122"/>
                <a:ea typeface="华文楷体" pitchFamily="2" charset="-122"/>
                <a:cs typeface="+mn-cs"/>
              </a:rPr>
              <a:t>C</a:t>
            </a:r>
            <a:r>
              <a:rPr lang="zh-CN" altLang="en-US" sz="1600" dirty="0">
                <a:latin typeface="华文楷体" pitchFamily="2" charset="-122"/>
                <a:ea typeface="华文楷体" pitchFamily="2" charset="-122"/>
                <a:cs typeface="+mn-cs"/>
              </a:rPr>
              <a:t>股份</a:t>
            </a:r>
            <a:endParaRPr lang="zh-CN" altLang="zh-CN" sz="1600" dirty="0">
              <a:latin typeface="华文楷体" pitchFamily="2" charset="-122"/>
              <a:ea typeface="华文楷体" pitchFamily="2" charset="-122"/>
              <a:cs typeface="+mn-cs"/>
            </a:endParaRPr>
          </a:p>
        </p:txBody>
      </p:sp>
      <p:sp>
        <p:nvSpPr>
          <p:cNvPr id="36" name="右箭头 35"/>
          <p:cNvSpPr/>
          <p:nvPr/>
        </p:nvSpPr>
        <p:spPr bwMode="auto">
          <a:xfrm>
            <a:off x="1477963" y="3363913"/>
            <a:ext cx="574675" cy="576262"/>
          </a:xfrm>
          <a:prstGeom prst="rightArrow">
            <a:avLst/>
          </a:prstGeom>
          <a:solidFill>
            <a:schemeClr val="accent6">
              <a:lumMod val="20000"/>
              <a:lumOff val="80000"/>
            </a:schemeClr>
          </a:solidFill>
          <a:ln w="9525" cap="flat" cmpd="sng" algn="ctr">
            <a:noFill/>
            <a:prstDash val="solid"/>
            <a:round/>
            <a:headEnd type="none" w="med" len="med"/>
            <a:tailEnd type="none" w="med" len="med"/>
          </a:ln>
          <a:effectLst/>
        </p:spPr>
        <p:txBody>
          <a:bodyPr/>
          <a:lstStyle/>
          <a:p>
            <a:pPr algn="ctr" fontAlgn="auto">
              <a:spcBef>
                <a:spcPts val="0"/>
              </a:spcBef>
              <a:spcAft>
                <a:spcPts val="0"/>
              </a:spcAft>
              <a:defRPr/>
            </a:pPr>
            <a:endParaRPr lang="zh-CN" altLang="en-US" sz="1700">
              <a:latin typeface="华文楷体" pitchFamily="2" charset="-122"/>
              <a:ea typeface="华文楷体" pitchFamily="2" charset="-122"/>
              <a:cs typeface="+mn-cs"/>
            </a:endParaRPr>
          </a:p>
        </p:txBody>
      </p:sp>
      <p:sp>
        <p:nvSpPr>
          <p:cNvPr id="37" name="右箭头 36"/>
          <p:cNvSpPr/>
          <p:nvPr/>
        </p:nvSpPr>
        <p:spPr bwMode="auto">
          <a:xfrm>
            <a:off x="3276600" y="3363913"/>
            <a:ext cx="576263" cy="576262"/>
          </a:xfrm>
          <a:prstGeom prst="rightArrow">
            <a:avLst/>
          </a:prstGeom>
          <a:solidFill>
            <a:schemeClr val="accent6">
              <a:lumMod val="20000"/>
              <a:lumOff val="80000"/>
            </a:schemeClr>
          </a:solidFill>
          <a:ln w="9525" cap="flat" cmpd="sng" algn="ctr">
            <a:noFill/>
            <a:prstDash val="solid"/>
            <a:round/>
            <a:headEnd type="none" w="med" len="med"/>
            <a:tailEnd type="none" w="med" len="med"/>
          </a:ln>
          <a:effectLst/>
        </p:spPr>
        <p:txBody>
          <a:bodyPr/>
          <a:lstStyle/>
          <a:p>
            <a:pPr algn="ctr" fontAlgn="auto">
              <a:spcBef>
                <a:spcPts val="0"/>
              </a:spcBef>
              <a:spcAft>
                <a:spcPts val="0"/>
              </a:spcAft>
              <a:defRPr/>
            </a:pPr>
            <a:endParaRPr lang="zh-CN" altLang="en-US" sz="1600" dirty="0">
              <a:latin typeface="华文楷体" pitchFamily="2" charset="-122"/>
              <a:ea typeface="华文楷体" pitchFamily="2" charset="-122"/>
              <a:cs typeface="+mn-cs"/>
            </a:endParaRPr>
          </a:p>
        </p:txBody>
      </p:sp>
      <p:sp>
        <p:nvSpPr>
          <p:cNvPr id="39" name="右箭头 38"/>
          <p:cNvSpPr/>
          <p:nvPr/>
        </p:nvSpPr>
        <p:spPr bwMode="auto">
          <a:xfrm>
            <a:off x="5078413" y="3436938"/>
            <a:ext cx="574675" cy="576262"/>
          </a:xfrm>
          <a:prstGeom prst="rightArrow">
            <a:avLst/>
          </a:prstGeom>
          <a:solidFill>
            <a:schemeClr val="accent6">
              <a:lumMod val="20000"/>
              <a:lumOff val="80000"/>
            </a:schemeClr>
          </a:solidFill>
          <a:ln w="9525" cap="flat" cmpd="sng" algn="ctr">
            <a:noFill/>
            <a:prstDash val="solid"/>
            <a:round/>
            <a:headEnd type="none" w="med" len="med"/>
            <a:tailEnd type="none" w="med" len="med"/>
          </a:ln>
          <a:effectLst/>
        </p:spPr>
        <p:txBody>
          <a:bodyPr/>
          <a:lstStyle/>
          <a:p>
            <a:pPr algn="ctr" fontAlgn="auto">
              <a:spcBef>
                <a:spcPts val="0"/>
              </a:spcBef>
              <a:spcAft>
                <a:spcPts val="0"/>
              </a:spcAft>
              <a:defRPr/>
            </a:pPr>
            <a:endParaRPr lang="zh-CN" altLang="en-US" sz="1600" dirty="0">
              <a:latin typeface="华文楷体" pitchFamily="2" charset="-122"/>
              <a:ea typeface="华文楷体" pitchFamily="2" charset="-122"/>
              <a:cs typeface="+mn-cs"/>
            </a:endParaRPr>
          </a:p>
        </p:txBody>
      </p:sp>
      <p:sp>
        <p:nvSpPr>
          <p:cNvPr id="40" name="右箭头 39"/>
          <p:cNvSpPr/>
          <p:nvPr/>
        </p:nvSpPr>
        <p:spPr bwMode="auto">
          <a:xfrm>
            <a:off x="6877050" y="3436938"/>
            <a:ext cx="576263" cy="576262"/>
          </a:xfrm>
          <a:prstGeom prst="rightArrow">
            <a:avLst/>
          </a:prstGeom>
          <a:solidFill>
            <a:schemeClr val="accent6">
              <a:lumMod val="20000"/>
              <a:lumOff val="80000"/>
            </a:schemeClr>
          </a:solidFill>
          <a:ln w="9525" cap="flat" cmpd="sng" algn="ctr">
            <a:noFill/>
            <a:prstDash val="solid"/>
            <a:round/>
            <a:headEnd type="none" w="med" len="med"/>
            <a:tailEnd type="none" w="med" len="med"/>
          </a:ln>
          <a:effectLst/>
        </p:spPr>
        <p:txBody>
          <a:bodyPr/>
          <a:lstStyle/>
          <a:p>
            <a:pPr algn="ctr" fontAlgn="auto">
              <a:spcBef>
                <a:spcPts val="0"/>
              </a:spcBef>
              <a:spcAft>
                <a:spcPts val="0"/>
              </a:spcAft>
              <a:defRPr/>
            </a:pPr>
            <a:endParaRPr lang="zh-CN" altLang="en-US" sz="1600" dirty="0">
              <a:latin typeface="华文楷体" pitchFamily="2" charset="-122"/>
              <a:ea typeface="华文楷体" pitchFamily="2" charset="-122"/>
              <a:cs typeface="+mn-cs"/>
            </a:endParaRPr>
          </a:p>
        </p:txBody>
      </p:sp>
      <p:sp>
        <p:nvSpPr>
          <p:cNvPr id="41" name="圆角矩形 40"/>
          <p:cNvSpPr/>
          <p:nvPr/>
        </p:nvSpPr>
        <p:spPr bwMode="auto">
          <a:xfrm>
            <a:off x="214313" y="1498600"/>
            <a:ext cx="1500187" cy="714375"/>
          </a:xfrm>
          <a:prstGeom prst="roundRect">
            <a:avLst/>
          </a:prstGeom>
          <a:solidFill>
            <a:schemeClr val="bg1">
              <a:lumMod val="85000"/>
              <a:alpha val="63000"/>
            </a:schemeClr>
          </a:solidFill>
          <a:ln w="15875" cap="flat" cmpd="sng" algn="ctr">
            <a:solidFill>
              <a:schemeClr val="bg1">
                <a:lumMod val="65000"/>
              </a:schemeClr>
            </a:solidFill>
            <a:prstDash val="dash"/>
            <a:round/>
            <a:headEnd type="none" w="med" len="med"/>
            <a:tailEnd type="none" w="med" len="med"/>
          </a:ln>
          <a:effectLst/>
        </p:spPr>
        <p:txBody>
          <a:bodyPr lIns="18000" rIns="18000"/>
          <a:lstStyle/>
          <a:p>
            <a:pPr algn="ctr" fontAlgn="auto">
              <a:spcBef>
                <a:spcPts val="0"/>
              </a:spcBef>
              <a:spcAft>
                <a:spcPts val="0"/>
              </a:spcAft>
              <a:defRPr/>
            </a:pPr>
            <a:r>
              <a:rPr lang="zh-CN" altLang="en-US" b="1" u="sng" dirty="0">
                <a:solidFill>
                  <a:srgbClr val="0000CC"/>
                </a:solidFill>
                <a:latin typeface="华文楷体" pitchFamily="2" charset="-122"/>
                <a:ea typeface="华文楷体" pitchFamily="2" charset="-122"/>
                <a:cs typeface="+mn-cs"/>
              </a:rPr>
              <a:t>第一步</a:t>
            </a:r>
            <a:endParaRPr lang="en-US" altLang="zh-CN" b="1" u="sng" dirty="0">
              <a:solidFill>
                <a:srgbClr val="0000CC"/>
              </a:solidFill>
              <a:latin typeface="华文楷体" pitchFamily="2" charset="-122"/>
              <a:ea typeface="华文楷体" pitchFamily="2" charset="-122"/>
              <a:cs typeface="+mn-cs"/>
            </a:endParaRPr>
          </a:p>
          <a:p>
            <a:pPr algn="ctr" fontAlgn="auto">
              <a:spcBef>
                <a:spcPts val="0"/>
              </a:spcBef>
              <a:spcAft>
                <a:spcPts val="0"/>
              </a:spcAft>
              <a:defRPr/>
            </a:pPr>
            <a:r>
              <a:rPr lang="zh-CN" altLang="en-US" b="1" dirty="0">
                <a:solidFill>
                  <a:srgbClr val="800080"/>
                </a:solidFill>
                <a:latin typeface="华文楷体" pitchFamily="2" charset="-122"/>
                <a:ea typeface="华文楷体" pitchFamily="2" charset="-122"/>
                <a:cs typeface="+mn-cs"/>
              </a:rPr>
              <a:t>设立承接公司</a:t>
            </a:r>
          </a:p>
        </p:txBody>
      </p:sp>
      <p:sp>
        <p:nvSpPr>
          <p:cNvPr id="42" name="圆角矩形 41"/>
          <p:cNvSpPr/>
          <p:nvPr/>
        </p:nvSpPr>
        <p:spPr bwMode="auto">
          <a:xfrm>
            <a:off x="2357438" y="1498600"/>
            <a:ext cx="2571750" cy="714375"/>
          </a:xfrm>
          <a:prstGeom prst="roundRect">
            <a:avLst/>
          </a:prstGeom>
          <a:solidFill>
            <a:schemeClr val="bg1">
              <a:lumMod val="85000"/>
              <a:alpha val="63000"/>
            </a:schemeClr>
          </a:solidFill>
          <a:ln w="15875" cap="flat" cmpd="sng" algn="ctr">
            <a:solidFill>
              <a:schemeClr val="bg1">
                <a:lumMod val="65000"/>
              </a:schemeClr>
            </a:solidFill>
            <a:prstDash val="dash"/>
            <a:round/>
            <a:headEnd type="none" w="med" len="med"/>
            <a:tailEnd type="none" w="med" len="med"/>
          </a:ln>
          <a:effectLst/>
        </p:spPr>
        <p:txBody>
          <a:bodyPr lIns="18000" rIns="18000"/>
          <a:lstStyle/>
          <a:p>
            <a:pPr algn="ctr" fontAlgn="auto">
              <a:spcBef>
                <a:spcPts val="0"/>
              </a:spcBef>
              <a:spcAft>
                <a:spcPts val="0"/>
              </a:spcAft>
              <a:defRPr/>
            </a:pPr>
            <a:r>
              <a:rPr lang="zh-CN" altLang="en-US" b="1" u="sng" dirty="0">
                <a:solidFill>
                  <a:srgbClr val="0000CC"/>
                </a:solidFill>
                <a:latin typeface="华文楷体" pitchFamily="2" charset="-122"/>
                <a:ea typeface="华文楷体" pitchFamily="2" charset="-122"/>
                <a:cs typeface="+mn-cs"/>
              </a:rPr>
              <a:t>第二步</a:t>
            </a:r>
            <a:endParaRPr lang="en-US" altLang="zh-CN" b="1" u="sng" dirty="0">
              <a:solidFill>
                <a:srgbClr val="0000CC"/>
              </a:solidFill>
              <a:latin typeface="华文楷体" pitchFamily="2" charset="-122"/>
              <a:ea typeface="华文楷体" pitchFamily="2" charset="-122"/>
              <a:cs typeface="+mn-cs"/>
            </a:endParaRPr>
          </a:p>
          <a:p>
            <a:pPr algn="ctr" fontAlgn="auto">
              <a:spcBef>
                <a:spcPts val="0"/>
              </a:spcBef>
              <a:spcAft>
                <a:spcPts val="0"/>
              </a:spcAft>
              <a:defRPr/>
            </a:pPr>
            <a:r>
              <a:rPr lang="zh-CN" altLang="en-US" b="1" dirty="0">
                <a:solidFill>
                  <a:srgbClr val="800080"/>
                </a:solidFill>
                <a:latin typeface="华文楷体" pitchFamily="2" charset="-122"/>
                <a:ea typeface="华文楷体" pitchFamily="2" charset="-122"/>
                <a:cs typeface="+mn-cs"/>
              </a:rPr>
              <a:t>资产注入</a:t>
            </a:r>
          </a:p>
        </p:txBody>
      </p:sp>
      <p:sp>
        <p:nvSpPr>
          <p:cNvPr id="43" name="圆角矩形 42"/>
          <p:cNvSpPr/>
          <p:nvPr/>
        </p:nvSpPr>
        <p:spPr bwMode="auto">
          <a:xfrm>
            <a:off x="5786438" y="1498600"/>
            <a:ext cx="3000375" cy="714375"/>
          </a:xfrm>
          <a:prstGeom prst="roundRect">
            <a:avLst/>
          </a:prstGeom>
          <a:solidFill>
            <a:schemeClr val="bg1">
              <a:lumMod val="85000"/>
              <a:alpha val="63000"/>
            </a:schemeClr>
          </a:solidFill>
          <a:ln w="15875" cap="flat" cmpd="sng" algn="ctr">
            <a:solidFill>
              <a:schemeClr val="bg1">
                <a:lumMod val="65000"/>
              </a:schemeClr>
            </a:solidFill>
            <a:prstDash val="dash"/>
            <a:round/>
            <a:headEnd type="none" w="med" len="med"/>
            <a:tailEnd type="none" w="med" len="med"/>
          </a:ln>
          <a:effectLst/>
        </p:spPr>
        <p:txBody>
          <a:bodyPr lIns="18000" rIns="18000"/>
          <a:lstStyle/>
          <a:p>
            <a:pPr algn="ctr" fontAlgn="auto">
              <a:spcBef>
                <a:spcPts val="0"/>
              </a:spcBef>
              <a:spcAft>
                <a:spcPts val="0"/>
              </a:spcAft>
              <a:defRPr/>
            </a:pPr>
            <a:r>
              <a:rPr lang="zh-CN" altLang="en-US" b="1" u="sng" dirty="0">
                <a:solidFill>
                  <a:srgbClr val="0000CC"/>
                </a:solidFill>
                <a:latin typeface="华文楷体" pitchFamily="2" charset="-122"/>
                <a:ea typeface="华文楷体" pitchFamily="2" charset="-122"/>
                <a:cs typeface="+mn-cs"/>
              </a:rPr>
              <a:t>第三步</a:t>
            </a:r>
            <a:endParaRPr lang="en-US" altLang="zh-CN" b="1" u="sng" dirty="0">
              <a:solidFill>
                <a:srgbClr val="0000CC"/>
              </a:solidFill>
              <a:latin typeface="华文楷体" pitchFamily="2" charset="-122"/>
              <a:ea typeface="华文楷体" pitchFamily="2" charset="-122"/>
              <a:cs typeface="+mn-cs"/>
            </a:endParaRPr>
          </a:p>
          <a:p>
            <a:pPr algn="ctr" fontAlgn="auto">
              <a:spcBef>
                <a:spcPts val="0"/>
              </a:spcBef>
              <a:spcAft>
                <a:spcPts val="0"/>
              </a:spcAft>
              <a:defRPr/>
            </a:pPr>
            <a:r>
              <a:rPr lang="zh-CN" altLang="en-US" b="1" dirty="0">
                <a:solidFill>
                  <a:srgbClr val="800080"/>
                </a:solidFill>
                <a:latin typeface="华文楷体" pitchFamily="2" charset="-122"/>
                <a:ea typeface="华文楷体" pitchFamily="2" charset="-122"/>
                <a:cs typeface="+mn-cs"/>
              </a:rPr>
              <a:t>换股更名</a:t>
            </a:r>
          </a:p>
        </p:txBody>
      </p:sp>
      <p:sp>
        <p:nvSpPr>
          <p:cNvPr id="44" name="右箭头 43"/>
          <p:cNvSpPr/>
          <p:nvPr/>
        </p:nvSpPr>
        <p:spPr bwMode="auto">
          <a:xfrm>
            <a:off x="1785938" y="1570038"/>
            <a:ext cx="576262" cy="576262"/>
          </a:xfrm>
          <a:prstGeom prst="rightArrow">
            <a:avLst/>
          </a:prstGeom>
          <a:noFill/>
          <a:ln w="9525" cap="flat" cmpd="sng" algn="ctr">
            <a:solidFill>
              <a:schemeClr val="bg1">
                <a:lumMod val="65000"/>
              </a:schemeClr>
            </a:solidFill>
            <a:prstDash val="solid"/>
            <a:round/>
            <a:headEnd type="none" w="med" len="med"/>
            <a:tailEnd type="none" w="med" len="med"/>
          </a:ln>
          <a:effectLst/>
        </p:spPr>
        <p:txBody>
          <a:bodyPr/>
          <a:lstStyle/>
          <a:p>
            <a:pPr algn="ctr" fontAlgn="auto">
              <a:spcBef>
                <a:spcPts val="0"/>
              </a:spcBef>
              <a:spcAft>
                <a:spcPts val="0"/>
              </a:spcAft>
              <a:defRPr/>
            </a:pPr>
            <a:endParaRPr lang="zh-CN" altLang="en-US" sz="1600">
              <a:latin typeface="华文楷体" pitchFamily="2" charset="-122"/>
              <a:ea typeface="华文楷体" pitchFamily="2" charset="-122"/>
              <a:cs typeface="+mn-cs"/>
            </a:endParaRPr>
          </a:p>
        </p:txBody>
      </p:sp>
      <p:sp>
        <p:nvSpPr>
          <p:cNvPr id="45" name="右箭头 44"/>
          <p:cNvSpPr/>
          <p:nvPr/>
        </p:nvSpPr>
        <p:spPr bwMode="auto">
          <a:xfrm>
            <a:off x="5072063" y="1570038"/>
            <a:ext cx="577850" cy="576262"/>
          </a:xfrm>
          <a:prstGeom prst="rightArrow">
            <a:avLst/>
          </a:prstGeom>
          <a:noFill/>
          <a:ln w="9525" cap="flat" cmpd="sng" algn="ctr">
            <a:solidFill>
              <a:schemeClr val="bg1">
                <a:lumMod val="65000"/>
              </a:schemeClr>
            </a:solidFill>
            <a:prstDash val="solid"/>
            <a:round/>
            <a:headEnd type="none" w="med" len="med"/>
            <a:tailEnd type="none" w="med" len="med"/>
          </a:ln>
          <a:effectLst/>
        </p:spPr>
        <p:txBody>
          <a:bodyPr/>
          <a:lstStyle/>
          <a:p>
            <a:pPr algn="ctr" fontAlgn="auto">
              <a:spcBef>
                <a:spcPts val="0"/>
              </a:spcBef>
              <a:spcAft>
                <a:spcPts val="0"/>
              </a:spcAft>
              <a:defRPr/>
            </a:pPr>
            <a:endParaRPr lang="zh-CN" altLang="en-US" sz="1600">
              <a:latin typeface="华文楷体" pitchFamily="2" charset="-122"/>
              <a:ea typeface="华文楷体" pitchFamily="2" charset="-122"/>
              <a:cs typeface="+mn-cs"/>
            </a:endParaRPr>
          </a:p>
        </p:txBody>
      </p:sp>
      <p:sp>
        <p:nvSpPr>
          <p:cNvPr id="5139" name="圆角矩形 18"/>
          <p:cNvSpPr>
            <a:spLocks noChangeArrowheads="1"/>
          </p:cNvSpPr>
          <p:nvPr/>
        </p:nvSpPr>
        <p:spPr bwMode="auto">
          <a:xfrm>
            <a:off x="142875" y="4443413"/>
            <a:ext cx="8929688" cy="428625"/>
          </a:xfrm>
          <a:prstGeom prst="roundRect">
            <a:avLst>
              <a:gd name="adj" fmla="val 16667"/>
            </a:avLst>
          </a:prstGeom>
          <a:noFill/>
          <a:ln w="9525">
            <a:noFill/>
            <a:round/>
            <a:headEnd/>
            <a:tailEnd/>
          </a:ln>
        </p:spPr>
        <p:txBody>
          <a:bodyPr lIns="18000" rIns="18000"/>
          <a:lstStyle/>
          <a:p>
            <a:r>
              <a:rPr lang="zh-CN" altLang="en-US" sz="1600">
                <a:solidFill>
                  <a:srgbClr val="FF0000"/>
                </a:solidFill>
                <a:latin typeface="华文楷体"/>
                <a:ea typeface="华文楷体"/>
                <a:cs typeface="华文楷体"/>
              </a:rPr>
              <a:t>经过上述三大步</a:t>
            </a:r>
            <a:r>
              <a:rPr lang="en-US" altLang="zh-CN" sz="1600">
                <a:solidFill>
                  <a:srgbClr val="FF0000"/>
                </a:solidFill>
                <a:latin typeface="华文楷体"/>
                <a:ea typeface="华文楷体"/>
                <a:cs typeface="华文楷体"/>
              </a:rPr>
              <a:t>5</a:t>
            </a:r>
            <a:r>
              <a:rPr lang="zh-CN" altLang="en-US" sz="1600">
                <a:solidFill>
                  <a:srgbClr val="FF0000"/>
                </a:solidFill>
                <a:latin typeface="华文楷体"/>
                <a:ea typeface="华文楷体"/>
                <a:cs typeface="华文楷体"/>
              </a:rPr>
              <a:t>小步，</a:t>
            </a:r>
            <a:r>
              <a:rPr lang="en-US" altLang="zh-CN" sz="1600">
                <a:solidFill>
                  <a:srgbClr val="FF0000"/>
                </a:solidFill>
                <a:latin typeface="华文楷体"/>
                <a:ea typeface="华文楷体"/>
                <a:cs typeface="华文楷体"/>
              </a:rPr>
              <a:t>B</a:t>
            </a:r>
            <a:r>
              <a:rPr lang="zh-CN" altLang="en-US" sz="1600">
                <a:solidFill>
                  <a:srgbClr val="FF0000"/>
                </a:solidFill>
                <a:latin typeface="华文楷体"/>
                <a:ea typeface="华文楷体"/>
                <a:cs typeface="华文楷体"/>
              </a:rPr>
              <a:t>光电成功实现买壳上市，</a:t>
            </a:r>
            <a:r>
              <a:rPr lang="en-US" altLang="zh-CN" sz="1600">
                <a:solidFill>
                  <a:srgbClr val="FF0000"/>
                </a:solidFill>
                <a:latin typeface="华文楷体"/>
                <a:ea typeface="华文楷体"/>
                <a:cs typeface="华文楷体"/>
              </a:rPr>
              <a:t>A</a:t>
            </a:r>
            <a:r>
              <a:rPr lang="zh-CN" altLang="en-US" sz="1600">
                <a:solidFill>
                  <a:srgbClr val="FF0000"/>
                </a:solidFill>
                <a:latin typeface="华文楷体"/>
                <a:ea typeface="华文楷体"/>
                <a:cs typeface="华文楷体"/>
              </a:rPr>
              <a:t>集团从上市公司退出，但仍保有和控制相关医药生产资质。</a:t>
            </a:r>
            <a:endParaRPr lang="zh-CN" altLang="zh-CN" sz="1600">
              <a:solidFill>
                <a:srgbClr val="FF0000"/>
              </a:solidFill>
              <a:latin typeface="华文楷体"/>
              <a:ea typeface="华文楷体"/>
              <a:cs typeface="华文楷体"/>
            </a:endParaRPr>
          </a:p>
        </p:txBody>
      </p:sp>
      <p:sp>
        <p:nvSpPr>
          <p:cNvPr id="20" name="TextBox 19"/>
          <p:cNvSpPr txBox="1">
            <a:spLocks noChangeArrowheads="1"/>
          </p:cNvSpPr>
          <p:nvPr/>
        </p:nvSpPr>
        <p:spPr bwMode="auto">
          <a:xfrm>
            <a:off x="536575" y="1103313"/>
            <a:ext cx="4824413" cy="369887"/>
          </a:xfrm>
          <a:prstGeom prst="rect">
            <a:avLst/>
          </a:prstGeom>
          <a:noFill/>
          <a:ln w="9525">
            <a:noFill/>
            <a:miter lim="800000"/>
            <a:headEnd/>
            <a:tailEnd/>
          </a:ln>
        </p:spPr>
        <p:txBody>
          <a:bodyPr>
            <a:spAutoFit/>
          </a:bodyPr>
          <a:lstStyle/>
          <a:p>
            <a:r>
              <a:rPr lang="zh-CN" altLang="en-US" b="1">
                <a:solidFill>
                  <a:srgbClr val="FF0000"/>
                </a:solidFill>
                <a:latin typeface="华文楷体"/>
                <a:ea typeface="华文楷体"/>
                <a:cs typeface="华文楷体"/>
              </a:rPr>
              <a:t>一揽子交易</a:t>
            </a:r>
            <a:r>
              <a:rPr lang="zh-CN" altLang="en-US">
                <a:solidFill>
                  <a:srgbClr val="FF0000"/>
                </a:solidFill>
                <a:latin typeface="华文楷体"/>
                <a:ea typeface="华文楷体"/>
                <a:cs typeface="华文楷体"/>
              </a:rPr>
              <a:t>（各步交易</a:t>
            </a:r>
            <a:r>
              <a:rPr lang="zh-CN" altLang="en-US" b="1">
                <a:solidFill>
                  <a:srgbClr val="FF0000"/>
                </a:solidFill>
                <a:latin typeface="华文楷体"/>
                <a:ea typeface="华文楷体"/>
                <a:cs typeface="华文楷体"/>
              </a:rPr>
              <a:t>同时生效、互为前提</a:t>
            </a:r>
            <a:r>
              <a:rPr lang="zh-CN" altLang="en-US">
                <a:solidFill>
                  <a:srgbClr val="FF0000"/>
                </a:solidFill>
                <a:latin typeface="华文楷体"/>
                <a:ea typeface="华文楷体"/>
                <a:cs typeface="华文楷体"/>
              </a:rPr>
              <a:t>）</a:t>
            </a:r>
            <a:endParaRPr lang="zh-CN" altLang="en-US">
              <a:solidFill>
                <a:srgbClr val="FF0000"/>
              </a:solidFill>
            </a:endParaRPr>
          </a:p>
        </p:txBody>
      </p:sp>
      <p:sp>
        <p:nvSpPr>
          <p:cNvPr id="22" name="标题 1"/>
          <p:cNvSpPr>
            <a:spLocks noGrp="1"/>
          </p:cNvSpPr>
          <p:nvPr>
            <p:ph type="title"/>
          </p:nvPr>
        </p:nvSpPr>
        <p:spPr>
          <a:xfrm>
            <a:off x="117475" y="139700"/>
            <a:ext cx="7850188" cy="573088"/>
          </a:xfrm>
        </p:spPr>
        <p:txBody>
          <a:bodyPr rtlCol="0">
            <a:normAutofit fontScale="90000"/>
          </a:bodyPr>
          <a:lstStyle/>
          <a:p>
            <a:pPr fontAlgn="auto">
              <a:spcAft>
                <a:spcPts val="0"/>
              </a:spcAft>
              <a:defRPr/>
            </a:pPr>
            <a:r>
              <a:rPr lang="zh-CN" altLang="en-US" sz="3200" b="1" dirty="0" smtClean="0">
                <a:solidFill>
                  <a:srgbClr val="0000CC"/>
                </a:solidFill>
                <a:latin typeface="华文楷体" pitchFamily="2" charset="-122"/>
                <a:ea typeface="华文楷体" pitchFamily="2" charset="-122"/>
              </a:rPr>
              <a:t>重组案例二</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linds(horizontal)">
                                      <p:cBhvr>
                                        <p:cTn id="7" dur="500"/>
                                        <p:tgtEl>
                                          <p:spTgt spid="51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8"/>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7" presetClass="entr" presetSubtype="10" fill="hold" grpId="0" nodeType="click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strVal val="#ppt_h"/>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2"/>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0"/>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37"/>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33"/>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7" presetClass="entr" presetSubtype="10" fill="hold" grpId="0" nodeType="click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strVal val="#ppt_h"/>
                                          </p:val>
                                        </p:tav>
                                        <p:tav tm="100000">
                                          <p:val>
                                            <p:strVal val="#ppt_h"/>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43"/>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4"/>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39"/>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40"/>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35"/>
                                        </p:tgtEl>
                                        <p:attrNameLst>
                                          <p:attrName>style.visibility</p:attrName>
                                        </p:attrNameLst>
                                      </p:cBhvr>
                                      <p:to>
                                        <p:strVal val="visible"/>
                                      </p:to>
                                    </p:set>
                                  </p:childTnLst>
                                </p:cTn>
                              </p:par>
                            </p:childTnLst>
                          </p:cTn>
                        </p:par>
                      </p:childTnLst>
                    </p:cTn>
                  </p:par>
                  <p:par>
                    <p:cTn id="54" fill="hold" nodeType="clickPar">
                      <p:stCondLst>
                        <p:cond delay="indefinite"/>
                      </p:stCondLst>
                      <p:childTnLst>
                        <p:par>
                          <p:cTn id="55" fill="hold" nodeType="withGroup">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5139"/>
                                        </p:tgtEl>
                                        <p:attrNameLst>
                                          <p:attrName>style.visibility</p:attrName>
                                        </p:attrNameLst>
                                      </p:cBhvr>
                                      <p:to>
                                        <p:strVal val="visible"/>
                                      </p:to>
                                    </p:set>
                                    <p:animEffect transition="in" filter="blinds(horizontal)">
                                      <p:cBhvr>
                                        <p:cTn id="58" dur="500"/>
                                        <p:tgtEl>
                                          <p:spTgt spid="5139"/>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blinds(horizontal)">
                                      <p:cBhvr>
                                        <p:cTn id="63" dur="500"/>
                                        <p:tgtEl>
                                          <p:spTgt spid="20"/>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 presetClass="entr" presetSubtype="0" fill="hold" grpId="1" nodeType="clickEffect">
                                  <p:stCondLst>
                                    <p:cond delay="0"/>
                                  </p:stCondLst>
                                  <p:childTnLst>
                                    <p:set>
                                      <p:cBhvr>
                                        <p:cTn id="67"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28" grpId="0" animBg="1"/>
      <p:bldP spid="30" grpId="0" animBg="1"/>
      <p:bldP spid="33" grpId="0" animBg="1"/>
      <p:bldP spid="34" grpId="0" animBg="1"/>
      <p:bldP spid="35" grpId="0" animBg="1"/>
      <p:bldP spid="36" grpId="0" animBg="1"/>
      <p:bldP spid="36" grpId="1" animBg="1"/>
      <p:bldP spid="37" grpId="0" animBg="1"/>
      <p:bldP spid="39" grpId="0" animBg="1"/>
      <p:bldP spid="40" grpId="0" animBg="1"/>
      <p:bldP spid="41" grpId="0" animBg="1"/>
      <p:bldP spid="42" grpId="0" animBg="1"/>
      <p:bldP spid="43" grpId="0" animBg="1"/>
      <p:bldP spid="44" grpId="0" animBg="1"/>
      <p:bldP spid="45" grpId="0" animBg="1"/>
      <p:bldP spid="5139" grpId="0"/>
      <p:bldP spid="20"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矩形 7"/>
          <p:cNvSpPr>
            <a:spLocks noChangeArrowheads="1"/>
          </p:cNvSpPr>
          <p:nvPr/>
        </p:nvSpPr>
        <p:spPr bwMode="auto">
          <a:xfrm>
            <a:off x="6586538" y="1419225"/>
            <a:ext cx="842962" cy="355600"/>
          </a:xfrm>
          <a:prstGeom prst="rect">
            <a:avLst/>
          </a:prstGeom>
          <a:noFill/>
          <a:ln w="9525" algn="ctr">
            <a:solidFill>
              <a:schemeClr val="tx1"/>
            </a:solidFill>
            <a:round/>
            <a:headEnd/>
            <a:tailEnd/>
          </a:ln>
        </p:spPr>
        <p:txBody>
          <a:bodyPr lIns="0" tIns="0" rIns="0" bIns="0" anchor="ctr"/>
          <a:lstStyle/>
          <a:p>
            <a:pPr algn="ctr"/>
            <a:r>
              <a:rPr lang="en-US" altLang="zh-CN" sz="1300">
                <a:latin typeface="华文楷体"/>
                <a:ea typeface="华文楷体"/>
                <a:cs typeface="华文楷体"/>
              </a:rPr>
              <a:t>A</a:t>
            </a:r>
            <a:r>
              <a:rPr lang="zh-CN" altLang="en-US" sz="1300">
                <a:latin typeface="华文楷体"/>
                <a:ea typeface="华文楷体"/>
                <a:cs typeface="华文楷体"/>
              </a:rPr>
              <a:t>集团</a:t>
            </a:r>
          </a:p>
        </p:txBody>
      </p:sp>
      <p:sp>
        <p:nvSpPr>
          <p:cNvPr id="6148" name="矩形 8"/>
          <p:cNvSpPr>
            <a:spLocks noChangeArrowheads="1"/>
          </p:cNvSpPr>
          <p:nvPr/>
        </p:nvSpPr>
        <p:spPr bwMode="auto">
          <a:xfrm>
            <a:off x="6429375" y="2166938"/>
            <a:ext cx="1143000" cy="681037"/>
          </a:xfrm>
          <a:prstGeom prst="rect">
            <a:avLst/>
          </a:prstGeom>
          <a:solidFill>
            <a:srgbClr val="FFE7E7"/>
          </a:solidFill>
          <a:ln w="9525" algn="ctr">
            <a:solidFill>
              <a:schemeClr val="tx1"/>
            </a:solidFill>
            <a:round/>
            <a:headEnd/>
            <a:tailEnd/>
          </a:ln>
        </p:spPr>
        <p:txBody>
          <a:bodyPr lIns="0" tIns="0" rIns="0" bIns="0" anchor="ctr"/>
          <a:lstStyle/>
          <a:p>
            <a:pPr algn="ctr"/>
            <a:r>
              <a:rPr lang="en-US" altLang="zh-CN" sz="1300" b="1">
                <a:latin typeface="华文楷体"/>
                <a:ea typeface="华文楷体"/>
                <a:cs typeface="华文楷体"/>
              </a:rPr>
              <a:t>C</a:t>
            </a:r>
            <a:r>
              <a:rPr lang="zh-CN" altLang="en-US" sz="1300" b="1">
                <a:latin typeface="华文楷体"/>
                <a:ea typeface="华文楷体"/>
                <a:cs typeface="华文楷体"/>
              </a:rPr>
              <a:t>股份</a:t>
            </a:r>
            <a:endParaRPr lang="en-US" altLang="zh-CN" sz="1300" b="1">
              <a:latin typeface="华文楷体"/>
              <a:ea typeface="华文楷体"/>
              <a:cs typeface="华文楷体"/>
            </a:endParaRPr>
          </a:p>
          <a:p>
            <a:pPr algn="ctr"/>
            <a:r>
              <a:rPr lang="en-US" altLang="zh-CN" sz="900">
                <a:latin typeface="华文楷体"/>
                <a:ea typeface="华文楷体"/>
                <a:cs typeface="华文楷体"/>
              </a:rPr>
              <a:t>(</a:t>
            </a:r>
            <a:r>
              <a:rPr lang="zh-CN" altLang="en-US" sz="900">
                <a:latin typeface="华文楷体"/>
                <a:ea typeface="华文楷体"/>
                <a:cs typeface="华文楷体"/>
              </a:rPr>
              <a:t>股本</a:t>
            </a:r>
            <a:r>
              <a:rPr lang="en-US" altLang="zh-CN" sz="900">
                <a:latin typeface="华文楷体"/>
                <a:ea typeface="华文楷体"/>
                <a:cs typeface="华文楷体"/>
              </a:rPr>
              <a:t>2  298</a:t>
            </a:r>
            <a:r>
              <a:rPr lang="zh-CN" altLang="en-US" sz="900">
                <a:latin typeface="华文楷体"/>
                <a:ea typeface="华文楷体"/>
                <a:cs typeface="华文楷体"/>
              </a:rPr>
              <a:t>元</a:t>
            </a:r>
            <a:endParaRPr lang="en-US" altLang="zh-CN" sz="900">
              <a:latin typeface="华文楷体"/>
              <a:ea typeface="华文楷体"/>
              <a:cs typeface="华文楷体"/>
            </a:endParaRPr>
          </a:p>
          <a:p>
            <a:pPr algn="ctr"/>
            <a:r>
              <a:rPr lang="zh-CN" altLang="en-US" sz="900">
                <a:latin typeface="华文楷体"/>
                <a:ea typeface="华文楷体"/>
                <a:cs typeface="华文楷体"/>
              </a:rPr>
              <a:t>估值</a:t>
            </a:r>
            <a:r>
              <a:rPr lang="en-US" altLang="zh-CN" sz="900">
                <a:latin typeface="华文楷体"/>
                <a:ea typeface="华文楷体"/>
                <a:cs typeface="华文楷体"/>
              </a:rPr>
              <a:t>    </a:t>
            </a:r>
            <a:r>
              <a:rPr lang="zh-CN" altLang="en-US" sz="900">
                <a:latin typeface="华文楷体"/>
                <a:ea typeface="华文楷体"/>
                <a:cs typeface="华文楷体"/>
              </a:rPr>
              <a:t>万</a:t>
            </a:r>
            <a:r>
              <a:rPr lang="en-US" altLang="zh-CN" sz="900">
                <a:latin typeface="华文楷体"/>
                <a:ea typeface="华文楷体"/>
                <a:cs typeface="华文楷体"/>
              </a:rPr>
              <a:t>)</a:t>
            </a:r>
            <a:endParaRPr lang="zh-CN" altLang="en-US" sz="900">
              <a:latin typeface="华文楷体"/>
              <a:ea typeface="华文楷体"/>
              <a:cs typeface="华文楷体"/>
            </a:endParaRPr>
          </a:p>
        </p:txBody>
      </p:sp>
      <p:cxnSp>
        <p:nvCxnSpPr>
          <p:cNvPr id="6149" name="直接箭头连接符 9"/>
          <p:cNvCxnSpPr>
            <a:cxnSpLocks noChangeShapeType="1"/>
            <a:stCxn id="6147" idx="2"/>
            <a:endCxn id="6148" idx="0"/>
          </p:cNvCxnSpPr>
          <p:nvPr/>
        </p:nvCxnSpPr>
        <p:spPr bwMode="auto">
          <a:xfrm rot="5400000">
            <a:off x="6808787" y="1966913"/>
            <a:ext cx="392113" cy="7938"/>
          </a:xfrm>
          <a:prstGeom prst="straightConnector1">
            <a:avLst/>
          </a:prstGeom>
          <a:noFill/>
          <a:ln w="9525" algn="ctr">
            <a:solidFill>
              <a:schemeClr val="tx1"/>
            </a:solidFill>
            <a:round/>
            <a:headEnd/>
            <a:tailEnd type="triangle" w="med" len="med"/>
          </a:ln>
        </p:spPr>
      </p:cxnSp>
      <p:sp>
        <p:nvSpPr>
          <p:cNvPr id="6150" name="TextBox 138"/>
          <p:cNvSpPr txBox="1">
            <a:spLocks noChangeArrowheads="1"/>
          </p:cNvSpPr>
          <p:nvPr/>
        </p:nvSpPr>
        <p:spPr bwMode="auto">
          <a:xfrm>
            <a:off x="6994525" y="1774825"/>
            <a:ext cx="863600" cy="231775"/>
          </a:xfrm>
          <a:prstGeom prst="rect">
            <a:avLst/>
          </a:prstGeom>
          <a:noFill/>
          <a:ln w="9525">
            <a:noFill/>
            <a:miter lim="800000"/>
            <a:headEnd/>
            <a:tailEnd/>
          </a:ln>
        </p:spPr>
        <p:txBody>
          <a:bodyPr>
            <a:spAutoFit/>
          </a:bodyPr>
          <a:lstStyle/>
          <a:p>
            <a:r>
              <a:rPr lang="en-US" altLang="zh-CN" sz="900">
                <a:latin typeface="华文楷体"/>
                <a:ea typeface="华文楷体"/>
                <a:cs typeface="华文楷体"/>
              </a:rPr>
              <a:t>32.39%</a:t>
            </a:r>
          </a:p>
        </p:txBody>
      </p:sp>
      <p:sp>
        <p:nvSpPr>
          <p:cNvPr id="6151" name="TextBox 139"/>
          <p:cNvSpPr txBox="1">
            <a:spLocks noChangeArrowheads="1"/>
          </p:cNvSpPr>
          <p:nvPr/>
        </p:nvSpPr>
        <p:spPr bwMode="auto">
          <a:xfrm>
            <a:off x="6981825" y="1951038"/>
            <a:ext cx="971550" cy="230187"/>
          </a:xfrm>
          <a:prstGeom prst="rect">
            <a:avLst/>
          </a:prstGeom>
          <a:noFill/>
          <a:ln w="9525">
            <a:noFill/>
            <a:miter lim="800000"/>
            <a:headEnd/>
            <a:tailEnd/>
          </a:ln>
        </p:spPr>
        <p:txBody>
          <a:bodyPr>
            <a:spAutoFit/>
          </a:bodyPr>
          <a:lstStyle/>
          <a:p>
            <a:r>
              <a:rPr lang="en-US" altLang="zh-CN" sz="900">
                <a:latin typeface="华文楷体"/>
                <a:ea typeface="华文楷体"/>
                <a:cs typeface="华文楷体"/>
              </a:rPr>
              <a:t>     </a:t>
            </a:r>
            <a:r>
              <a:rPr lang="zh-CN" altLang="en-US" sz="900">
                <a:latin typeface="华文楷体"/>
                <a:ea typeface="华文楷体"/>
                <a:cs typeface="华文楷体"/>
              </a:rPr>
              <a:t>股</a:t>
            </a:r>
            <a:endParaRPr lang="en-US" altLang="zh-CN" sz="900">
              <a:latin typeface="华文楷体"/>
              <a:ea typeface="华文楷体"/>
              <a:cs typeface="华文楷体"/>
            </a:endParaRPr>
          </a:p>
        </p:txBody>
      </p:sp>
      <p:cxnSp>
        <p:nvCxnSpPr>
          <p:cNvPr id="6152" name="肘形连接符 19"/>
          <p:cNvCxnSpPr>
            <a:cxnSpLocks noChangeShapeType="1"/>
            <a:stCxn id="6148" idx="2"/>
            <a:endCxn id="6153" idx="0"/>
          </p:cNvCxnSpPr>
          <p:nvPr/>
        </p:nvCxnSpPr>
        <p:spPr bwMode="auto">
          <a:xfrm rot="5400000">
            <a:off x="6300788" y="2505075"/>
            <a:ext cx="357188" cy="1042987"/>
          </a:xfrm>
          <a:prstGeom prst="bentConnector3">
            <a:avLst>
              <a:gd name="adj1" fmla="val 30556"/>
            </a:avLst>
          </a:prstGeom>
          <a:noFill/>
          <a:ln w="9525" algn="ctr">
            <a:solidFill>
              <a:schemeClr val="tx1"/>
            </a:solidFill>
            <a:round/>
            <a:headEnd/>
            <a:tailEnd type="triangle" w="med" len="med"/>
          </a:ln>
        </p:spPr>
      </p:cxnSp>
      <p:sp>
        <p:nvSpPr>
          <p:cNvPr id="6153" name="矩形 9"/>
          <p:cNvSpPr>
            <a:spLocks noChangeArrowheads="1"/>
          </p:cNvSpPr>
          <p:nvPr/>
        </p:nvSpPr>
        <p:spPr bwMode="auto">
          <a:xfrm>
            <a:off x="5254625" y="3205163"/>
            <a:ext cx="1404938" cy="615950"/>
          </a:xfrm>
          <a:prstGeom prst="rect">
            <a:avLst/>
          </a:prstGeom>
          <a:solidFill>
            <a:schemeClr val="bg1">
              <a:lumMod val="85000"/>
            </a:schemeClr>
          </a:solidFill>
          <a:ln w="9525" algn="ctr">
            <a:solidFill>
              <a:schemeClr val="tx1"/>
            </a:solidFill>
            <a:round/>
            <a:headEnd/>
            <a:tailEnd/>
          </a:ln>
        </p:spPr>
        <p:txBody>
          <a:bodyPr lIns="0" tIns="0" rIns="0" bIns="0" anchor="ctr"/>
          <a:lstStyle/>
          <a:p>
            <a:pPr algn="ctr" fontAlgn="auto">
              <a:spcBef>
                <a:spcPts val="0"/>
              </a:spcBef>
              <a:spcAft>
                <a:spcPts val="0"/>
              </a:spcAft>
              <a:buFont typeface="Arial" charset="0"/>
              <a:buNone/>
              <a:defRPr/>
            </a:pPr>
            <a:r>
              <a:rPr lang="en-US" altLang="zh-CN" sz="1300" b="1" dirty="0">
                <a:latin typeface="华文楷体" pitchFamily="2" charset="-122"/>
                <a:ea typeface="华文楷体" pitchFamily="2" charset="-122"/>
                <a:cs typeface="+mn-cs"/>
              </a:rPr>
              <a:t>C</a:t>
            </a:r>
            <a:r>
              <a:rPr lang="zh-CN" altLang="en-US" sz="1300" b="1" dirty="0">
                <a:latin typeface="华文楷体" pitchFamily="2" charset="-122"/>
                <a:ea typeface="华文楷体" pitchFamily="2" charset="-122"/>
                <a:cs typeface="+mn-cs"/>
              </a:rPr>
              <a:t>有限</a:t>
            </a:r>
            <a:endParaRPr lang="en-US" altLang="zh-CN" sz="1300" b="1" dirty="0">
              <a:latin typeface="华文楷体" pitchFamily="2" charset="-122"/>
              <a:ea typeface="华文楷体" pitchFamily="2" charset="-122"/>
              <a:cs typeface="+mn-cs"/>
            </a:endParaRPr>
          </a:p>
          <a:p>
            <a:pPr algn="ctr" fontAlgn="auto">
              <a:spcBef>
                <a:spcPts val="0"/>
              </a:spcBef>
              <a:spcAft>
                <a:spcPts val="0"/>
              </a:spcAft>
              <a:buFont typeface="Arial" charset="0"/>
              <a:buNone/>
              <a:defRPr/>
            </a:pPr>
            <a:r>
              <a:rPr lang="zh-CN" altLang="en-US" sz="900" b="1" dirty="0">
                <a:latin typeface="华文楷体" pitchFamily="2" charset="-122"/>
                <a:ea typeface="华文楷体" pitchFamily="2" charset="-122"/>
                <a:cs typeface="+mn-cs"/>
              </a:rPr>
              <a:t>（估值：</a:t>
            </a:r>
            <a:r>
              <a:rPr lang="en-US" altLang="zh-CN" sz="900" b="1" dirty="0">
                <a:latin typeface="华文楷体" pitchFamily="2" charset="-122"/>
                <a:ea typeface="华文楷体" pitchFamily="2" charset="-122"/>
                <a:cs typeface="+mn-cs"/>
              </a:rPr>
              <a:t>42,796.73</a:t>
            </a:r>
            <a:r>
              <a:rPr lang="zh-CN" altLang="en-US" sz="900" b="1" dirty="0">
                <a:latin typeface="华文楷体" pitchFamily="2" charset="-122"/>
                <a:ea typeface="华文楷体" pitchFamily="2" charset="-122"/>
                <a:cs typeface="+mn-cs"/>
              </a:rPr>
              <a:t>万）</a:t>
            </a:r>
          </a:p>
        </p:txBody>
      </p:sp>
      <p:sp>
        <p:nvSpPr>
          <p:cNvPr id="6154" name="圆角矩形 33"/>
          <p:cNvSpPr>
            <a:spLocks noChangeArrowheads="1"/>
          </p:cNvSpPr>
          <p:nvPr/>
        </p:nvSpPr>
        <p:spPr bwMode="auto">
          <a:xfrm>
            <a:off x="5272088" y="4033838"/>
            <a:ext cx="1368425" cy="600075"/>
          </a:xfrm>
          <a:prstGeom prst="roundRect">
            <a:avLst>
              <a:gd name="adj" fmla="val 16667"/>
            </a:avLst>
          </a:prstGeom>
          <a:solidFill>
            <a:srgbClr val="FF9900">
              <a:alpha val="85881"/>
            </a:srgbClr>
          </a:solidFill>
          <a:ln w="9525" algn="ctr">
            <a:solidFill>
              <a:schemeClr val="tx1"/>
            </a:solidFill>
            <a:round/>
            <a:headEnd/>
            <a:tailEnd/>
          </a:ln>
        </p:spPr>
        <p:txBody>
          <a:bodyPr lIns="0" tIns="0" rIns="0" bIns="0" anchor="ctr"/>
          <a:lstStyle/>
          <a:p>
            <a:pPr algn="ctr"/>
            <a:r>
              <a:rPr lang="zh-CN" altLang="en-US" sz="1300" b="1">
                <a:latin typeface="华文楷体"/>
                <a:ea typeface="华文楷体"/>
                <a:cs typeface="华文楷体"/>
              </a:rPr>
              <a:t>置出资产</a:t>
            </a:r>
            <a:endParaRPr lang="en-US" altLang="zh-CN" sz="1300" b="1">
              <a:latin typeface="华文楷体"/>
              <a:ea typeface="华文楷体"/>
              <a:cs typeface="华文楷体"/>
            </a:endParaRPr>
          </a:p>
          <a:p>
            <a:pPr algn="ctr"/>
            <a:r>
              <a:rPr lang="zh-CN" altLang="en-US" sz="900" b="1">
                <a:latin typeface="华文楷体"/>
                <a:ea typeface="华文楷体"/>
                <a:cs typeface="华文楷体"/>
              </a:rPr>
              <a:t>（估值</a:t>
            </a:r>
            <a:r>
              <a:rPr lang="en-US" altLang="zh-CN" sz="900" b="1">
                <a:latin typeface="华文楷体"/>
                <a:ea typeface="华文楷体"/>
                <a:cs typeface="华文楷体"/>
              </a:rPr>
              <a:t>42,796.73</a:t>
            </a:r>
            <a:r>
              <a:rPr lang="zh-CN" altLang="en-US" sz="900" b="1">
                <a:latin typeface="华文楷体"/>
                <a:ea typeface="华文楷体"/>
                <a:cs typeface="华文楷体"/>
              </a:rPr>
              <a:t>万）</a:t>
            </a:r>
          </a:p>
        </p:txBody>
      </p:sp>
      <p:sp>
        <p:nvSpPr>
          <p:cNvPr id="6155" name="圆角矩形 34"/>
          <p:cNvSpPr>
            <a:spLocks noChangeArrowheads="1"/>
          </p:cNvSpPr>
          <p:nvPr/>
        </p:nvSpPr>
        <p:spPr bwMode="auto">
          <a:xfrm>
            <a:off x="7418388" y="3919538"/>
            <a:ext cx="1368425" cy="582612"/>
          </a:xfrm>
          <a:prstGeom prst="roundRect">
            <a:avLst>
              <a:gd name="adj" fmla="val 16667"/>
            </a:avLst>
          </a:prstGeom>
          <a:noFill/>
          <a:ln w="9525" algn="ctr">
            <a:solidFill>
              <a:schemeClr val="tx1"/>
            </a:solidFill>
            <a:round/>
            <a:headEnd/>
            <a:tailEnd/>
          </a:ln>
        </p:spPr>
        <p:txBody>
          <a:bodyPr lIns="0" tIns="0" rIns="0" bIns="0" anchor="ctr"/>
          <a:lstStyle/>
          <a:p>
            <a:pPr algn="ctr"/>
            <a:r>
              <a:rPr lang="zh-CN" altLang="en-US" sz="1300">
                <a:latin typeface="华文楷体"/>
                <a:ea typeface="华文楷体"/>
                <a:cs typeface="华文楷体"/>
              </a:rPr>
              <a:t>累计</a:t>
            </a:r>
            <a:endParaRPr lang="en-US" altLang="zh-CN" sz="1300">
              <a:latin typeface="华文楷体"/>
              <a:ea typeface="华文楷体"/>
              <a:cs typeface="华文楷体"/>
            </a:endParaRPr>
          </a:p>
          <a:p>
            <a:pPr algn="ctr"/>
            <a:r>
              <a:rPr lang="zh-CN" altLang="en-US" sz="1300">
                <a:latin typeface="华文楷体"/>
                <a:ea typeface="华文楷体"/>
                <a:cs typeface="华文楷体"/>
              </a:rPr>
              <a:t>未分配利润</a:t>
            </a:r>
            <a:endParaRPr lang="en-US" altLang="zh-CN" sz="1300">
              <a:latin typeface="华文楷体"/>
              <a:ea typeface="华文楷体"/>
              <a:cs typeface="华文楷体"/>
            </a:endParaRPr>
          </a:p>
          <a:p>
            <a:pPr algn="ctr"/>
            <a:r>
              <a:rPr lang="zh-CN" altLang="en-US" sz="900">
                <a:latin typeface="华文楷体"/>
                <a:ea typeface="华文楷体"/>
                <a:cs typeface="华文楷体"/>
              </a:rPr>
              <a:t>（</a:t>
            </a:r>
            <a:r>
              <a:rPr lang="en-US" altLang="zh-CN" sz="900">
                <a:latin typeface="华文楷体"/>
                <a:ea typeface="华文楷体"/>
                <a:cs typeface="华文楷体"/>
              </a:rPr>
              <a:t>11,284.09</a:t>
            </a:r>
            <a:r>
              <a:rPr lang="zh-CN" altLang="en-US" sz="900">
                <a:latin typeface="华文楷体"/>
                <a:ea typeface="华文楷体"/>
                <a:cs typeface="华文楷体"/>
              </a:rPr>
              <a:t>万）</a:t>
            </a:r>
          </a:p>
        </p:txBody>
      </p:sp>
      <p:cxnSp>
        <p:nvCxnSpPr>
          <p:cNvPr id="6156" name="直接箭头连接符 38"/>
          <p:cNvCxnSpPr>
            <a:cxnSpLocks noChangeShapeType="1"/>
            <a:stCxn id="6153" idx="2"/>
            <a:endCxn id="6154" idx="0"/>
          </p:cNvCxnSpPr>
          <p:nvPr/>
        </p:nvCxnSpPr>
        <p:spPr bwMode="auto">
          <a:xfrm rot="5400000">
            <a:off x="5850731" y="3926682"/>
            <a:ext cx="212725" cy="1588"/>
          </a:xfrm>
          <a:prstGeom prst="straightConnector1">
            <a:avLst/>
          </a:prstGeom>
          <a:noFill/>
          <a:ln w="9525" algn="ctr">
            <a:solidFill>
              <a:schemeClr val="tx1"/>
            </a:solidFill>
            <a:round/>
            <a:headEnd/>
            <a:tailEnd/>
          </a:ln>
        </p:spPr>
      </p:cxnSp>
      <p:cxnSp>
        <p:nvCxnSpPr>
          <p:cNvPr id="6157" name="直接连接符 37"/>
          <p:cNvCxnSpPr>
            <a:cxnSpLocks noChangeShapeType="1"/>
          </p:cNvCxnSpPr>
          <p:nvPr/>
        </p:nvCxnSpPr>
        <p:spPr bwMode="auto">
          <a:xfrm rot="5400000">
            <a:off x="2789238" y="3236912"/>
            <a:ext cx="3386138" cy="36513"/>
          </a:xfrm>
          <a:prstGeom prst="line">
            <a:avLst/>
          </a:prstGeom>
          <a:noFill/>
          <a:ln w="19050" algn="ctr">
            <a:solidFill>
              <a:srgbClr val="7030A0"/>
            </a:solidFill>
            <a:prstDash val="dash"/>
            <a:round/>
            <a:headEnd/>
            <a:tailEnd/>
          </a:ln>
        </p:spPr>
      </p:cxnSp>
      <p:sp>
        <p:nvSpPr>
          <p:cNvPr id="41" name="右箭头 40"/>
          <p:cNvSpPr/>
          <p:nvPr/>
        </p:nvSpPr>
        <p:spPr bwMode="auto">
          <a:xfrm>
            <a:off x="4214813" y="1847850"/>
            <a:ext cx="576262" cy="355600"/>
          </a:xfrm>
          <a:prstGeom prst="rightArrow">
            <a:avLst/>
          </a:prstGeom>
          <a:gradFill>
            <a:gsLst>
              <a:gs pos="0">
                <a:srgbClr val="7030A0"/>
              </a:gs>
              <a:gs pos="50000">
                <a:schemeClr val="accent1">
                  <a:tint val="44500"/>
                  <a:satMod val="160000"/>
                </a:schemeClr>
              </a:gs>
              <a:gs pos="100000">
                <a:schemeClr val="accent1">
                  <a:tint val="23500"/>
                  <a:satMod val="160000"/>
                </a:schemeClr>
              </a:gs>
            </a:gsLst>
            <a:lin ang="5400000" scaled="0"/>
          </a:gradFill>
          <a:ln w="19050" algn="ctr">
            <a:solidFill>
              <a:srgbClr val="7030A0"/>
            </a:solidFill>
            <a:prstDash val="sysDash"/>
            <a:round/>
            <a:headEnd/>
            <a:tailEnd/>
          </a:ln>
        </p:spPr>
        <p:txBody>
          <a:bodyPr lIns="0" tIns="0" rIns="0" bIns="0" anchor="ctr"/>
          <a:lstStyle/>
          <a:p>
            <a:pPr algn="ctr" fontAlgn="auto">
              <a:spcBef>
                <a:spcPts val="0"/>
              </a:spcBef>
              <a:spcAft>
                <a:spcPts val="0"/>
              </a:spcAft>
              <a:buFont typeface="Arial" charset="0"/>
              <a:buNone/>
              <a:defRPr/>
            </a:pPr>
            <a:endParaRPr lang="zh-CN" altLang="en-US" sz="1100">
              <a:latin typeface="华文楷体" pitchFamily="2" charset="-122"/>
              <a:ea typeface="华文楷体" pitchFamily="2" charset="-122"/>
              <a:cs typeface="+mn-cs"/>
            </a:endParaRPr>
          </a:p>
        </p:txBody>
      </p:sp>
      <p:sp>
        <p:nvSpPr>
          <p:cNvPr id="6159" name="TextBox 43"/>
          <p:cNvSpPr txBox="1">
            <a:spLocks noChangeArrowheads="1"/>
          </p:cNvSpPr>
          <p:nvPr/>
        </p:nvSpPr>
        <p:spPr bwMode="auto">
          <a:xfrm>
            <a:off x="3854450" y="3633788"/>
            <a:ext cx="1289050" cy="276225"/>
          </a:xfrm>
          <a:prstGeom prst="rect">
            <a:avLst/>
          </a:prstGeom>
          <a:noFill/>
          <a:ln w="9525">
            <a:noFill/>
            <a:miter lim="800000"/>
            <a:headEnd/>
            <a:tailEnd/>
          </a:ln>
        </p:spPr>
        <p:txBody>
          <a:bodyPr>
            <a:spAutoFit/>
          </a:bodyPr>
          <a:lstStyle/>
          <a:p>
            <a:r>
              <a:rPr lang="zh-CN" altLang="en-US" sz="1200">
                <a:solidFill>
                  <a:srgbClr val="CC0066"/>
                </a:solidFill>
                <a:latin typeface="华文楷体"/>
                <a:ea typeface="华文楷体"/>
                <a:cs typeface="华文楷体"/>
              </a:rPr>
              <a:t>以置出资产投资</a:t>
            </a:r>
          </a:p>
        </p:txBody>
      </p:sp>
      <p:sp>
        <p:nvSpPr>
          <p:cNvPr id="6160" name="TextBox 138"/>
          <p:cNvSpPr txBox="1">
            <a:spLocks noChangeArrowheads="1"/>
          </p:cNvSpPr>
          <p:nvPr/>
        </p:nvSpPr>
        <p:spPr bwMode="auto">
          <a:xfrm>
            <a:off x="5995988" y="2974975"/>
            <a:ext cx="504825" cy="230188"/>
          </a:xfrm>
          <a:prstGeom prst="rect">
            <a:avLst/>
          </a:prstGeom>
          <a:noFill/>
          <a:ln w="9525">
            <a:noFill/>
            <a:miter lim="800000"/>
            <a:headEnd/>
            <a:tailEnd/>
          </a:ln>
        </p:spPr>
        <p:txBody>
          <a:bodyPr>
            <a:spAutoFit/>
          </a:bodyPr>
          <a:lstStyle/>
          <a:p>
            <a:r>
              <a:rPr lang="en-US" altLang="zh-CN" sz="900">
                <a:latin typeface="华文楷体"/>
                <a:ea typeface="华文楷体"/>
                <a:cs typeface="华文楷体"/>
              </a:rPr>
              <a:t>100%</a:t>
            </a:r>
          </a:p>
        </p:txBody>
      </p:sp>
      <p:sp>
        <p:nvSpPr>
          <p:cNvPr id="6162" name="TextBox 25"/>
          <p:cNvSpPr>
            <a:spLocks noChangeArrowheads="1"/>
          </p:cNvSpPr>
          <p:nvPr/>
        </p:nvSpPr>
        <p:spPr bwMode="auto">
          <a:xfrm>
            <a:off x="214313" y="785813"/>
            <a:ext cx="8786812" cy="646112"/>
          </a:xfrm>
          <a:prstGeom prst="rect">
            <a:avLst/>
          </a:prstGeom>
          <a:noFill/>
          <a:ln w="9525">
            <a:noFill/>
            <a:miter lim="800000"/>
            <a:headEnd/>
            <a:tailEnd/>
          </a:ln>
        </p:spPr>
        <p:txBody>
          <a:bodyPr>
            <a:spAutoFit/>
          </a:bodyPr>
          <a:lstStyle/>
          <a:p>
            <a:pPr>
              <a:buFont typeface="Arial" charset="0"/>
              <a:buChar char="•"/>
            </a:pPr>
            <a:r>
              <a:rPr lang="zh-CN" altLang="en-US" sz="2000" b="1">
                <a:solidFill>
                  <a:srgbClr val="D60093"/>
                </a:solidFill>
                <a:latin typeface="华文楷体"/>
                <a:ea typeface="华文楷体"/>
                <a:cs typeface="华文楷体"/>
              </a:rPr>
              <a:t>  第一步 设立承接公司</a:t>
            </a:r>
            <a:endParaRPr lang="en-US" altLang="zh-CN" sz="2000" b="1">
              <a:solidFill>
                <a:srgbClr val="D60093"/>
              </a:solidFill>
              <a:latin typeface="华文楷体"/>
              <a:ea typeface="华文楷体"/>
              <a:cs typeface="华文楷体"/>
            </a:endParaRPr>
          </a:p>
          <a:p>
            <a:r>
              <a:rPr lang="en-US" altLang="zh-CN" sz="1600">
                <a:latin typeface="华文楷体"/>
                <a:ea typeface="华文楷体"/>
                <a:cs typeface="华文楷体"/>
              </a:rPr>
              <a:t>      1.</a:t>
            </a:r>
            <a:r>
              <a:rPr lang="zh-CN" altLang="en-US" sz="1600">
                <a:latin typeface="华文楷体"/>
                <a:ea typeface="华文楷体"/>
                <a:cs typeface="华文楷体"/>
              </a:rPr>
              <a:t>设立子公司</a:t>
            </a:r>
            <a:r>
              <a:rPr lang="en-US" altLang="zh-CN" sz="1600">
                <a:latin typeface="华文楷体"/>
                <a:ea typeface="华文楷体"/>
                <a:cs typeface="华文楷体"/>
              </a:rPr>
              <a:t>--C</a:t>
            </a:r>
            <a:r>
              <a:rPr lang="zh-CN" altLang="en-US" sz="1600">
                <a:latin typeface="华文楷体"/>
                <a:ea typeface="华文楷体"/>
                <a:cs typeface="华文楷体"/>
              </a:rPr>
              <a:t>股份</a:t>
            </a:r>
            <a:r>
              <a:rPr lang="zh-CN" altLang="zh-CN" sz="1600">
                <a:latin typeface="华文楷体"/>
                <a:ea typeface="华文楷体"/>
                <a:cs typeface="华文楷体"/>
              </a:rPr>
              <a:t>设立全资子公司</a:t>
            </a:r>
            <a:r>
              <a:rPr lang="zh-CN" altLang="en-US" sz="1600">
                <a:latin typeface="华文楷体"/>
                <a:ea typeface="华文楷体"/>
                <a:cs typeface="华文楷体"/>
              </a:rPr>
              <a:t>“</a:t>
            </a:r>
            <a:r>
              <a:rPr lang="en-US" altLang="zh-CN" sz="1600">
                <a:latin typeface="华文楷体"/>
                <a:ea typeface="华文楷体"/>
                <a:cs typeface="华文楷体"/>
              </a:rPr>
              <a:t>C</a:t>
            </a:r>
            <a:r>
              <a:rPr lang="zh-CN" altLang="en-US" sz="1600">
                <a:latin typeface="华文楷体"/>
                <a:ea typeface="华文楷体"/>
                <a:cs typeface="华文楷体"/>
              </a:rPr>
              <a:t>有限”，作为置出资产承接公司</a:t>
            </a:r>
            <a:endParaRPr lang="zh-CN" altLang="en-US" sz="2000" b="1">
              <a:solidFill>
                <a:srgbClr val="D60093"/>
              </a:solidFill>
              <a:latin typeface="华文楷体"/>
              <a:ea typeface="华文楷体"/>
              <a:cs typeface="华文楷体"/>
            </a:endParaRPr>
          </a:p>
        </p:txBody>
      </p:sp>
      <p:sp>
        <p:nvSpPr>
          <p:cNvPr id="6163" name="矩形 7"/>
          <p:cNvSpPr>
            <a:spLocks noChangeArrowheads="1"/>
          </p:cNvSpPr>
          <p:nvPr/>
        </p:nvSpPr>
        <p:spPr bwMode="auto">
          <a:xfrm>
            <a:off x="1619250" y="1663700"/>
            <a:ext cx="842963" cy="355600"/>
          </a:xfrm>
          <a:prstGeom prst="rect">
            <a:avLst/>
          </a:prstGeom>
          <a:noFill/>
          <a:ln w="9525" algn="ctr">
            <a:solidFill>
              <a:schemeClr val="tx1"/>
            </a:solidFill>
            <a:round/>
            <a:headEnd/>
            <a:tailEnd/>
          </a:ln>
        </p:spPr>
        <p:txBody>
          <a:bodyPr lIns="0" tIns="0" rIns="0" bIns="0" anchor="ctr"/>
          <a:lstStyle/>
          <a:p>
            <a:pPr algn="ctr"/>
            <a:r>
              <a:rPr lang="en-US" altLang="zh-CN" sz="1300">
                <a:latin typeface="华文楷体"/>
                <a:ea typeface="华文楷体"/>
                <a:cs typeface="华文楷体"/>
              </a:rPr>
              <a:t>A</a:t>
            </a:r>
            <a:r>
              <a:rPr lang="zh-CN" altLang="en-US" sz="1300">
                <a:latin typeface="华文楷体"/>
                <a:ea typeface="华文楷体"/>
                <a:cs typeface="华文楷体"/>
              </a:rPr>
              <a:t>集团</a:t>
            </a:r>
          </a:p>
        </p:txBody>
      </p:sp>
      <p:sp>
        <p:nvSpPr>
          <p:cNvPr id="6164" name="矩形 8"/>
          <p:cNvSpPr>
            <a:spLocks noChangeArrowheads="1"/>
          </p:cNvSpPr>
          <p:nvPr/>
        </p:nvSpPr>
        <p:spPr bwMode="auto">
          <a:xfrm>
            <a:off x="1428750" y="2500313"/>
            <a:ext cx="1214438" cy="704850"/>
          </a:xfrm>
          <a:prstGeom prst="rect">
            <a:avLst/>
          </a:prstGeom>
          <a:solidFill>
            <a:srgbClr val="FFE7E7"/>
          </a:solidFill>
          <a:ln w="9525" algn="ctr">
            <a:solidFill>
              <a:schemeClr val="tx1"/>
            </a:solidFill>
            <a:round/>
            <a:headEnd/>
            <a:tailEnd/>
          </a:ln>
        </p:spPr>
        <p:txBody>
          <a:bodyPr lIns="0" tIns="0" rIns="0" bIns="0" anchor="ctr"/>
          <a:lstStyle/>
          <a:p>
            <a:pPr algn="ctr"/>
            <a:r>
              <a:rPr lang="en-US" altLang="zh-CN" sz="1300" b="1">
                <a:latin typeface="华文楷体"/>
                <a:ea typeface="华文楷体"/>
                <a:cs typeface="华文楷体"/>
              </a:rPr>
              <a:t>C</a:t>
            </a:r>
            <a:r>
              <a:rPr lang="zh-CN" altLang="en-US" sz="1300" b="1">
                <a:latin typeface="华文楷体"/>
                <a:ea typeface="华文楷体"/>
                <a:cs typeface="华文楷体"/>
              </a:rPr>
              <a:t>股份</a:t>
            </a:r>
            <a:endParaRPr lang="en-US" altLang="zh-CN" sz="1300" b="1">
              <a:latin typeface="华文楷体"/>
              <a:ea typeface="华文楷体"/>
              <a:cs typeface="华文楷体"/>
            </a:endParaRPr>
          </a:p>
          <a:p>
            <a:pPr algn="ctr"/>
            <a:r>
              <a:rPr lang="en-US" altLang="zh-CN" sz="900">
                <a:latin typeface="华文楷体"/>
                <a:ea typeface="华文楷体"/>
                <a:cs typeface="华文楷体"/>
              </a:rPr>
              <a:t>(</a:t>
            </a:r>
            <a:r>
              <a:rPr lang="zh-CN" altLang="en-US" sz="900">
                <a:latin typeface="华文楷体"/>
                <a:ea typeface="华文楷体"/>
                <a:cs typeface="华文楷体"/>
              </a:rPr>
              <a:t>股本</a:t>
            </a:r>
            <a:r>
              <a:rPr lang="en-US" altLang="zh-CN" sz="900">
                <a:latin typeface="华文楷体"/>
                <a:ea typeface="华文楷体"/>
                <a:cs typeface="华文楷体"/>
              </a:rPr>
              <a:t>290,146,298</a:t>
            </a:r>
            <a:r>
              <a:rPr lang="zh-CN" altLang="en-US" sz="900">
                <a:latin typeface="华文楷体"/>
                <a:ea typeface="华文楷体"/>
                <a:cs typeface="华文楷体"/>
              </a:rPr>
              <a:t>元</a:t>
            </a:r>
            <a:endParaRPr lang="en-US" altLang="zh-CN" sz="900">
              <a:latin typeface="华文楷体"/>
              <a:ea typeface="华文楷体"/>
              <a:cs typeface="华文楷体"/>
            </a:endParaRPr>
          </a:p>
          <a:p>
            <a:pPr algn="ctr"/>
            <a:r>
              <a:rPr lang="zh-CN" altLang="en-US" sz="900">
                <a:latin typeface="华文楷体"/>
                <a:ea typeface="华文楷体"/>
                <a:cs typeface="华文楷体"/>
              </a:rPr>
              <a:t>估值</a:t>
            </a:r>
            <a:r>
              <a:rPr lang="en-US" altLang="zh-CN" sz="900">
                <a:latin typeface="华文楷体"/>
                <a:ea typeface="华文楷体"/>
                <a:cs typeface="华文楷体"/>
              </a:rPr>
              <a:t> </a:t>
            </a:r>
            <a:r>
              <a:rPr lang="zh-CN" altLang="en-US" sz="900">
                <a:latin typeface="华文楷体"/>
                <a:ea typeface="华文楷体"/>
                <a:cs typeface="华文楷体"/>
              </a:rPr>
              <a:t>万</a:t>
            </a:r>
            <a:r>
              <a:rPr lang="en-US" altLang="zh-CN" sz="900">
                <a:latin typeface="华文楷体"/>
                <a:ea typeface="华文楷体"/>
                <a:cs typeface="华文楷体"/>
              </a:rPr>
              <a:t>)</a:t>
            </a:r>
            <a:endParaRPr lang="zh-CN" altLang="en-US" sz="900">
              <a:latin typeface="华文楷体"/>
              <a:ea typeface="华文楷体"/>
              <a:cs typeface="华文楷体"/>
            </a:endParaRPr>
          </a:p>
        </p:txBody>
      </p:sp>
      <p:cxnSp>
        <p:nvCxnSpPr>
          <p:cNvPr id="6165" name="直接箭头连接符 9"/>
          <p:cNvCxnSpPr>
            <a:cxnSpLocks noChangeShapeType="1"/>
            <a:stCxn id="6163" idx="2"/>
            <a:endCxn id="6164" idx="0"/>
          </p:cNvCxnSpPr>
          <p:nvPr/>
        </p:nvCxnSpPr>
        <p:spPr bwMode="auto">
          <a:xfrm rot="5400000">
            <a:off x="1797050" y="2257425"/>
            <a:ext cx="481013" cy="4763"/>
          </a:xfrm>
          <a:prstGeom prst="straightConnector1">
            <a:avLst/>
          </a:prstGeom>
          <a:noFill/>
          <a:ln w="9525" algn="ctr">
            <a:solidFill>
              <a:schemeClr val="tx1"/>
            </a:solidFill>
            <a:round/>
            <a:headEnd/>
            <a:tailEnd type="triangle" w="med" len="med"/>
          </a:ln>
        </p:spPr>
      </p:cxnSp>
      <p:sp>
        <p:nvSpPr>
          <p:cNvPr id="6166" name="TextBox 138"/>
          <p:cNvSpPr txBox="1">
            <a:spLocks noChangeArrowheads="1"/>
          </p:cNvSpPr>
          <p:nvPr/>
        </p:nvSpPr>
        <p:spPr bwMode="auto">
          <a:xfrm>
            <a:off x="2060575" y="2025650"/>
            <a:ext cx="863600" cy="230188"/>
          </a:xfrm>
          <a:prstGeom prst="rect">
            <a:avLst/>
          </a:prstGeom>
          <a:noFill/>
          <a:ln w="9525">
            <a:noFill/>
            <a:miter lim="800000"/>
            <a:headEnd/>
            <a:tailEnd/>
          </a:ln>
        </p:spPr>
        <p:txBody>
          <a:bodyPr>
            <a:spAutoFit/>
          </a:bodyPr>
          <a:lstStyle/>
          <a:p>
            <a:r>
              <a:rPr lang="en-US" altLang="zh-CN" sz="900">
                <a:latin typeface="华文楷体"/>
                <a:ea typeface="华文楷体"/>
                <a:cs typeface="华文楷体"/>
              </a:rPr>
              <a:t>32.39%</a:t>
            </a:r>
          </a:p>
        </p:txBody>
      </p:sp>
      <p:sp>
        <p:nvSpPr>
          <p:cNvPr id="6167" name="TextBox 139"/>
          <p:cNvSpPr txBox="1">
            <a:spLocks noChangeArrowheads="1"/>
          </p:cNvSpPr>
          <p:nvPr/>
        </p:nvSpPr>
        <p:spPr bwMode="auto">
          <a:xfrm>
            <a:off x="2062163" y="2192338"/>
            <a:ext cx="971550" cy="230187"/>
          </a:xfrm>
          <a:prstGeom prst="rect">
            <a:avLst/>
          </a:prstGeom>
          <a:noFill/>
          <a:ln w="9525">
            <a:noFill/>
            <a:miter lim="800000"/>
            <a:headEnd/>
            <a:tailEnd/>
          </a:ln>
        </p:spPr>
        <p:txBody>
          <a:bodyPr>
            <a:spAutoFit/>
          </a:bodyPr>
          <a:lstStyle/>
          <a:p>
            <a:r>
              <a:rPr lang="en-US" altLang="zh-CN" sz="900">
                <a:latin typeface="华文楷体"/>
                <a:ea typeface="华文楷体"/>
                <a:cs typeface="华文楷体"/>
              </a:rPr>
              <a:t>93,980,381</a:t>
            </a:r>
            <a:r>
              <a:rPr lang="zh-CN" altLang="en-US" sz="900">
                <a:latin typeface="华文楷体"/>
                <a:ea typeface="华文楷体"/>
                <a:cs typeface="华文楷体"/>
              </a:rPr>
              <a:t>股</a:t>
            </a:r>
            <a:endParaRPr lang="en-US" altLang="zh-CN" sz="900">
              <a:latin typeface="华文楷体"/>
              <a:ea typeface="华文楷体"/>
              <a:cs typeface="华文楷体"/>
            </a:endParaRPr>
          </a:p>
        </p:txBody>
      </p:sp>
      <p:sp>
        <p:nvSpPr>
          <p:cNvPr id="6168" name="圆角矩形 10"/>
          <p:cNvSpPr>
            <a:spLocks noChangeArrowheads="1"/>
          </p:cNvSpPr>
          <p:nvPr/>
        </p:nvSpPr>
        <p:spPr bwMode="auto">
          <a:xfrm>
            <a:off x="428625" y="3597275"/>
            <a:ext cx="949325" cy="679450"/>
          </a:xfrm>
          <a:prstGeom prst="roundRect">
            <a:avLst>
              <a:gd name="adj" fmla="val 16667"/>
            </a:avLst>
          </a:prstGeom>
          <a:noFill/>
          <a:ln w="9525" algn="ctr">
            <a:solidFill>
              <a:schemeClr val="tx1"/>
            </a:solidFill>
            <a:round/>
            <a:headEnd/>
            <a:tailEnd/>
          </a:ln>
        </p:spPr>
        <p:txBody>
          <a:bodyPr lIns="0" tIns="0" rIns="0" bIns="0" anchor="ctr"/>
          <a:lstStyle/>
          <a:p>
            <a:pPr algn="ctr"/>
            <a:r>
              <a:rPr lang="zh-CN" altLang="en-US" sz="1300">
                <a:latin typeface="华文楷体"/>
                <a:ea typeface="华文楷体"/>
                <a:cs typeface="华文楷体"/>
              </a:rPr>
              <a:t>累计</a:t>
            </a:r>
            <a:endParaRPr lang="en-US" altLang="zh-CN" sz="1300">
              <a:latin typeface="华文楷体"/>
              <a:ea typeface="华文楷体"/>
              <a:cs typeface="华文楷体"/>
            </a:endParaRPr>
          </a:p>
          <a:p>
            <a:pPr algn="ctr"/>
            <a:r>
              <a:rPr lang="zh-CN" altLang="en-US" sz="1300">
                <a:latin typeface="华文楷体"/>
                <a:ea typeface="华文楷体"/>
                <a:cs typeface="华文楷体"/>
              </a:rPr>
              <a:t>未分配利润</a:t>
            </a:r>
            <a:endParaRPr lang="en-US" altLang="zh-CN" sz="1300">
              <a:latin typeface="华文楷体"/>
              <a:ea typeface="华文楷体"/>
              <a:cs typeface="华文楷体"/>
            </a:endParaRPr>
          </a:p>
          <a:p>
            <a:pPr algn="ctr"/>
            <a:r>
              <a:rPr lang="en-US" altLang="zh-CN" sz="900">
                <a:latin typeface="华文楷体"/>
                <a:ea typeface="华文楷体"/>
                <a:cs typeface="华文楷体"/>
              </a:rPr>
              <a:t>(11,284.09</a:t>
            </a:r>
            <a:r>
              <a:rPr lang="zh-CN" altLang="en-US" sz="900">
                <a:latin typeface="华文楷体"/>
                <a:ea typeface="华文楷体"/>
                <a:cs typeface="华文楷体"/>
              </a:rPr>
              <a:t>万</a:t>
            </a:r>
            <a:r>
              <a:rPr lang="en-US" altLang="zh-CN" sz="900">
                <a:latin typeface="华文楷体"/>
                <a:ea typeface="华文楷体"/>
                <a:cs typeface="华文楷体"/>
              </a:rPr>
              <a:t>)</a:t>
            </a:r>
            <a:endParaRPr lang="zh-CN" altLang="en-US" sz="900">
              <a:latin typeface="华文楷体"/>
              <a:ea typeface="华文楷体"/>
              <a:cs typeface="华文楷体"/>
            </a:endParaRPr>
          </a:p>
        </p:txBody>
      </p:sp>
      <p:sp>
        <p:nvSpPr>
          <p:cNvPr id="6169" name="圆角矩形 11"/>
          <p:cNvSpPr>
            <a:spLocks noChangeArrowheads="1"/>
          </p:cNvSpPr>
          <p:nvPr/>
        </p:nvSpPr>
        <p:spPr bwMode="auto">
          <a:xfrm>
            <a:off x="2693988" y="3597275"/>
            <a:ext cx="949325" cy="679450"/>
          </a:xfrm>
          <a:prstGeom prst="roundRect">
            <a:avLst>
              <a:gd name="adj" fmla="val 16667"/>
            </a:avLst>
          </a:prstGeom>
          <a:solidFill>
            <a:srgbClr val="FF9900">
              <a:alpha val="85881"/>
            </a:srgbClr>
          </a:solidFill>
          <a:ln w="9525" algn="ctr">
            <a:solidFill>
              <a:schemeClr val="tx1"/>
            </a:solidFill>
            <a:round/>
            <a:headEnd/>
            <a:tailEnd/>
          </a:ln>
        </p:spPr>
        <p:txBody>
          <a:bodyPr lIns="0" tIns="0" rIns="0" bIns="0" anchor="ctr"/>
          <a:lstStyle/>
          <a:p>
            <a:pPr algn="ctr"/>
            <a:r>
              <a:rPr lang="zh-CN" altLang="en-US" sz="1300" b="1">
                <a:latin typeface="华文楷体"/>
                <a:ea typeface="华文楷体"/>
                <a:cs typeface="华文楷体"/>
              </a:rPr>
              <a:t>置出资产</a:t>
            </a:r>
            <a:endParaRPr lang="en-US" altLang="zh-CN" sz="1300" b="1">
              <a:latin typeface="华文楷体"/>
              <a:ea typeface="华文楷体"/>
              <a:cs typeface="华文楷体"/>
            </a:endParaRPr>
          </a:p>
          <a:p>
            <a:pPr algn="ctr"/>
            <a:r>
              <a:rPr lang="en-US" altLang="zh-CN" sz="900" b="1">
                <a:latin typeface="华文楷体"/>
                <a:ea typeface="华文楷体"/>
                <a:cs typeface="华文楷体"/>
              </a:rPr>
              <a:t>(</a:t>
            </a:r>
            <a:r>
              <a:rPr lang="zh-CN" altLang="en-US" sz="900" b="1">
                <a:latin typeface="华文楷体"/>
                <a:ea typeface="华文楷体"/>
                <a:cs typeface="华文楷体"/>
              </a:rPr>
              <a:t>估值</a:t>
            </a:r>
            <a:r>
              <a:rPr lang="en-US" altLang="zh-CN" sz="900" b="1">
                <a:latin typeface="华文楷体"/>
                <a:ea typeface="华文楷体"/>
                <a:cs typeface="华文楷体"/>
              </a:rPr>
              <a:t>42,796.73</a:t>
            </a:r>
            <a:r>
              <a:rPr lang="zh-CN" altLang="en-US" sz="900" b="1">
                <a:latin typeface="华文楷体"/>
                <a:ea typeface="华文楷体"/>
                <a:cs typeface="华文楷体"/>
              </a:rPr>
              <a:t>万</a:t>
            </a:r>
            <a:r>
              <a:rPr lang="en-US" altLang="zh-CN" sz="900" b="1">
                <a:latin typeface="华文楷体"/>
                <a:ea typeface="华文楷体"/>
                <a:cs typeface="华文楷体"/>
              </a:rPr>
              <a:t>)</a:t>
            </a:r>
            <a:endParaRPr lang="zh-CN" altLang="en-US" sz="900" b="1">
              <a:latin typeface="华文楷体"/>
              <a:ea typeface="华文楷体"/>
              <a:cs typeface="华文楷体"/>
            </a:endParaRPr>
          </a:p>
        </p:txBody>
      </p:sp>
      <p:sp>
        <p:nvSpPr>
          <p:cNvPr id="6170" name="圆角矩形标注 42"/>
          <p:cNvSpPr>
            <a:spLocks noChangeArrowheads="1"/>
          </p:cNvSpPr>
          <p:nvPr/>
        </p:nvSpPr>
        <p:spPr bwMode="auto">
          <a:xfrm>
            <a:off x="3357563" y="2990850"/>
            <a:ext cx="928687" cy="357188"/>
          </a:xfrm>
          <a:prstGeom prst="wedgeRoundRectCallout">
            <a:avLst>
              <a:gd name="adj1" fmla="val -43329"/>
              <a:gd name="adj2" fmla="val 153185"/>
              <a:gd name="adj3" fmla="val 16667"/>
            </a:avLst>
          </a:prstGeom>
          <a:solidFill>
            <a:srgbClr val="00FF00">
              <a:alpha val="61960"/>
            </a:srgbClr>
          </a:solidFill>
          <a:ln w="9525" algn="ctr">
            <a:solidFill>
              <a:schemeClr val="tx1"/>
            </a:solidFill>
            <a:round/>
            <a:headEnd/>
            <a:tailEnd/>
          </a:ln>
        </p:spPr>
        <p:txBody>
          <a:bodyPr lIns="18000" tIns="36000" rIns="18000" bIns="36000"/>
          <a:lstStyle/>
          <a:p>
            <a:r>
              <a:rPr lang="zh-CN" altLang="en-US" sz="1100" b="1">
                <a:latin typeface="华文楷体"/>
                <a:ea typeface="华文楷体"/>
                <a:cs typeface="华文楷体"/>
              </a:rPr>
              <a:t>医药生产资质</a:t>
            </a:r>
          </a:p>
        </p:txBody>
      </p:sp>
      <p:sp>
        <p:nvSpPr>
          <p:cNvPr id="6171" name="圆角矩形标注 43"/>
          <p:cNvSpPr>
            <a:spLocks noChangeArrowheads="1"/>
          </p:cNvSpPr>
          <p:nvPr/>
        </p:nvSpPr>
        <p:spPr bwMode="auto">
          <a:xfrm>
            <a:off x="285750" y="2276475"/>
            <a:ext cx="1071563" cy="357188"/>
          </a:xfrm>
          <a:prstGeom prst="wedgeRoundRectCallout">
            <a:avLst>
              <a:gd name="adj1" fmla="val 54681"/>
              <a:gd name="adj2" fmla="val 90338"/>
              <a:gd name="adj3" fmla="val 16667"/>
            </a:avLst>
          </a:prstGeom>
          <a:solidFill>
            <a:srgbClr val="00FF00">
              <a:alpha val="61960"/>
            </a:srgbClr>
          </a:solidFill>
          <a:ln w="9525" algn="ctr">
            <a:solidFill>
              <a:schemeClr val="tx1"/>
            </a:solidFill>
            <a:round/>
            <a:headEnd/>
            <a:tailEnd/>
          </a:ln>
        </p:spPr>
        <p:txBody>
          <a:bodyPr lIns="18000" tIns="36000" rIns="18000" bIns="36000"/>
          <a:lstStyle/>
          <a:p>
            <a:pPr algn="ctr"/>
            <a:r>
              <a:rPr lang="zh-CN" altLang="en-US" sz="1100" b="1">
                <a:latin typeface="华文楷体"/>
                <a:ea typeface="华文楷体"/>
                <a:cs typeface="华文楷体"/>
              </a:rPr>
              <a:t>上市公司壳资源</a:t>
            </a:r>
          </a:p>
        </p:txBody>
      </p:sp>
      <p:cxnSp>
        <p:nvCxnSpPr>
          <p:cNvPr id="6172" name="肘形连接符 44"/>
          <p:cNvCxnSpPr>
            <a:cxnSpLocks noChangeShapeType="1"/>
            <a:endCxn id="6168" idx="0"/>
          </p:cNvCxnSpPr>
          <p:nvPr/>
        </p:nvCxnSpPr>
        <p:spPr bwMode="auto">
          <a:xfrm rot="5400000">
            <a:off x="1276351" y="2832100"/>
            <a:ext cx="392112" cy="1138237"/>
          </a:xfrm>
          <a:prstGeom prst="bentConnector3">
            <a:avLst>
              <a:gd name="adj1" fmla="val 50000"/>
            </a:avLst>
          </a:prstGeom>
          <a:noFill/>
          <a:ln w="9525" algn="ctr">
            <a:solidFill>
              <a:schemeClr val="tx1"/>
            </a:solidFill>
            <a:round/>
            <a:headEnd/>
            <a:tailEnd/>
          </a:ln>
        </p:spPr>
      </p:cxnSp>
      <p:cxnSp>
        <p:nvCxnSpPr>
          <p:cNvPr id="6173" name="肘形连接符 45"/>
          <p:cNvCxnSpPr>
            <a:cxnSpLocks noChangeShapeType="1"/>
            <a:endCxn id="6169" idx="0"/>
          </p:cNvCxnSpPr>
          <p:nvPr/>
        </p:nvCxnSpPr>
        <p:spPr bwMode="auto">
          <a:xfrm rot="16200000" flipH="1">
            <a:off x="2409032" y="2837656"/>
            <a:ext cx="392112" cy="1127125"/>
          </a:xfrm>
          <a:prstGeom prst="bentConnector3">
            <a:avLst>
              <a:gd name="adj1" fmla="val 50000"/>
            </a:avLst>
          </a:prstGeom>
          <a:noFill/>
          <a:ln w="9525" algn="ctr">
            <a:solidFill>
              <a:schemeClr val="tx1"/>
            </a:solidFill>
            <a:round/>
            <a:headEnd/>
            <a:tailEnd/>
          </a:ln>
        </p:spPr>
      </p:cxnSp>
      <p:sp>
        <p:nvSpPr>
          <p:cNvPr id="6174" name="TextBox 41"/>
          <p:cNvSpPr txBox="1">
            <a:spLocks noChangeArrowheads="1"/>
          </p:cNvSpPr>
          <p:nvPr/>
        </p:nvSpPr>
        <p:spPr bwMode="auto">
          <a:xfrm>
            <a:off x="3500438" y="4549775"/>
            <a:ext cx="900112" cy="369888"/>
          </a:xfrm>
          <a:prstGeom prst="rect">
            <a:avLst/>
          </a:prstGeom>
          <a:noFill/>
          <a:ln w="9525">
            <a:noFill/>
            <a:miter lim="800000"/>
            <a:headEnd/>
            <a:tailEnd/>
          </a:ln>
        </p:spPr>
        <p:txBody>
          <a:bodyPr>
            <a:spAutoFit/>
          </a:bodyPr>
          <a:lstStyle/>
          <a:p>
            <a:r>
              <a:rPr lang="zh-CN" altLang="en-US" b="1">
                <a:solidFill>
                  <a:srgbClr val="0000CC"/>
                </a:solidFill>
                <a:latin typeface="华文楷体"/>
                <a:ea typeface="华文楷体"/>
                <a:cs typeface="华文楷体"/>
              </a:rPr>
              <a:t>重组前</a:t>
            </a:r>
          </a:p>
        </p:txBody>
      </p:sp>
      <p:sp>
        <p:nvSpPr>
          <p:cNvPr id="6175" name="TextBox 42"/>
          <p:cNvSpPr txBox="1">
            <a:spLocks noChangeArrowheads="1"/>
          </p:cNvSpPr>
          <p:nvPr/>
        </p:nvSpPr>
        <p:spPr bwMode="auto">
          <a:xfrm>
            <a:off x="4529138" y="4549775"/>
            <a:ext cx="900112" cy="369888"/>
          </a:xfrm>
          <a:prstGeom prst="rect">
            <a:avLst/>
          </a:prstGeom>
          <a:noFill/>
          <a:ln w="9525">
            <a:noFill/>
            <a:miter lim="800000"/>
            <a:headEnd/>
            <a:tailEnd/>
          </a:ln>
        </p:spPr>
        <p:txBody>
          <a:bodyPr>
            <a:spAutoFit/>
          </a:bodyPr>
          <a:lstStyle/>
          <a:p>
            <a:r>
              <a:rPr lang="zh-CN" altLang="en-US" b="1">
                <a:solidFill>
                  <a:srgbClr val="0000CC"/>
                </a:solidFill>
                <a:latin typeface="华文楷体"/>
                <a:ea typeface="华文楷体"/>
                <a:cs typeface="华文楷体"/>
              </a:rPr>
              <a:t>重组后</a:t>
            </a:r>
          </a:p>
        </p:txBody>
      </p:sp>
      <p:cxnSp>
        <p:nvCxnSpPr>
          <p:cNvPr id="6176" name="肘形连接符 35"/>
          <p:cNvCxnSpPr>
            <a:cxnSpLocks noChangeShapeType="1"/>
            <a:stCxn id="6148" idx="2"/>
            <a:endCxn id="6155" idx="0"/>
          </p:cNvCxnSpPr>
          <p:nvPr/>
        </p:nvCxnSpPr>
        <p:spPr bwMode="auto">
          <a:xfrm rot="16200000" flipH="1">
            <a:off x="7015956" y="2832894"/>
            <a:ext cx="1071563" cy="1101725"/>
          </a:xfrm>
          <a:prstGeom prst="bentConnector3">
            <a:avLst>
              <a:gd name="adj1" fmla="val 10250"/>
            </a:avLst>
          </a:prstGeom>
          <a:noFill/>
          <a:ln w="9525" algn="ctr">
            <a:solidFill>
              <a:schemeClr val="tx1"/>
            </a:solidFill>
            <a:round/>
            <a:headEnd/>
            <a:tailEnd/>
          </a:ln>
        </p:spPr>
      </p:cxnSp>
      <p:cxnSp>
        <p:nvCxnSpPr>
          <p:cNvPr id="6177" name="直接箭头连接符 44"/>
          <p:cNvCxnSpPr>
            <a:cxnSpLocks noChangeShapeType="1"/>
          </p:cNvCxnSpPr>
          <p:nvPr/>
        </p:nvCxnSpPr>
        <p:spPr bwMode="auto">
          <a:xfrm>
            <a:off x="3929063" y="3906838"/>
            <a:ext cx="1143000" cy="1587"/>
          </a:xfrm>
          <a:prstGeom prst="straightConnector1">
            <a:avLst/>
          </a:prstGeom>
          <a:noFill/>
          <a:ln w="9525" algn="ctr">
            <a:solidFill>
              <a:srgbClr val="0000CC"/>
            </a:solidFill>
            <a:prstDash val="sysDash"/>
            <a:round/>
            <a:headEnd/>
            <a:tailEnd type="arrow" w="med" len="med"/>
          </a:ln>
        </p:spPr>
      </p:cxnSp>
      <p:sp>
        <p:nvSpPr>
          <p:cNvPr id="35" name="标题 1"/>
          <p:cNvSpPr>
            <a:spLocks noGrp="1"/>
          </p:cNvSpPr>
          <p:nvPr>
            <p:ph type="title"/>
          </p:nvPr>
        </p:nvSpPr>
        <p:spPr>
          <a:xfrm>
            <a:off x="117475" y="139700"/>
            <a:ext cx="7850188" cy="573088"/>
          </a:xfrm>
        </p:spPr>
        <p:txBody>
          <a:bodyPr rtlCol="0">
            <a:normAutofit fontScale="90000"/>
          </a:bodyPr>
          <a:lstStyle/>
          <a:p>
            <a:pPr fontAlgn="auto">
              <a:spcAft>
                <a:spcPts val="0"/>
              </a:spcAft>
              <a:defRPr/>
            </a:pPr>
            <a:r>
              <a:rPr lang="zh-CN" altLang="en-US" sz="3200" b="1" dirty="0" smtClean="0">
                <a:solidFill>
                  <a:srgbClr val="0000CC"/>
                </a:solidFill>
                <a:latin typeface="华文楷体" pitchFamily="2" charset="-122"/>
                <a:ea typeface="华文楷体" pitchFamily="2" charset="-122"/>
              </a:rPr>
              <a:t>重组案例二</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162"/>
                                        </p:tgtEl>
                                        <p:attrNameLst>
                                          <p:attrName>style.visibility</p:attrName>
                                        </p:attrNameLst>
                                      </p:cBhvr>
                                      <p:to>
                                        <p:strVal val="visible"/>
                                      </p:to>
                                    </p:set>
                                    <p:animEffect transition="in" filter="blinds(horizontal)">
                                      <p:cBhvr>
                                        <p:cTn id="7" dur="500"/>
                                        <p:tgtEl>
                                          <p:spTgt spid="61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174"/>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6157"/>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6175"/>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163"/>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6164"/>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6165"/>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6166"/>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6167"/>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6168"/>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6169"/>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6170"/>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6171"/>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6172"/>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6173"/>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nodeType="clickEffect">
                                  <p:stCondLst>
                                    <p:cond delay="0"/>
                                  </p:stCondLst>
                                  <p:childTnLst>
                                    <p:set>
                                      <p:cBhvr>
                                        <p:cTn id="43" dur="1" fill="hold">
                                          <p:stCondLst>
                                            <p:cond delay="0"/>
                                          </p:stCondLst>
                                        </p:cTn>
                                        <p:tgtEl>
                                          <p:spTgt spid="6177"/>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6159"/>
                                        </p:tgtEl>
                                        <p:attrNameLst>
                                          <p:attrName>style.visibility</p:attrName>
                                        </p:attrNameLst>
                                      </p:cBhvr>
                                      <p:to>
                                        <p:strVal val="visible"/>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41"/>
                                        </p:tgtEl>
                                        <p:attrNameLst>
                                          <p:attrName>style.visibility</p:attrName>
                                        </p:attrNameLst>
                                      </p:cBhvr>
                                      <p:to>
                                        <p:strVal val="visible"/>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6147"/>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6148"/>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6149"/>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6150"/>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6151"/>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6155"/>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6176"/>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6152"/>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6153"/>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6154"/>
                                        </p:tgtEl>
                                        <p:attrNameLst>
                                          <p:attrName>style.visibility</p:attrName>
                                        </p:attrNameLst>
                                      </p:cBhvr>
                                      <p:to>
                                        <p:strVal val="visible"/>
                                      </p:to>
                                    </p:set>
                                  </p:childTnLst>
                                </p:cTn>
                              </p:par>
                              <p:par>
                                <p:cTn id="72" presetID="1" presetClass="entr" presetSubtype="0" fill="hold" nodeType="withEffect">
                                  <p:stCondLst>
                                    <p:cond delay="0"/>
                                  </p:stCondLst>
                                  <p:childTnLst>
                                    <p:set>
                                      <p:cBhvr>
                                        <p:cTn id="73" dur="1" fill="hold">
                                          <p:stCondLst>
                                            <p:cond delay="0"/>
                                          </p:stCondLst>
                                        </p:cTn>
                                        <p:tgtEl>
                                          <p:spTgt spid="6156"/>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61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p:bldP spid="6148" grpId="0" animBg="1"/>
      <p:bldP spid="6150" grpId="0"/>
      <p:bldP spid="6151" grpId="0"/>
      <p:bldP spid="6153" grpId="0" animBg="1"/>
      <p:bldP spid="6154" grpId="0" animBg="1"/>
      <p:bldP spid="6155" grpId="0" animBg="1"/>
      <p:bldP spid="41" grpId="0" animBg="1"/>
      <p:bldP spid="6159" grpId="0"/>
      <p:bldP spid="6160" grpId="0"/>
      <p:bldP spid="6162" grpId="0"/>
      <p:bldP spid="6163" grpId="0" animBg="1"/>
      <p:bldP spid="6164" grpId="0" animBg="1"/>
      <p:bldP spid="6166" grpId="0"/>
      <p:bldP spid="6167" grpId="0"/>
      <p:bldP spid="6168" grpId="0" animBg="1"/>
      <p:bldP spid="6169" grpId="0" animBg="1"/>
      <p:bldP spid="6170" grpId="0" animBg="1"/>
      <p:bldP spid="6171" grpId="0" animBg="1"/>
      <p:bldP spid="6174" grpId="0"/>
      <p:bldP spid="6175"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170" name="肘形连接符 134"/>
          <p:cNvCxnSpPr>
            <a:cxnSpLocks noChangeShapeType="1"/>
            <a:stCxn id="7211" idx="4"/>
          </p:cNvCxnSpPr>
          <p:nvPr/>
        </p:nvCxnSpPr>
        <p:spPr bwMode="auto">
          <a:xfrm rot="5400000">
            <a:off x="6142038" y="3057525"/>
            <a:ext cx="1209675" cy="650875"/>
          </a:xfrm>
          <a:prstGeom prst="bentConnector3">
            <a:avLst>
              <a:gd name="adj1" fmla="val 79667"/>
            </a:avLst>
          </a:prstGeom>
          <a:noFill/>
          <a:ln w="9525" algn="ctr">
            <a:solidFill>
              <a:schemeClr val="tx1"/>
            </a:solidFill>
            <a:round/>
            <a:headEnd/>
            <a:tailEnd type="triangle" w="med" len="med"/>
          </a:ln>
        </p:spPr>
      </p:cxnSp>
      <p:cxnSp>
        <p:nvCxnSpPr>
          <p:cNvPr id="7171" name="肘形连接符 110"/>
          <p:cNvCxnSpPr>
            <a:cxnSpLocks noChangeShapeType="1"/>
          </p:cNvCxnSpPr>
          <p:nvPr/>
        </p:nvCxnSpPr>
        <p:spPr bwMode="auto">
          <a:xfrm rot="16200000" flipH="1">
            <a:off x="5277644" y="3245644"/>
            <a:ext cx="787400" cy="658812"/>
          </a:xfrm>
          <a:prstGeom prst="bentConnector3">
            <a:avLst>
              <a:gd name="adj1" fmla="val 67644"/>
            </a:avLst>
          </a:prstGeom>
          <a:noFill/>
          <a:ln w="9525" algn="ctr">
            <a:solidFill>
              <a:schemeClr val="tx1"/>
            </a:solidFill>
            <a:round/>
            <a:headEnd/>
            <a:tailEnd type="triangle" w="med" len="med"/>
          </a:ln>
        </p:spPr>
      </p:cxnSp>
      <p:sp>
        <p:nvSpPr>
          <p:cNvPr id="7172" name="矩形 7"/>
          <p:cNvSpPr>
            <a:spLocks noChangeArrowheads="1"/>
          </p:cNvSpPr>
          <p:nvPr/>
        </p:nvSpPr>
        <p:spPr bwMode="auto">
          <a:xfrm>
            <a:off x="358775" y="1706563"/>
            <a:ext cx="855663" cy="355600"/>
          </a:xfrm>
          <a:prstGeom prst="rect">
            <a:avLst/>
          </a:prstGeom>
          <a:noFill/>
          <a:ln w="9525" algn="ctr">
            <a:solidFill>
              <a:schemeClr val="tx1"/>
            </a:solidFill>
            <a:round/>
            <a:headEnd/>
            <a:tailEnd/>
          </a:ln>
        </p:spPr>
        <p:txBody>
          <a:bodyPr lIns="0" tIns="0" rIns="0" bIns="0" anchor="ctr"/>
          <a:lstStyle/>
          <a:p>
            <a:pPr algn="ctr"/>
            <a:r>
              <a:rPr lang="en-US" altLang="zh-CN" sz="1300">
                <a:latin typeface="华文楷体"/>
                <a:ea typeface="华文楷体"/>
                <a:cs typeface="华文楷体"/>
              </a:rPr>
              <a:t>A</a:t>
            </a:r>
            <a:r>
              <a:rPr lang="zh-CN" altLang="en-US" sz="1300">
                <a:latin typeface="华文楷体"/>
                <a:ea typeface="华文楷体"/>
                <a:cs typeface="华文楷体"/>
              </a:rPr>
              <a:t>集团</a:t>
            </a:r>
          </a:p>
        </p:txBody>
      </p:sp>
      <p:sp>
        <p:nvSpPr>
          <p:cNvPr id="7173" name="矩形 8"/>
          <p:cNvSpPr>
            <a:spLocks noChangeArrowheads="1"/>
          </p:cNvSpPr>
          <p:nvPr/>
        </p:nvSpPr>
        <p:spPr bwMode="auto">
          <a:xfrm>
            <a:off x="160338" y="2628900"/>
            <a:ext cx="1255712" cy="577850"/>
          </a:xfrm>
          <a:prstGeom prst="rect">
            <a:avLst/>
          </a:prstGeom>
          <a:solidFill>
            <a:srgbClr val="FFE7E7"/>
          </a:solidFill>
          <a:ln w="9525" algn="ctr">
            <a:solidFill>
              <a:schemeClr val="tx1"/>
            </a:solidFill>
            <a:round/>
            <a:headEnd/>
            <a:tailEnd/>
          </a:ln>
        </p:spPr>
        <p:txBody>
          <a:bodyPr lIns="0" tIns="0" rIns="0" bIns="0" anchor="ctr"/>
          <a:lstStyle/>
          <a:p>
            <a:pPr algn="ctr"/>
            <a:r>
              <a:rPr lang="en-US" altLang="zh-CN" sz="1300" b="1">
                <a:latin typeface="华文楷体"/>
                <a:ea typeface="华文楷体"/>
                <a:cs typeface="华文楷体"/>
              </a:rPr>
              <a:t>C</a:t>
            </a:r>
            <a:r>
              <a:rPr lang="zh-CN" altLang="en-US" sz="1300" b="1">
                <a:latin typeface="华文楷体"/>
                <a:ea typeface="华文楷体"/>
                <a:cs typeface="华文楷体"/>
              </a:rPr>
              <a:t>股份</a:t>
            </a:r>
            <a:endParaRPr lang="en-US" altLang="zh-CN" sz="1300" b="1">
              <a:latin typeface="华文楷体"/>
              <a:ea typeface="华文楷体"/>
              <a:cs typeface="华文楷体"/>
            </a:endParaRPr>
          </a:p>
          <a:p>
            <a:pPr algn="ctr"/>
            <a:r>
              <a:rPr lang="en-US" altLang="zh-CN" sz="900">
                <a:latin typeface="华文楷体"/>
                <a:ea typeface="华文楷体"/>
                <a:cs typeface="华文楷体"/>
              </a:rPr>
              <a:t>(</a:t>
            </a:r>
            <a:r>
              <a:rPr lang="zh-CN" altLang="en-US" sz="900">
                <a:latin typeface="华文楷体"/>
                <a:ea typeface="华文楷体"/>
                <a:cs typeface="华文楷体"/>
              </a:rPr>
              <a:t>股本</a:t>
            </a:r>
            <a:r>
              <a:rPr lang="en-US" altLang="zh-CN" sz="900">
                <a:latin typeface="华文楷体"/>
                <a:ea typeface="华文楷体"/>
                <a:cs typeface="华文楷体"/>
              </a:rPr>
              <a:t>290,146,298</a:t>
            </a:r>
            <a:r>
              <a:rPr lang="zh-CN" altLang="en-US" sz="900">
                <a:latin typeface="华文楷体"/>
                <a:ea typeface="华文楷体"/>
                <a:cs typeface="华文楷体"/>
              </a:rPr>
              <a:t>元</a:t>
            </a:r>
            <a:r>
              <a:rPr lang="en-US" altLang="zh-CN" sz="900">
                <a:latin typeface="华文楷体"/>
                <a:ea typeface="华文楷体"/>
                <a:cs typeface="华文楷体"/>
              </a:rPr>
              <a:t>)</a:t>
            </a:r>
          </a:p>
        </p:txBody>
      </p:sp>
      <p:sp>
        <p:nvSpPr>
          <p:cNvPr id="7" name="矩形 9"/>
          <p:cNvSpPr>
            <a:spLocks noChangeArrowheads="1"/>
          </p:cNvSpPr>
          <p:nvPr/>
        </p:nvSpPr>
        <p:spPr bwMode="auto">
          <a:xfrm>
            <a:off x="146050" y="3633788"/>
            <a:ext cx="1270000" cy="615950"/>
          </a:xfrm>
          <a:prstGeom prst="rect">
            <a:avLst/>
          </a:prstGeom>
          <a:solidFill>
            <a:schemeClr val="bg1">
              <a:lumMod val="85000"/>
            </a:schemeClr>
          </a:solidFill>
          <a:ln w="9525" algn="ctr">
            <a:solidFill>
              <a:schemeClr val="tx1"/>
            </a:solidFill>
            <a:round/>
            <a:headEnd/>
            <a:tailEnd/>
          </a:ln>
        </p:spPr>
        <p:txBody>
          <a:bodyPr lIns="0" tIns="0" rIns="0" bIns="0" anchor="ctr"/>
          <a:lstStyle/>
          <a:p>
            <a:pPr algn="ctr" fontAlgn="auto">
              <a:spcBef>
                <a:spcPts val="0"/>
              </a:spcBef>
              <a:spcAft>
                <a:spcPts val="0"/>
              </a:spcAft>
              <a:buFont typeface="Arial" charset="0"/>
              <a:buNone/>
              <a:defRPr/>
            </a:pPr>
            <a:r>
              <a:rPr lang="en-US" altLang="zh-CN" sz="1300" b="1" dirty="0">
                <a:solidFill>
                  <a:srgbClr val="0000CC"/>
                </a:solidFill>
                <a:latin typeface="华文楷体" pitchFamily="2" charset="-122"/>
                <a:ea typeface="华文楷体" pitchFamily="2" charset="-122"/>
                <a:cs typeface="+mn-cs"/>
              </a:rPr>
              <a:t>C</a:t>
            </a:r>
            <a:r>
              <a:rPr lang="zh-CN" altLang="en-US" sz="1300" b="1" dirty="0">
                <a:solidFill>
                  <a:srgbClr val="0000CC"/>
                </a:solidFill>
                <a:latin typeface="华文楷体" pitchFamily="2" charset="-122"/>
                <a:ea typeface="华文楷体" pitchFamily="2" charset="-122"/>
                <a:cs typeface="+mn-cs"/>
              </a:rPr>
              <a:t>有限</a:t>
            </a:r>
            <a:endParaRPr lang="en-US" altLang="zh-CN" sz="1300" b="1" dirty="0">
              <a:solidFill>
                <a:srgbClr val="0000CC"/>
              </a:solidFill>
              <a:latin typeface="华文楷体" pitchFamily="2" charset="-122"/>
              <a:ea typeface="华文楷体" pitchFamily="2" charset="-122"/>
              <a:cs typeface="+mn-cs"/>
            </a:endParaRPr>
          </a:p>
          <a:p>
            <a:pPr algn="ctr" fontAlgn="auto">
              <a:spcBef>
                <a:spcPts val="0"/>
              </a:spcBef>
              <a:spcAft>
                <a:spcPts val="0"/>
              </a:spcAft>
              <a:buFont typeface="Arial" charset="0"/>
              <a:buNone/>
              <a:defRPr/>
            </a:pPr>
            <a:r>
              <a:rPr lang="zh-CN" altLang="en-US" sz="900" b="1" dirty="0">
                <a:solidFill>
                  <a:srgbClr val="0000CC"/>
                </a:solidFill>
                <a:latin typeface="华文楷体" pitchFamily="2" charset="-122"/>
                <a:ea typeface="华文楷体" pitchFamily="2" charset="-122"/>
                <a:cs typeface="+mn-cs"/>
              </a:rPr>
              <a:t>（估值：</a:t>
            </a:r>
            <a:r>
              <a:rPr lang="en-US" altLang="zh-CN" sz="900" b="1" dirty="0">
                <a:solidFill>
                  <a:srgbClr val="0000CC"/>
                </a:solidFill>
                <a:latin typeface="华文楷体" pitchFamily="2" charset="-122"/>
                <a:ea typeface="华文楷体" pitchFamily="2" charset="-122"/>
                <a:cs typeface="+mn-cs"/>
              </a:rPr>
              <a:t>4 3</a:t>
            </a:r>
            <a:r>
              <a:rPr lang="zh-CN" altLang="en-US" sz="900" b="1" dirty="0">
                <a:solidFill>
                  <a:srgbClr val="0000CC"/>
                </a:solidFill>
                <a:latin typeface="华文楷体" pitchFamily="2" charset="-122"/>
                <a:ea typeface="华文楷体" pitchFamily="2" charset="-122"/>
                <a:cs typeface="+mn-cs"/>
              </a:rPr>
              <a:t>万）</a:t>
            </a:r>
          </a:p>
        </p:txBody>
      </p:sp>
      <p:sp>
        <p:nvSpPr>
          <p:cNvPr id="7175" name="圆角矩形 7"/>
          <p:cNvSpPr>
            <a:spLocks noChangeArrowheads="1"/>
          </p:cNvSpPr>
          <p:nvPr/>
        </p:nvSpPr>
        <p:spPr bwMode="auto">
          <a:xfrm>
            <a:off x="155575" y="4435475"/>
            <a:ext cx="1260475" cy="485775"/>
          </a:xfrm>
          <a:prstGeom prst="roundRect">
            <a:avLst>
              <a:gd name="adj" fmla="val 16667"/>
            </a:avLst>
          </a:prstGeom>
          <a:solidFill>
            <a:srgbClr val="FF9900">
              <a:alpha val="85881"/>
            </a:srgbClr>
          </a:solidFill>
          <a:ln w="9525" algn="ctr">
            <a:solidFill>
              <a:schemeClr val="tx1"/>
            </a:solidFill>
            <a:round/>
            <a:headEnd/>
            <a:tailEnd/>
          </a:ln>
        </p:spPr>
        <p:txBody>
          <a:bodyPr anchor="ctr"/>
          <a:lstStyle/>
          <a:p>
            <a:pPr algn="ctr"/>
            <a:r>
              <a:rPr lang="zh-CN" altLang="en-US" sz="1300" b="1">
                <a:latin typeface="华文楷体"/>
                <a:ea typeface="华文楷体"/>
                <a:cs typeface="华文楷体"/>
              </a:rPr>
              <a:t>置出资产</a:t>
            </a:r>
            <a:endParaRPr lang="en-US" altLang="zh-CN" sz="1300" b="1">
              <a:latin typeface="华文楷体"/>
              <a:ea typeface="华文楷体"/>
              <a:cs typeface="华文楷体"/>
            </a:endParaRPr>
          </a:p>
          <a:p>
            <a:pPr algn="ctr"/>
            <a:r>
              <a:rPr lang="zh-CN" altLang="en-US" sz="900" b="1">
                <a:latin typeface="华文楷体"/>
                <a:ea typeface="华文楷体"/>
                <a:cs typeface="华文楷体"/>
              </a:rPr>
              <a:t>（估值</a:t>
            </a:r>
            <a:r>
              <a:rPr lang="en-US" altLang="zh-CN" sz="900" b="1">
                <a:latin typeface="华文楷体"/>
                <a:ea typeface="华文楷体"/>
                <a:cs typeface="华文楷体"/>
              </a:rPr>
              <a:t>42,796.73</a:t>
            </a:r>
            <a:r>
              <a:rPr lang="zh-CN" altLang="en-US" sz="900" b="1">
                <a:latin typeface="华文楷体"/>
                <a:ea typeface="华文楷体"/>
                <a:cs typeface="华文楷体"/>
              </a:rPr>
              <a:t>万）</a:t>
            </a:r>
          </a:p>
        </p:txBody>
      </p:sp>
      <p:cxnSp>
        <p:nvCxnSpPr>
          <p:cNvPr id="7176" name="直接箭头连接符 9"/>
          <p:cNvCxnSpPr>
            <a:cxnSpLocks noChangeShapeType="1"/>
            <a:stCxn id="7172" idx="2"/>
            <a:endCxn id="7173" idx="0"/>
          </p:cNvCxnSpPr>
          <p:nvPr/>
        </p:nvCxnSpPr>
        <p:spPr bwMode="auto">
          <a:xfrm rot="16200000" flipH="1">
            <a:off x="503238" y="2344738"/>
            <a:ext cx="566737" cy="1587"/>
          </a:xfrm>
          <a:prstGeom prst="straightConnector1">
            <a:avLst/>
          </a:prstGeom>
          <a:noFill/>
          <a:ln w="9525" algn="ctr">
            <a:solidFill>
              <a:schemeClr val="tx1"/>
            </a:solidFill>
            <a:round/>
            <a:headEnd/>
            <a:tailEnd type="triangle" w="med" len="med"/>
          </a:ln>
        </p:spPr>
      </p:cxnSp>
      <p:cxnSp>
        <p:nvCxnSpPr>
          <p:cNvPr id="7177" name="直接箭头连接符 11"/>
          <p:cNvCxnSpPr>
            <a:cxnSpLocks noChangeShapeType="1"/>
            <a:stCxn id="7173" idx="2"/>
            <a:endCxn id="7" idx="0"/>
          </p:cNvCxnSpPr>
          <p:nvPr/>
        </p:nvCxnSpPr>
        <p:spPr bwMode="auto">
          <a:xfrm rot="5400000">
            <a:off x="570706" y="3417094"/>
            <a:ext cx="427038" cy="6350"/>
          </a:xfrm>
          <a:prstGeom prst="straightConnector1">
            <a:avLst/>
          </a:prstGeom>
          <a:noFill/>
          <a:ln w="9525" algn="ctr">
            <a:solidFill>
              <a:schemeClr val="tx1"/>
            </a:solidFill>
            <a:round/>
            <a:headEnd/>
            <a:tailEnd type="triangle" w="med" len="med"/>
          </a:ln>
        </p:spPr>
      </p:cxnSp>
      <p:cxnSp>
        <p:nvCxnSpPr>
          <p:cNvPr id="7178" name="直接箭头连接符 15"/>
          <p:cNvCxnSpPr>
            <a:cxnSpLocks noChangeShapeType="1"/>
            <a:stCxn id="7" idx="2"/>
            <a:endCxn id="7175" idx="0"/>
          </p:cNvCxnSpPr>
          <p:nvPr/>
        </p:nvCxnSpPr>
        <p:spPr bwMode="auto">
          <a:xfrm rot="16200000" flipH="1">
            <a:off x="690563" y="4340225"/>
            <a:ext cx="185737" cy="4763"/>
          </a:xfrm>
          <a:prstGeom prst="straightConnector1">
            <a:avLst/>
          </a:prstGeom>
          <a:noFill/>
          <a:ln w="9525" algn="ctr">
            <a:solidFill>
              <a:schemeClr val="tx1"/>
            </a:solidFill>
            <a:round/>
            <a:headEnd/>
            <a:tailEnd/>
          </a:ln>
        </p:spPr>
      </p:cxnSp>
      <p:sp>
        <p:nvSpPr>
          <p:cNvPr id="25" name="矩形 9"/>
          <p:cNvSpPr>
            <a:spLocks noChangeArrowheads="1"/>
          </p:cNvSpPr>
          <p:nvPr/>
        </p:nvSpPr>
        <p:spPr bwMode="auto">
          <a:xfrm>
            <a:off x="2016125" y="4022725"/>
            <a:ext cx="1165225" cy="684213"/>
          </a:xfrm>
          <a:prstGeom prst="rect">
            <a:avLst/>
          </a:prstGeom>
          <a:solidFill>
            <a:schemeClr val="bg1">
              <a:lumMod val="85000"/>
            </a:schemeClr>
          </a:solidFill>
          <a:ln w="9525" algn="ctr">
            <a:solidFill>
              <a:schemeClr val="tx1"/>
            </a:solidFill>
            <a:round/>
            <a:headEnd/>
            <a:tailEnd/>
          </a:ln>
        </p:spPr>
        <p:txBody>
          <a:bodyPr lIns="0" tIns="0" rIns="0" bIns="0" anchor="ctr"/>
          <a:lstStyle/>
          <a:p>
            <a:pPr algn="ctr" fontAlgn="auto">
              <a:spcBef>
                <a:spcPts val="0"/>
              </a:spcBef>
              <a:spcAft>
                <a:spcPts val="0"/>
              </a:spcAft>
              <a:buFont typeface="Arial" charset="0"/>
              <a:buNone/>
              <a:defRPr/>
            </a:pPr>
            <a:r>
              <a:rPr lang="en-US" altLang="zh-CN" sz="1300" b="1" dirty="0">
                <a:solidFill>
                  <a:srgbClr val="0000CC"/>
                </a:solidFill>
                <a:latin typeface="华文楷体" pitchFamily="2" charset="-122"/>
                <a:ea typeface="华文楷体" pitchFamily="2" charset="-122"/>
                <a:cs typeface="+mn-cs"/>
              </a:rPr>
              <a:t>B</a:t>
            </a:r>
            <a:r>
              <a:rPr lang="zh-CN" altLang="en-US" sz="1300" b="1" dirty="0">
                <a:solidFill>
                  <a:srgbClr val="0000CC"/>
                </a:solidFill>
                <a:latin typeface="华文楷体" pitchFamily="2" charset="-122"/>
                <a:ea typeface="华文楷体" pitchFamily="2" charset="-122"/>
                <a:cs typeface="+mn-cs"/>
              </a:rPr>
              <a:t>光电</a:t>
            </a:r>
            <a:endParaRPr lang="en-US" altLang="zh-CN" sz="1300" b="1" dirty="0">
              <a:solidFill>
                <a:srgbClr val="0000CC"/>
              </a:solidFill>
              <a:latin typeface="华文楷体" pitchFamily="2" charset="-122"/>
              <a:ea typeface="华文楷体" pitchFamily="2" charset="-122"/>
              <a:cs typeface="+mn-cs"/>
            </a:endParaRPr>
          </a:p>
          <a:p>
            <a:pPr algn="ctr" fontAlgn="auto">
              <a:spcBef>
                <a:spcPts val="0"/>
              </a:spcBef>
              <a:spcAft>
                <a:spcPts val="0"/>
              </a:spcAft>
              <a:buFont typeface="Arial" charset="0"/>
              <a:buNone/>
              <a:defRPr/>
            </a:pPr>
            <a:r>
              <a:rPr lang="zh-CN" altLang="en-US" sz="900" dirty="0">
                <a:solidFill>
                  <a:srgbClr val="0000CC"/>
                </a:solidFill>
                <a:latin typeface="华文楷体" pitchFamily="2" charset="-122"/>
                <a:ea typeface="华文楷体" pitchFamily="2" charset="-122"/>
                <a:cs typeface="+mn-cs"/>
              </a:rPr>
              <a:t>（股本</a:t>
            </a:r>
            <a:r>
              <a:rPr lang="en-US" altLang="zh-CN" sz="900" dirty="0">
                <a:solidFill>
                  <a:srgbClr val="0000CC"/>
                </a:solidFill>
                <a:latin typeface="华文楷体" pitchFamily="2" charset="-122"/>
                <a:ea typeface="华文楷体" pitchFamily="2" charset="-122"/>
                <a:cs typeface="+mn-cs"/>
              </a:rPr>
              <a:t>165,000,000</a:t>
            </a:r>
            <a:r>
              <a:rPr lang="zh-CN" altLang="en-US" sz="900" dirty="0">
                <a:solidFill>
                  <a:srgbClr val="0000CC"/>
                </a:solidFill>
                <a:latin typeface="华文楷体" pitchFamily="2" charset="-122"/>
                <a:ea typeface="华文楷体" pitchFamily="2" charset="-122"/>
                <a:cs typeface="+mn-cs"/>
              </a:rPr>
              <a:t>元</a:t>
            </a:r>
            <a:endParaRPr lang="en-US" altLang="zh-CN" sz="900" dirty="0">
              <a:solidFill>
                <a:srgbClr val="0000CC"/>
              </a:solidFill>
              <a:latin typeface="华文楷体" pitchFamily="2" charset="-122"/>
              <a:ea typeface="华文楷体" pitchFamily="2" charset="-122"/>
              <a:cs typeface="+mn-cs"/>
            </a:endParaRPr>
          </a:p>
          <a:p>
            <a:pPr algn="ctr" fontAlgn="auto">
              <a:spcBef>
                <a:spcPts val="0"/>
              </a:spcBef>
              <a:spcAft>
                <a:spcPts val="0"/>
              </a:spcAft>
              <a:buFont typeface="Arial" charset="0"/>
              <a:buNone/>
              <a:defRPr/>
            </a:pPr>
            <a:r>
              <a:rPr lang="zh-CN" altLang="en-US" sz="900" dirty="0">
                <a:solidFill>
                  <a:srgbClr val="0000CC"/>
                </a:solidFill>
                <a:latin typeface="华文楷体" pitchFamily="2" charset="-122"/>
                <a:ea typeface="华文楷体" pitchFamily="2" charset="-122"/>
                <a:cs typeface="+mn-cs"/>
              </a:rPr>
              <a:t>估值：</a:t>
            </a:r>
            <a:r>
              <a:rPr lang="en-US" altLang="zh-CN" sz="900" dirty="0">
                <a:solidFill>
                  <a:srgbClr val="0000CC"/>
                </a:solidFill>
                <a:latin typeface="华文楷体" pitchFamily="2" charset="-122"/>
                <a:ea typeface="华文楷体" pitchFamily="2" charset="-122"/>
                <a:cs typeface="+mn-cs"/>
              </a:rPr>
              <a:t> </a:t>
            </a:r>
            <a:r>
              <a:rPr lang="zh-CN" altLang="en-US" sz="900" dirty="0">
                <a:solidFill>
                  <a:srgbClr val="0000CC"/>
                </a:solidFill>
                <a:latin typeface="华文楷体" pitchFamily="2" charset="-122"/>
                <a:ea typeface="华文楷体" pitchFamily="2" charset="-122"/>
                <a:cs typeface="+mn-cs"/>
              </a:rPr>
              <a:t>万元）</a:t>
            </a:r>
          </a:p>
        </p:txBody>
      </p:sp>
      <p:sp>
        <p:nvSpPr>
          <p:cNvPr id="7180" name="椭圆 19"/>
          <p:cNvSpPr>
            <a:spLocks noChangeArrowheads="1"/>
          </p:cNvSpPr>
          <p:nvPr/>
        </p:nvSpPr>
        <p:spPr bwMode="auto">
          <a:xfrm>
            <a:off x="1800225" y="1525588"/>
            <a:ext cx="1835150" cy="420687"/>
          </a:xfrm>
          <a:prstGeom prst="ellipse">
            <a:avLst/>
          </a:prstGeom>
          <a:noFill/>
          <a:ln w="9525" algn="ctr">
            <a:solidFill>
              <a:schemeClr val="tx1"/>
            </a:solidFill>
            <a:round/>
            <a:headEnd/>
            <a:tailEnd/>
          </a:ln>
        </p:spPr>
        <p:txBody>
          <a:bodyPr lIns="0" tIns="0" rIns="0" bIns="0" anchor="ctr"/>
          <a:lstStyle/>
          <a:p>
            <a:pPr algn="ctr"/>
            <a:r>
              <a:rPr lang="en-US" altLang="zh-CN" sz="1300">
                <a:latin typeface="华文楷体"/>
                <a:ea typeface="华文楷体"/>
                <a:cs typeface="华文楷体"/>
              </a:rPr>
              <a:t>D</a:t>
            </a:r>
            <a:r>
              <a:rPr lang="zh-CN" altLang="en-US" sz="1300">
                <a:latin typeface="华文楷体"/>
                <a:ea typeface="华文楷体"/>
                <a:cs typeface="华文楷体"/>
              </a:rPr>
              <a:t>自然人</a:t>
            </a:r>
          </a:p>
        </p:txBody>
      </p:sp>
      <p:sp>
        <p:nvSpPr>
          <p:cNvPr id="7181" name="椭圆 20"/>
          <p:cNvSpPr>
            <a:spLocks noChangeArrowheads="1"/>
          </p:cNvSpPr>
          <p:nvPr/>
        </p:nvSpPr>
        <p:spPr bwMode="auto">
          <a:xfrm>
            <a:off x="2951163" y="2792413"/>
            <a:ext cx="1476375" cy="422275"/>
          </a:xfrm>
          <a:prstGeom prst="ellipse">
            <a:avLst/>
          </a:prstGeom>
          <a:noFill/>
          <a:ln w="9525" algn="ctr">
            <a:solidFill>
              <a:schemeClr val="tx1"/>
            </a:solidFill>
            <a:round/>
            <a:headEnd/>
            <a:tailEnd/>
          </a:ln>
        </p:spPr>
        <p:txBody>
          <a:bodyPr lIns="0" tIns="0" rIns="0" bIns="0" anchor="ctr"/>
          <a:lstStyle/>
          <a:p>
            <a:pPr algn="ctr"/>
            <a:r>
              <a:rPr lang="zh-CN" altLang="en-US" sz="1300">
                <a:latin typeface="华文楷体"/>
                <a:ea typeface="华文楷体"/>
                <a:cs typeface="华文楷体"/>
              </a:rPr>
              <a:t>其他</a:t>
            </a:r>
            <a:r>
              <a:rPr lang="en-US" altLang="zh-CN" sz="1300">
                <a:latin typeface="华文楷体"/>
                <a:ea typeface="华文楷体"/>
                <a:cs typeface="华文楷体"/>
              </a:rPr>
              <a:t>44</a:t>
            </a:r>
            <a:r>
              <a:rPr lang="zh-CN" altLang="en-US" sz="1300">
                <a:latin typeface="华文楷体"/>
                <a:ea typeface="华文楷体"/>
                <a:cs typeface="华文楷体"/>
              </a:rPr>
              <a:t>位股东</a:t>
            </a:r>
          </a:p>
        </p:txBody>
      </p:sp>
      <p:sp>
        <p:nvSpPr>
          <p:cNvPr id="7182" name="左右箭头 31"/>
          <p:cNvSpPr>
            <a:spLocks noChangeArrowheads="1"/>
          </p:cNvSpPr>
          <p:nvPr/>
        </p:nvSpPr>
        <p:spPr bwMode="auto">
          <a:xfrm rot="19441346" flipV="1">
            <a:off x="1327150" y="2960688"/>
            <a:ext cx="1131888" cy="220662"/>
          </a:xfrm>
          <a:prstGeom prst="leftRightArrow">
            <a:avLst>
              <a:gd name="adj1" fmla="val 50000"/>
              <a:gd name="adj2" fmla="val 50203"/>
            </a:avLst>
          </a:prstGeom>
          <a:noFill/>
          <a:ln w="9525" algn="ctr">
            <a:solidFill>
              <a:srgbClr val="0000CC"/>
            </a:solidFill>
            <a:prstDash val="sysDash"/>
            <a:round/>
            <a:headEnd/>
            <a:tailEnd/>
          </a:ln>
        </p:spPr>
        <p:txBody>
          <a:bodyPr lIns="0" tIns="0" rIns="0" bIns="0" anchor="ctr"/>
          <a:lstStyle/>
          <a:p>
            <a:pPr algn="ctr"/>
            <a:endParaRPr lang="zh-CN" altLang="en-US" sz="1100">
              <a:latin typeface="华文楷体"/>
              <a:ea typeface="华文楷体"/>
              <a:cs typeface="华文楷体"/>
            </a:endParaRPr>
          </a:p>
        </p:txBody>
      </p:sp>
      <p:sp>
        <p:nvSpPr>
          <p:cNvPr id="7183" name="TextBox 32"/>
          <p:cNvSpPr txBox="1">
            <a:spLocks noChangeArrowheads="1"/>
          </p:cNvSpPr>
          <p:nvPr/>
        </p:nvSpPr>
        <p:spPr bwMode="auto">
          <a:xfrm rot="-2089830">
            <a:off x="1743075" y="3095625"/>
            <a:ext cx="519113" cy="246063"/>
          </a:xfrm>
          <a:prstGeom prst="rect">
            <a:avLst/>
          </a:prstGeom>
          <a:noFill/>
          <a:ln w="9525">
            <a:noFill/>
            <a:miter lim="800000"/>
            <a:headEnd/>
            <a:tailEnd/>
          </a:ln>
        </p:spPr>
        <p:txBody>
          <a:bodyPr lIns="0" tIns="0" rIns="0" bIns="0" anchor="ctr">
            <a:spAutoFit/>
          </a:bodyPr>
          <a:lstStyle/>
          <a:p>
            <a:r>
              <a:rPr lang="zh-CN" altLang="en-US" sz="1600" b="1">
                <a:solidFill>
                  <a:srgbClr val="FF0000"/>
                </a:solidFill>
                <a:latin typeface="华文楷体"/>
                <a:ea typeface="华文楷体"/>
                <a:cs typeface="华文楷体"/>
              </a:rPr>
              <a:t>互换</a:t>
            </a:r>
          </a:p>
        </p:txBody>
      </p:sp>
      <p:cxnSp>
        <p:nvCxnSpPr>
          <p:cNvPr id="7184" name="直接连接符 37"/>
          <p:cNvCxnSpPr>
            <a:cxnSpLocks noChangeShapeType="1"/>
          </p:cNvCxnSpPr>
          <p:nvPr/>
        </p:nvCxnSpPr>
        <p:spPr bwMode="auto">
          <a:xfrm rot="5400000">
            <a:off x="2824956" y="3244057"/>
            <a:ext cx="3495675" cy="1588"/>
          </a:xfrm>
          <a:prstGeom prst="line">
            <a:avLst/>
          </a:prstGeom>
          <a:noFill/>
          <a:ln w="19050" algn="ctr">
            <a:solidFill>
              <a:srgbClr val="7030A0"/>
            </a:solidFill>
            <a:prstDash val="dash"/>
            <a:round/>
            <a:headEnd/>
            <a:tailEnd/>
          </a:ln>
        </p:spPr>
      </p:cxnSp>
      <p:sp>
        <p:nvSpPr>
          <p:cNvPr id="39" name="右箭头 38"/>
          <p:cNvSpPr/>
          <p:nvPr/>
        </p:nvSpPr>
        <p:spPr bwMode="auto">
          <a:xfrm>
            <a:off x="4286250" y="2136775"/>
            <a:ext cx="576263" cy="355600"/>
          </a:xfrm>
          <a:prstGeom prst="rightArrow">
            <a:avLst/>
          </a:prstGeom>
          <a:gradFill>
            <a:gsLst>
              <a:gs pos="0">
                <a:srgbClr val="7030A0"/>
              </a:gs>
              <a:gs pos="50000">
                <a:schemeClr val="accent1">
                  <a:tint val="44500"/>
                  <a:satMod val="160000"/>
                </a:schemeClr>
              </a:gs>
              <a:gs pos="100000">
                <a:schemeClr val="accent1">
                  <a:tint val="23500"/>
                  <a:satMod val="160000"/>
                </a:schemeClr>
              </a:gs>
            </a:gsLst>
            <a:lin ang="5400000" scaled="0"/>
          </a:gradFill>
          <a:ln w="19050" algn="ctr">
            <a:solidFill>
              <a:srgbClr val="7030A0"/>
            </a:solidFill>
            <a:prstDash val="sysDash"/>
            <a:round/>
            <a:headEnd/>
            <a:tailEnd/>
          </a:ln>
        </p:spPr>
        <p:txBody>
          <a:bodyPr lIns="0" tIns="0" rIns="0" bIns="0" anchor="ctr"/>
          <a:lstStyle/>
          <a:p>
            <a:pPr algn="ctr" fontAlgn="auto">
              <a:spcBef>
                <a:spcPts val="0"/>
              </a:spcBef>
              <a:spcAft>
                <a:spcPts val="0"/>
              </a:spcAft>
              <a:buFont typeface="Arial" charset="0"/>
              <a:buNone/>
              <a:defRPr/>
            </a:pPr>
            <a:endParaRPr lang="zh-CN" altLang="en-US" sz="1100">
              <a:latin typeface="华文楷体" pitchFamily="2" charset="-122"/>
              <a:ea typeface="华文楷体" pitchFamily="2" charset="-122"/>
              <a:cs typeface="+mn-cs"/>
            </a:endParaRPr>
          </a:p>
        </p:txBody>
      </p:sp>
      <p:cxnSp>
        <p:nvCxnSpPr>
          <p:cNvPr id="7186" name="肘形连接符 99"/>
          <p:cNvCxnSpPr>
            <a:cxnSpLocks noChangeShapeType="1"/>
            <a:stCxn id="7180" idx="3"/>
            <a:endCxn id="25" idx="0"/>
          </p:cNvCxnSpPr>
          <p:nvPr/>
        </p:nvCxnSpPr>
        <p:spPr bwMode="auto">
          <a:xfrm rot="16200000" flipH="1">
            <a:off x="1264445" y="2688431"/>
            <a:ext cx="2138362" cy="530225"/>
          </a:xfrm>
          <a:prstGeom prst="bentConnector3">
            <a:avLst>
              <a:gd name="adj1" fmla="val 34838"/>
            </a:avLst>
          </a:prstGeom>
          <a:noFill/>
          <a:ln w="9525" algn="ctr">
            <a:solidFill>
              <a:schemeClr val="tx1"/>
            </a:solidFill>
            <a:round/>
            <a:headEnd/>
            <a:tailEnd type="triangle" w="med" len="med"/>
          </a:ln>
        </p:spPr>
      </p:cxnSp>
      <p:cxnSp>
        <p:nvCxnSpPr>
          <p:cNvPr id="7187" name="肘形连接符 103"/>
          <p:cNvCxnSpPr>
            <a:cxnSpLocks noChangeShapeType="1"/>
            <a:stCxn id="7181" idx="4"/>
            <a:endCxn id="25" idx="0"/>
          </p:cNvCxnSpPr>
          <p:nvPr/>
        </p:nvCxnSpPr>
        <p:spPr bwMode="auto">
          <a:xfrm rot="5400000">
            <a:off x="2740025" y="3073401"/>
            <a:ext cx="808037" cy="1090612"/>
          </a:xfrm>
          <a:prstGeom prst="bentConnector3">
            <a:avLst>
              <a:gd name="adj1" fmla="val 50000"/>
            </a:avLst>
          </a:prstGeom>
          <a:noFill/>
          <a:ln w="9525" algn="ctr">
            <a:solidFill>
              <a:schemeClr val="tx1"/>
            </a:solidFill>
            <a:round/>
            <a:headEnd/>
            <a:tailEnd type="triangle" w="med" len="med"/>
          </a:ln>
        </p:spPr>
      </p:cxnSp>
      <p:cxnSp>
        <p:nvCxnSpPr>
          <p:cNvPr id="7188" name="肘形连接符 106"/>
          <p:cNvCxnSpPr>
            <a:cxnSpLocks noChangeShapeType="1"/>
            <a:stCxn id="7180" idx="5"/>
            <a:endCxn id="25" idx="0"/>
          </p:cNvCxnSpPr>
          <p:nvPr/>
        </p:nvCxnSpPr>
        <p:spPr bwMode="auto">
          <a:xfrm rot="5400000">
            <a:off x="1913732" y="2569369"/>
            <a:ext cx="2138362" cy="768350"/>
          </a:xfrm>
          <a:prstGeom prst="bentConnector3">
            <a:avLst>
              <a:gd name="adj1" fmla="val 34838"/>
            </a:avLst>
          </a:prstGeom>
          <a:noFill/>
          <a:ln w="9525" algn="ctr">
            <a:solidFill>
              <a:schemeClr val="tx1"/>
            </a:solidFill>
            <a:round/>
            <a:headEnd/>
            <a:tailEnd type="triangle" w="med" len="med"/>
          </a:ln>
        </p:spPr>
      </p:cxnSp>
      <p:sp>
        <p:nvSpPr>
          <p:cNvPr id="7189" name="TextBox 115"/>
          <p:cNvSpPr txBox="1">
            <a:spLocks noChangeArrowheads="1"/>
          </p:cNvSpPr>
          <p:nvPr/>
        </p:nvSpPr>
        <p:spPr bwMode="auto">
          <a:xfrm>
            <a:off x="1928813" y="2011363"/>
            <a:ext cx="863600" cy="230187"/>
          </a:xfrm>
          <a:prstGeom prst="rect">
            <a:avLst/>
          </a:prstGeom>
          <a:noFill/>
          <a:ln w="9525">
            <a:noFill/>
            <a:miter lim="800000"/>
            <a:headEnd/>
            <a:tailEnd/>
          </a:ln>
        </p:spPr>
        <p:txBody>
          <a:bodyPr>
            <a:spAutoFit/>
          </a:bodyPr>
          <a:lstStyle/>
          <a:p>
            <a:pPr algn="ctr"/>
            <a:r>
              <a:rPr lang="en-US" altLang="zh-CN" sz="900" b="1">
                <a:solidFill>
                  <a:srgbClr val="0000CC"/>
                </a:solidFill>
                <a:latin typeface="华文楷体"/>
                <a:ea typeface="华文楷体"/>
                <a:cs typeface="华文楷体"/>
              </a:rPr>
              <a:t>1 3%</a:t>
            </a:r>
          </a:p>
        </p:txBody>
      </p:sp>
      <p:sp>
        <p:nvSpPr>
          <p:cNvPr id="7190" name="TextBox 116"/>
          <p:cNvSpPr txBox="1">
            <a:spLocks noChangeArrowheads="1"/>
          </p:cNvSpPr>
          <p:nvPr/>
        </p:nvSpPr>
        <p:spPr bwMode="auto">
          <a:xfrm>
            <a:off x="2071688" y="2135188"/>
            <a:ext cx="984250" cy="508000"/>
          </a:xfrm>
          <a:prstGeom prst="rect">
            <a:avLst/>
          </a:prstGeom>
          <a:noFill/>
          <a:ln w="9525">
            <a:noFill/>
            <a:miter lim="800000"/>
            <a:headEnd/>
            <a:tailEnd/>
          </a:ln>
        </p:spPr>
        <p:txBody>
          <a:bodyPr>
            <a:spAutoFit/>
          </a:bodyPr>
          <a:lstStyle/>
          <a:p>
            <a:r>
              <a:rPr lang="en-US" altLang="zh-CN" sz="900" b="1">
                <a:solidFill>
                  <a:srgbClr val="0000CC"/>
                </a:solidFill>
                <a:latin typeface="华文楷体"/>
                <a:ea typeface="华文楷体"/>
                <a:cs typeface="华文楷体"/>
              </a:rPr>
              <a:t>1 ,877</a:t>
            </a:r>
            <a:r>
              <a:rPr lang="zh-CN" altLang="en-US" sz="900" b="1">
                <a:solidFill>
                  <a:srgbClr val="0000CC"/>
                </a:solidFill>
                <a:latin typeface="华文楷体"/>
                <a:ea typeface="华文楷体"/>
                <a:cs typeface="华文楷体"/>
              </a:rPr>
              <a:t>股</a:t>
            </a:r>
            <a:endParaRPr lang="en-US" altLang="zh-CN" sz="900" b="1">
              <a:solidFill>
                <a:srgbClr val="0000CC"/>
              </a:solidFill>
              <a:latin typeface="华文楷体"/>
              <a:ea typeface="华文楷体"/>
              <a:cs typeface="华文楷体"/>
            </a:endParaRPr>
          </a:p>
          <a:p>
            <a:r>
              <a:rPr lang="zh-CN" altLang="en-US" sz="900" b="1">
                <a:solidFill>
                  <a:srgbClr val="0000CC"/>
                </a:solidFill>
                <a:latin typeface="华文楷体"/>
                <a:ea typeface="华文楷体"/>
                <a:cs typeface="华文楷体"/>
              </a:rPr>
              <a:t>估值</a:t>
            </a:r>
            <a:r>
              <a:rPr lang="en-US" altLang="zh-CN" sz="900" b="1">
                <a:solidFill>
                  <a:srgbClr val="0000CC"/>
                </a:solidFill>
                <a:latin typeface="华文楷体"/>
                <a:ea typeface="华文楷体"/>
                <a:cs typeface="华文楷体"/>
              </a:rPr>
              <a:t>4 73</a:t>
            </a:r>
            <a:r>
              <a:rPr lang="zh-CN" altLang="en-US" sz="900" b="1">
                <a:solidFill>
                  <a:srgbClr val="0000CC"/>
                </a:solidFill>
                <a:latin typeface="华文楷体"/>
                <a:ea typeface="华文楷体"/>
                <a:cs typeface="华文楷体"/>
              </a:rPr>
              <a:t>万 </a:t>
            </a:r>
            <a:r>
              <a:rPr lang="en-US" altLang="zh-CN" sz="900" b="1">
                <a:solidFill>
                  <a:srgbClr val="0000CC"/>
                </a:solidFill>
                <a:latin typeface="华文楷体"/>
                <a:ea typeface="华文楷体"/>
                <a:cs typeface="华文楷体"/>
              </a:rPr>
              <a:t>22.83</a:t>
            </a:r>
            <a:r>
              <a:rPr lang="zh-CN" altLang="en-US" sz="900" b="1">
                <a:solidFill>
                  <a:srgbClr val="0000CC"/>
                </a:solidFill>
                <a:latin typeface="华文楷体"/>
                <a:ea typeface="华文楷体"/>
                <a:cs typeface="华文楷体"/>
              </a:rPr>
              <a:t>元</a:t>
            </a:r>
            <a:r>
              <a:rPr lang="en-US" altLang="zh-CN" sz="900" b="1">
                <a:solidFill>
                  <a:srgbClr val="0000CC"/>
                </a:solidFill>
                <a:latin typeface="华文楷体"/>
                <a:ea typeface="华文楷体"/>
                <a:cs typeface="华文楷体"/>
              </a:rPr>
              <a:t>/</a:t>
            </a:r>
            <a:r>
              <a:rPr lang="zh-CN" altLang="en-US" sz="900" b="1">
                <a:solidFill>
                  <a:srgbClr val="0000CC"/>
                </a:solidFill>
                <a:latin typeface="华文楷体"/>
                <a:ea typeface="华文楷体"/>
                <a:cs typeface="华文楷体"/>
              </a:rPr>
              <a:t>股</a:t>
            </a:r>
            <a:endParaRPr lang="en-US" altLang="zh-CN" sz="900" b="1">
              <a:solidFill>
                <a:srgbClr val="0000CC"/>
              </a:solidFill>
              <a:latin typeface="华文楷体"/>
              <a:ea typeface="华文楷体"/>
              <a:cs typeface="华文楷体"/>
            </a:endParaRPr>
          </a:p>
        </p:txBody>
      </p:sp>
      <p:sp>
        <p:nvSpPr>
          <p:cNvPr id="7191" name="TextBox 124"/>
          <p:cNvSpPr txBox="1">
            <a:spLocks noChangeArrowheads="1"/>
          </p:cNvSpPr>
          <p:nvPr/>
        </p:nvSpPr>
        <p:spPr bwMode="auto">
          <a:xfrm>
            <a:off x="3741738" y="3278188"/>
            <a:ext cx="687387" cy="230187"/>
          </a:xfrm>
          <a:prstGeom prst="rect">
            <a:avLst/>
          </a:prstGeom>
          <a:noFill/>
          <a:ln w="9525">
            <a:noFill/>
            <a:miter lim="800000"/>
            <a:headEnd/>
            <a:tailEnd/>
          </a:ln>
        </p:spPr>
        <p:txBody>
          <a:bodyPr>
            <a:spAutoFit/>
          </a:bodyPr>
          <a:lstStyle/>
          <a:p>
            <a:r>
              <a:rPr lang="en-US" altLang="zh-CN" sz="900">
                <a:latin typeface="华文楷体"/>
                <a:ea typeface="华文楷体"/>
                <a:cs typeface="华文楷体"/>
              </a:rPr>
              <a:t>77.745%</a:t>
            </a:r>
            <a:endParaRPr lang="zh-CN" altLang="en-US" sz="900">
              <a:latin typeface="华文楷体"/>
              <a:ea typeface="华文楷体"/>
              <a:cs typeface="华文楷体"/>
            </a:endParaRPr>
          </a:p>
        </p:txBody>
      </p:sp>
      <p:sp>
        <p:nvSpPr>
          <p:cNvPr id="7192" name="TextBox 132"/>
          <p:cNvSpPr txBox="1">
            <a:spLocks noChangeArrowheads="1"/>
          </p:cNvSpPr>
          <p:nvPr/>
        </p:nvSpPr>
        <p:spPr bwMode="auto">
          <a:xfrm>
            <a:off x="3214688" y="1992313"/>
            <a:ext cx="865187" cy="230187"/>
          </a:xfrm>
          <a:prstGeom prst="rect">
            <a:avLst/>
          </a:prstGeom>
          <a:noFill/>
          <a:ln w="9525">
            <a:noFill/>
            <a:miter lim="800000"/>
            <a:headEnd/>
            <a:tailEnd/>
          </a:ln>
        </p:spPr>
        <p:txBody>
          <a:bodyPr>
            <a:spAutoFit/>
          </a:bodyPr>
          <a:lstStyle/>
          <a:p>
            <a:pPr algn="ctr"/>
            <a:r>
              <a:rPr lang="en-US" altLang="zh-CN" sz="900">
                <a:latin typeface="华文楷体"/>
                <a:ea typeface="华文楷体"/>
                <a:cs typeface="华文楷体"/>
              </a:rPr>
              <a:t>10.887%</a:t>
            </a:r>
          </a:p>
        </p:txBody>
      </p:sp>
      <p:sp>
        <p:nvSpPr>
          <p:cNvPr id="7193" name="TextBox 133"/>
          <p:cNvSpPr txBox="1">
            <a:spLocks noChangeArrowheads="1"/>
          </p:cNvSpPr>
          <p:nvPr/>
        </p:nvSpPr>
        <p:spPr bwMode="auto">
          <a:xfrm>
            <a:off x="3355975" y="2208213"/>
            <a:ext cx="1081088" cy="231775"/>
          </a:xfrm>
          <a:prstGeom prst="rect">
            <a:avLst/>
          </a:prstGeom>
          <a:noFill/>
          <a:ln w="9525">
            <a:noFill/>
            <a:miter lim="800000"/>
            <a:headEnd/>
            <a:tailEnd/>
          </a:ln>
        </p:spPr>
        <p:txBody>
          <a:bodyPr>
            <a:spAutoFit/>
          </a:bodyPr>
          <a:lstStyle/>
          <a:p>
            <a:r>
              <a:rPr lang="en-US" altLang="zh-CN" sz="900">
                <a:latin typeface="华文楷体"/>
                <a:ea typeface="华文楷体"/>
                <a:cs typeface="华文楷体"/>
              </a:rPr>
              <a:t>1 1,085</a:t>
            </a:r>
            <a:r>
              <a:rPr lang="zh-CN" altLang="en-US" sz="900">
                <a:latin typeface="华文楷体"/>
                <a:ea typeface="华文楷体"/>
                <a:cs typeface="华文楷体"/>
              </a:rPr>
              <a:t>股</a:t>
            </a:r>
            <a:endParaRPr lang="en-US" altLang="zh-CN" sz="900">
              <a:latin typeface="华文楷体"/>
              <a:ea typeface="华文楷体"/>
              <a:cs typeface="华文楷体"/>
            </a:endParaRPr>
          </a:p>
        </p:txBody>
      </p:sp>
      <p:sp>
        <p:nvSpPr>
          <p:cNvPr id="7194" name="TextBox 137"/>
          <p:cNvSpPr txBox="1">
            <a:spLocks noChangeArrowheads="1"/>
          </p:cNvSpPr>
          <p:nvPr/>
        </p:nvSpPr>
        <p:spPr bwMode="auto">
          <a:xfrm>
            <a:off x="3668713" y="3440113"/>
            <a:ext cx="1081087" cy="230187"/>
          </a:xfrm>
          <a:prstGeom prst="rect">
            <a:avLst/>
          </a:prstGeom>
          <a:noFill/>
          <a:ln w="9525">
            <a:noFill/>
            <a:miter lim="800000"/>
            <a:headEnd/>
            <a:tailEnd/>
          </a:ln>
        </p:spPr>
        <p:txBody>
          <a:bodyPr>
            <a:spAutoFit/>
          </a:bodyPr>
          <a:lstStyle/>
          <a:p>
            <a:r>
              <a:rPr lang="en-US" altLang="zh-CN" sz="900">
                <a:latin typeface="华文楷体"/>
                <a:ea typeface="华文楷体"/>
                <a:cs typeface="华文楷体"/>
              </a:rPr>
              <a:t>128,280,038</a:t>
            </a:r>
            <a:r>
              <a:rPr lang="zh-CN" altLang="en-US" sz="900">
                <a:latin typeface="华文楷体"/>
                <a:ea typeface="华文楷体"/>
                <a:cs typeface="华文楷体"/>
              </a:rPr>
              <a:t>股</a:t>
            </a:r>
            <a:endParaRPr lang="en-US" altLang="zh-CN" sz="900">
              <a:latin typeface="华文楷体"/>
              <a:ea typeface="华文楷体"/>
              <a:cs typeface="华文楷体"/>
            </a:endParaRPr>
          </a:p>
        </p:txBody>
      </p:sp>
      <p:sp>
        <p:nvSpPr>
          <p:cNvPr id="7195" name="TextBox 138"/>
          <p:cNvSpPr txBox="1">
            <a:spLocks noChangeArrowheads="1"/>
          </p:cNvSpPr>
          <p:nvPr/>
        </p:nvSpPr>
        <p:spPr bwMode="auto">
          <a:xfrm>
            <a:off x="814388" y="2176463"/>
            <a:ext cx="863600" cy="231775"/>
          </a:xfrm>
          <a:prstGeom prst="rect">
            <a:avLst/>
          </a:prstGeom>
          <a:noFill/>
          <a:ln w="9525">
            <a:noFill/>
            <a:miter lim="800000"/>
            <a:headEnd/>
            <a:tailEnd/>
          </a:ln>
        </p:spPr>
        <p:txBody>
          <a:bodyPr>
            <a:spAutoFit/>
          </a:bodyPr>
          <a:lstStyle/>
          <a:p>
            <a:r>
              <a:rPr lang="en-US" altLang="zh-CN" sz="900">
                <a:latin typeface="华文楷体"/>
                <a:ea typeface="华文楷体"/>
                <a:cs typeface="华文楷体"/>
              </a:rPr>
              <a:t>32.39%</a:t>
            </a:r>
          </a:p>
        </p:txBody>
      </p:sp>
      <p:sp>
        <p:nvSpPr>
          <p:cNvPr id="7196" name="TextBox 139"/>
          <p:cNvSpPr txBox="1">
            <a:spLocks noChangeArrowheads="1"/>
          </p:cNvSpPr>
          <p:nvPr/>
        </p:nvSpPr>
        <p:spPr bwMode="auto">
          <a:xfrm>
            <a:off x="814388" y="2343150"/>
            <a:ext cx="971550" cy="231775"/>
          </a:xfrm>
          <a:prstGeom prst="rect">
            <a:avLst/>
          </a:prstGeom>
          <a:noFill/>
          <a:ln w="9525">
            <a:noFill/>
            <a:miter lim="800000"/>
            <a:headEnd/>
            <a:tailEnd/>
          </a:ln>
        </p:spPr>
        <p:txBody>
          <a:bodyPr>
            <a:spAutoFit/>
          </a:bodyPr>
          <a:lstStyle/>
          <a:p>
            <a:r>
              <a:rPr lang="en-US" altLang="zh-CN" sz="900">
                <a:latin typeface="华文楷体"/>
                <a:ea typeface="华文楷体"/>
                <a:cs typeface="华文楷体"/>
              </a:rPr>
              <a:t>93,980,381</a:t>
            </a:r>
            <a:r>
              <a:rPr lang="zh-CN" altLang="en-US" sz="900">
                <a:latin typeface="华文楷体"/>
                <a:ea typeface="华文楷体"/>
                <a:cs typeface="华文楷体"/>
              </a:rPr>
              <a:t>股</a:t>
            </a:r>
            <a:endParaRPr lang="en-US" altLang="zh-CN" sz="900">
              <a:latin typeface="华文楷体"/>
              <a:ea typeface="华文楷体"/>
              <a:cs typeface="华文楷体"/>
            </a:endParaRPr>
          </a:p>
        </p:txBody>
      </p:sp>
      <p:sp>
        <p:nvSpPr>
          <p:cNvPr id="7197" name="TextBox 140"/>
          <p:cNvSpPr txBox="1">
            <a:spLocks noChangeArrowheads="1"/>
          </p:cNvSpPr>
          <p:nvPr/>
        </p:nvSpPr>
        <p:spPr bwMode="auto">
          <a:xfrm>
            <a:off x="777875" y="3262313"/>
            <a:ext cx="468313" cy="230187"/>
          </a:xfrm>
          <a:prstGeom prst="rect">
            <a:avLst/>
          </a:prstGeom>
          <a:noFill/>
          <a:ln w="9525">
            <a:noFill/>
            <a:miter lim="800000"/>
            <a:headEnd/>
            <a:tailEnd/>
          </a:ln>
        </p:spPr>
        <p:txBody>
          <a:bodyPr>
            <a:spAutoFit/>
          </a:bodyPr>
          <a:lstStyle/>
          <a:p>
            <a:r>
              <a:rPr lang="en-US" altLang="zh-CN" sz="900">
                <a:latin typeface="华文楷体"/>
                <a:ea typeface="华文楷体"/>
                <a:cs typeface="华文楷体"/>
              </a:rPr>
              <a:t>100%</a:t>
            </a:r>
          </a:p>
        </p:txBody>
      </p:sp>
      <p:sp>
        <p:nvSpPr>
          <p:cNvPr id="7198" name="TextBox 41"/>
          <p:cNvSpPr txBox="1">
            <a:spLocks noChangeArrowheads="1"/>
          </p:cNvSpPr>
          <p:nvPr/>
        </p:nvSpPr>
        <p:spPr bwMode="auto">
          <a:xfrm>
            <a:off x="3571875" y="4622800"/>
            <a:ext cx="900113" cy="369888"/>
          </a:xfrm>
          <a:prstGeom prst="rect">
            <a:avLst/>
          </a:prstGeom>
          <a:noFill/>
          <a:ln w="9525">
            <a:noFill/>
            <a:miter lim="800000"/>
            <a:headEnd/>
            <a:tailEnd/>
          </a:ln>
        </p:spPr>
        <p:txBody>
          <a:bodyPr>
            <a:spAutoFit/>
          </a:bodyPr>
          <a:lstStyle/>
          <a:p>
            <a:r>
              <a:rPr lang="zh-CN" altLang="en-US" b="1">
                <a:solidFill>
                  <a:srgbClr val="0000CC"/>
                </a:solidFill>
                <a:latin typeface="华文楷体"/>
                <a:ea typeface="华文楷体"/>
                <a:cs typeface="华文楷体"/>
              </a:rPr>
              <a:t>重组前</a:t>
            </a:r>
          </a:p>
        </p:txBody>
      </p:sp>
      <p:sp>
        <p:nvSpPr>
          <p:cNvPr id="7199" name="TextBox 42"/>
          <p:cNvSpPr txBox="1">
            <a:spLocks noChangeArrowheads="1"/>
          </p:cNvSpPr>
          <p:nvPr/>
        </p:nvSpPr>
        <p:spPr bwMode="auto">
          <a:xfrm>
            <a:off x="4857750" y="4622800"/>
            <a:ext cx="900113" cy="369888"/>
          </a:xfrm>
          <a:prstGeom prst="rect">
            <a:avLst/>
          </a:prstGeom>
          <a:noFill/>
          <a:ln w="9525">
            <a:noFill/>
            <a:miter lim="800000"/>
            <a:headEnd/>
            <a:tailEnd/>
          </a:ln>
        </p:spPr>
        <p:txBody>
          <a:bodyPr>
            <a:spAutoFit/>
          </a:bodyPr>
          <a:lstStyle/>
          <a:p>
            <a:r>
              <a:rPr lang="zh-CN" altLang="en-US" b="1">
                <a:solidFill>
                  <a:srgbClr val="0000CC"/>
                </a:solidFill>
                <a:latin typeface="华文楷体"/>
                <a:ea typeface="华文楷体"/>
                <a:cs typeface="华文楷体"/>
              </a:rPr>
              <a:t>重组后</a:t>
            </a:r>
          </a:p>
        </p:txBody>
      </p:sp>
      <p:sp>
        <p:nvSpPr>
          <p:cNvPr id="7202" name="TextBox 25"/>
          <p:cNvSpPr>
            <a:spLocks noChangeArrowheads="1"/>
          </p:cNvSpPr>
          <p:nvPr/>
        </p:nvSpPr>
        <p:spPr bwMode="auto">
          <a:xfrm>
            <a:off x="214313" y="785813"/>
            <a:ext cx="8786812" cy="646112"/>
          </a:xfrm>
          <a:prstGeom prst="rect">
            <a:avLst/>
          </a:prstGeom>
          <a:noFill/>
          <a:ln w="9525">
            <a:noFill/>
            <a:miter lim="800000"/>
            <a:headEnd/>
            <a:tailEnd/>
          </a:ln>
        </p:spPr>
        <p:txBody>
          <a:bodyPr>
            <a:spAutoFit/>
          </a:bodyPr>
          <a:lstStyle/>
          <a:p>
            <a:pPr>
              <a:buFont typeface="Arial" charset="0"/>
              <a:buChar char="•"/>
            </a:pPr>
            <a:r>
              <a:rPr lang="zh-CN" altLang="en-US" sz="2000" b="1">
                <a:solidFill>
                  <a:srgbClr val="D60093"/>
                </a:solidFill>
                <a:latin typeface="华文楷体"/>
                <a:ea typeface="华文楷体"/>
                <a:cs typeface="华文楷体"/>
              </a:rPr>
              <a:t>  第二步 资产注入</a:t>
            </a:r>
            <a:endParaRPr lang="en-US" altLang="zh-CN" sz="2000" b="1">
              <a:solidFill>
                <a:srgbClr val="D60093"/>
              </a:solidFill>
              <a:latin typeface="华文楷体"/>
              <a:ea typeface="华文楷体"/>
              <a:cs typeface="华文楷体"/>
            </a:endParaRPr>
          </a:p>
          <a:p>
            <a:r>
              <a:rPr lang="en-US" altLang="zh-CN" sz="1600">
                <a:latin typeface="华文楷体"/>
                <a:ea typeface="华文楷体"/>
                <a:cs typeface="华文楷体"/>
              </a:rPr>
              <a:t>      2.</a:t>
            </a:r>
            <a:r>
              <a:rPr lang="zh-CN" altLang="en-US" sz="1600">
                <a:latin typeface="华文楷体"/>
                <a:ea typeface="华文楷体"/>
                <a:cs typeface="华文楷体"/>
              </a:rPr>
              <a:t>股权置换</a:t>
            </a:r>
            <a:r>
              <a:rPr lang="en-US" altLang="zh-CN" sz="1600">
                <a:latin typeface="华文楷体"/>
                <a:ea typeface="华文楷体"/>
                <a:cs typeface="华文楷体"/>
              </a:rPr>
              <a:t>--C</a:t>
            </a:r>
            <a:r>
              <a:rPr lang="zh-CN" altLang="en-US" sz="1600">
                <a:latin typeface="华文楷体"/>
                <a:ea typeface="华文楷体"/>
                <a:cs typeface="华文楷体"/>
              </a:rPr>
              <a:t>股份以</a:t>
            </a:r>
            <a:r>
              <a:rPr lang="en-US" altLang="zh-CN" sz="1600">
                <a:latin typeface="华文楷体"/>
                <a:ea typeface="华文楷体"/>
                <a:cs typeface="华文楷体"/>
              </a:rPr>
              <a:t>C</a:t>
            </a:r>
            <a:r>
              <a:rPr lang="zh-CN" altLang="en-US" sz="1600">
                <a:latin typeface="华文楷体"/>
                <a:ea typeface="华文楷体"/>
                <a:cs typeface="华文楷体"/>
              </a:rPr>
              <a:t>有限股权置换</a:t>
            </a:r>
            <a:r>
              <a:rPr lang="en-US" altLang="zh-CN" sz="1600">
                <a:latin typeface="华文楷体"/>
                <a:ea typeface="华文楷体"/>
                <a:cs typeface="华文楷体"/>
              </a:rPr>
              <a:t>D</a:t>
            </a:r>
            <a:r>
              <a:rPr lang="zh-CN" altLang="en-US" sz="1600">
                <a:latin typeface="华文楷体"/>
                <a:ea typeface="华文楷体"/>
                <a:cs typeface="华文楷体"/>
              </a:rPr>
              <a:t>自然人</a:t>
            </a:r>
            <a:r>
              <a:rPr lang="en-US" altLang="zh-CN" sz="1600">
                <a:latin typeface="华文楷体"/>
                <a:ea typeface="华文楷体"/>
                <a:cs typeface="华文楷体"/>
              </a:rPr>
              <a:t>11.36%B</a:t>
            </a:r>
            <a:r>
              <a:rPr lang="zh-CN" altLang="en-US" sz="1600">
                <a:latin typeface="华文楷体"/>
                <a:ea typeface="华文楷体"/>
                <a:cs typeface="华文楷体"/>
              </a:rPr>
              <a:t>股权</a:t>
            </a:r>
            <a:endParaRPr lang="zh-CN" altLang="en-US" sz="2000" b="1">
              <a:solidFill>
                <a:srgbClr val="D60093"/>
              </a:solidFill>
              <a:latin typeface="华文楷体"/>
              <a:ea typeface="华文楷体"/>
              <a:cs typeface="华文楷体"/>
            </a:endParaRPr>
          </a:p>
        </p:txBody>
      </p:sp>
      <p:sp>
        <p:nvSpPr>
          <p:cNvPr id="7203" name="矩形 7"/>
          <p:cNvSpPr>
            <a:spLocks noChangeArrowheads="1"/>
          </p:cNvSpPr>
          <p:nvPr/>
        </p:nvSpPr>
        <p:spPr bwMode="auto">
          <a:xfrm>
            <a:off x="4913313" y="1778000"/>
            <a:ext cx="855662" cy="355600"/>
          </a:xfrm>
          <a:prstGeom prst="rect">
            <a:avLst/>
          </a:prstGeom>
          <a:noFill/>
          <a:ln w="9525" algn="ctr">
            <a:solidFill>
              <a:schemeClr val="tx1"/>
            </a:solidFill>
            <a:round/>
            <a:headEnd/>
            <a:tailEnd/>
          </a:ln>
        </p:spPr>
        <p:txBody>
          <a:bodyPr lIns="0" tIns="0" rIns="0" bIns="0" anchor="ctr"/>
          <a:lstStyle/>
          <a:p>
            <a:pPr algn="ctr"/>
            <a:r>
              <a:rPr lang="en-US" altLang="zh-CN" sz="1300">
                <a:latin typeface="华文楷体"/>
                <a:ea typeface="华文楷体"/>
                <a:cs typeface="华文楷体"/>
              </a:rPr>
              <a:t>A</a:t>
            </a:r>
            <a:r>
              <a:rPr lang="zh-CN" altLang="en-US" sz="1300">
                <a:latin typeface="华文楷体"/>
                <a:ea typeface="华文楷体"/>
                <a:cs typeface="华文楷体"/>
              </a:rPr>
              <a:t>集团</a:t>
            </a:r>
          </a:p>
        </p:txBody>
      </p:sp>
      <p:sp>
        <p:nvSpPr>
          <p:cNvPr id="7204" name="矩形 8"/>
          <p:cNvSpPr>
            <a:spLocks noChangeArrowheads="1"/>
          </p:cNvSpPr>
          <p:nvPr/>
        </p:nvSpPr>
        <p:spPr bwMode="auto">
          <a:xfrm>
            <a:off x="4714875" y="2628900"/>
            <a:ext cx="1255713" cy="576263"/>
          </a:xfrm>
          <a:prstGeom prst="rect">
            <a:avLst/>
          </a:prstGeom>
          <a:solidFill>
            <a:srgbClr val="FFE7E7"/>
          </a:solidFill>
          <a:ln w="9525" algn="ctr">
            <a:solidFill>
              <a:schemeClr val="tx1"/>
            </a:solidFill>
            <a:round/>
            <a:headEnd/>
            <a:tailEnd/>
          </a:ln>
        </p:spPr>
        <p:txBody>
          <a:bodyPr lIns="0" tIns="0" rIns="0" bIns="0" anchor="ctr"/>
          <a:lstStyle/>
          <a:p>
            <a:pPr algn="ctr"/>
            <a:r>
              <a:rPr lang="en-US" altLang="zh-CN" sz="1300" b="1">
                <a:latin typeface="华文楷体"/>
                <a:ea typeface="华文楷体"/>
                <a:cs typeface="华文楷体"/>
              </a:rPr>
              <a:t>C</a:t>
            </a:r>
            <a:r>
              <a:rPr lang="zh-CN" altLang="en-US" sz="1300" b="1">
                <a:latin typeface="华文楷体"/>
                <a:ea typeface="华文楷体"/>
                <a:cs typeface="华文楷体"/>
              </a:rPr>
              <a:t>股份</a:t>
            </a:r>
            <a:endParaRPr lang="en-US" altLang="zh-CN" sz="1300" b="1">
              <a:latin typeface="华文楷体"/>
              <a:ea typeface="华文楷体"/>
              <a:cs typeface="华文楷体"/>
            </a:endParaRPr>
          </a:p>
          <a:p>
            <a:pPr algn="ctr"/>
            <a:r>
              <a:rPr lang="en-US" altLang="zh-CN" sz="900">
                <a:latin typeface="华文楷体"/>
                <a:ea typeface="华文楷体"/>
                <a:cs typeface="华文楷体"/>
              </a:rPr>
              <a:t>(</a:t>
            </a:r>
            <a:r>
              <a:rPr lang="zh-CN" altLang="en-US" sz="900">
                <a:latin typeface="华文楷体"/>
                <a:ea typeface="华文楷体"/>
                <a:cs typeface="华文楷体"/>
              </a:rPr>
              <a:t>股本</a:t>
            </a:r>
            <a:r>
              <a:rPr lang="en-US" altLang="zh-CN" sz="900">
                <a:latin typeface="华文楷体"/>
                <a:ea typeface="华文楷体"/>
                <a:cs typeface="华文楷体"/>
              </a:rPr>
              <a:t>290,146,298</a:t>
            </a:r>
            <a:r>
              <a:rPr lang="zh-CN" altLang="en-US" sz="900">
                <a:latin typeface="华文楷体"/>
                <a:ea typeface="华文楷体"/>
                <a:cs typeface="华文楷体"/>
              </a:rPr>
              <a:t>元</a:t>
            </a:r>
            <a:r>
              <a:rPr lang="en-US" altLang="zh-CN" sz="900">
                <a:latin typeface="华文楷体"/>
                <a:ea typeface="华文楷体"/>
                <a:cs typeface="华文楷体"/>
              </a:rPr>
              <a:t>)</a:t>
            </a:r>
            <a:endParaRPr lang="zh-CN" altLang="en-US" sz="900">
              <a:latin typeface="华文楷体"/>
              <a:ea typeface="华文楷体"/>
              <a:cs typeface="华文楷体"/>
            </a:endParaRPr>
          </a:p>
        </p:txBody>
      </p:sp>
      <p:sp>
        <p:nvSpPr>
          <p:cNvPr id="87" name="矩形 9"/>
          <p:cNvSpPr>
            <a:spLocks noChangeArrowheads="1"/>
          </p:cNvSpPr>
          <p:nvPr/>
        </p:nvSpPr>
        <p:spPr bwMode="auto">
          <a:xfrm>
            <a:off x="7740650" y="3257550"/>
            <a:ext cx="1143000" cy="642938"/>
          </a:xfrm>
          <a:prstGeom prst="rect">
            <a:avLst/>
          </a:prstGeom>
          <a:solidFill>
            <a:schemeClr val="bg1">
              <a:lumMod val="85000"/>
            </a:schemeClr>
          </a:solidFill>
          <a:ln w="9525" algn="ctr">
            <a:solidFill>
              <a:schemeClr val="tx1"/>
            </a:solidFill>
            <a:round/>
            <a:headEnd/>
            <a:tailEnd/>
          </a:ln>
        </p:spPr>
        <p:txBody>
          <a:bodyPr lIns="0" tIns="0" rIns="0" bIns="0" anchor="ctr"/>
          <a:lstStyle/>
          <a:p>
            <a:pPr algn="ctr" fontAlgn="auto">
              <a:spcBef>
                <a:spcPts val="0"/>
              </a:spcBef>
              <a:spcAft>
                <a:spcPts val="0"/>
              </a:spcAft>
              <a:buFont typeface="Arial" charset="0"/>
              <a:buNone/>
              <a:defRPr/>
            </a:pPr>
            <a:r>
              <a:rPr lang="en-US" altLang="zh-CN" sz="1300" b="1" dirty="0">
                <a:solidFill>
                  <a:srgbClr val="0000CC"/>
                </a:solidFill>
                <a:latin typeface="华文楷体" pitchFamily="2" charset="-122"/>
                <a:ea typeface="华文楷体" pitchFamily="2" charset="-122"/>
                <a:cs typeface="+mn-cs"/>
              </a:rPr>
              <a:t>C</a:t>
            </a:r>
            <a:r>
              <a:rPr lang="zh-CN" altLang="en-US" sz="1300" b="1" dirty="0">
                <a:solidFill>
                  <a:srgbClr val="0000CC"/>
                </a:solidFill>
                <a:latin typeface="华文楷体" pitchFamily="2" charset="-122"/>
                <a:ea typeface="华文楷体" pitchFamily="2" charset="-122"/>
                <a:cs typeface="+mn-cs"/>
              </a:rPr>
              <a:t>有限</a:t>
            </a:r>
            <a:endParaRPr lang="en-US" altLang="zh-CN" sz="1300" b="1" dirty="0">
              <a:solidFill>
                <a:srgbClr val="0000CC"/>
              </a:solidFill>
              <a:latin typeface="华文楷体" pitchFamily="2" charset="-122"/>
              <a:ea typeface="华文楷体" pitchFamily="2" charset="-122"/>
              <a:cs typeface="+mn-cs"/>
            </a:endParaRPr>
          </a:p>
          <a:p>
            <a:pPr algn="ctr" fontAlgn="auto">
              <a:spcBef>
                <a:spcPts val="0"/>
              </a:spcBef>
              <a:spcAft>
                <a:spcPts val="0"/>
              </a:spcAft>
              <a:buFont typeface="Arial" charset="0"/>
              <a:buNone/>
              <a:defRPr/>
            </a:pPr>
            <a:r>
              <a:rPr lang="zh-CN" altLang="en-US" sz="900" b="1" dirty="0">
                <a:solidFill>
                  <a:srgbClr val="0000CC"/>
                </a:solidFill>
                <a:latin typeface="华文楷体" pitchFamily="2" charset="-122"/>
                <a:ea typeface="华文楷体" pitchFamily="2" charset="-122"/>
                <a:cs typeface="+mn-cs"/>
              </a:rPr>
              <a:t>（估值：</a:t>
            </a:r>
            <a:r>
              <a:rPr lang="en-US" altLang="zh-CN" sz="900" b="1" dirty="0">
                <a:solidFill>
                  <a:srgbClr val="0000CC"/>
                </a:solidFill>
                <a:latin typeface="华文楷体" pitchFamily="2" charset="-122"/>
                <a:ea typeface="华文楷体" pitchFamily="2" charset="-122"/>
                <a:cs typeface="+mn-cs"/>
              </a:rPr>
              <a:t>4 6.73</a:t>
            </a:r>
            <a:r>
              <a:rPr lang="zh-CN" altLang="en-US" sz="900" b="1" dirty="0">
                <a:solidFill>
                  <a:srgbClr val="0000CC"/>
                </a:solidFill>
                <a:latin typeface="华文楷体" pitchFamily="2" charset="-122"/>
                <a:ea typeface="华文楷体" pitchFamily="2" charset="-122"/>
                <a:cs typeface="+mn-cs"/>
              </a:rPr>
              <a:t>万）</a:t>
            </a:r>
          </a:p>
        </p:txBody>
      </p:sp>
      <p:sp>
        <p:nvSpPr>
          <p:cNvPr id="7206" name="圆角矩形 7"/>
          <p:cNvSpPr>
            <a:spLocks noChangeArrowheads="1"/>
          </p:cNvSpPr>
          <p:nvPr/>
        </p:nvSpPr>
        <p:spPr bwMode="auto">
          <a:xfrm>
            <a:off x="7740650" y="4129088"/>
            <a:ext cx="1143000" cy="485775"/>
          </a:xfrm>
          <a:prstGeom prst="roundRect">
            <a:avLst>
              <a:gd name="adj" fmla="val 16667"/>
            </a:avLst>
          </a:prstGeom>
          <a:solidFill>
            <a:srgbClr val="FF9900">
              <a:alpha val="85881"/>
            </a:srgbClr>
          </a:solidFill>
          <a:ln w="9525" algn="ctr">
            <a:solidFill>
              <a:schemeClr val="tx1"/>
            </a:solidFill>
            <a:round/>
            <a:headEnd/>
            <a:tailEnd/>
          </a:ln>
        </p:spPr>
        <p:txBody>
          <a:bodyPr anchor="ctr"/>
          <a:lstStyle/>
          <a:p>
            <a:pPr algn="ctr"/>
            <a:r>
              <a:rPr lang="zh-CN" altLang="en-US" sz="1300" b="1">
                <a:latin typeface="华文楷体"/>
                <a:ea typeface="华文楷体"/>
                <a:cs typeface="华文楷体"/>
              </a:rPr>
              <a:t>置出资产</a:t>
            </a:r>
            <a:endParaRPr lang="en-US" altLang="zh-CN" sz="1300" b="1">
              <a:latin typeface="华文楷体"/>
              <a:ea typeface="华文楷体"/>
              <a:cs typeface="华文楷体"/>
            </a:endParaRPr>
          </a:p>
          <a:p>
            <a:pPr algn="ctr"/>
            <a:r>
              <a:rPr lang="zh-CN" altLang="en-US" sz="900" b="1">
                <a:latin typeface="华文楷体"/>
                <a:ea typeface="华文楷体"/>
                <a:cs typeface="华文楷体"/>
              </a:rPr>
              <a:t>（估值</a:t>
            </a:r>
            <a:r>
              <a:rPr lang="en-US" altLang="zh-CN" sz="900" b="1">
                <a:latin typeface="华文楷体"/>
                <a:ea typeface="华文楷体"/>
                <a:cs typeface="华文楷体"/>
              </a:rPr>
              <a:t>4 73</a:t>
            </a:r>
            <a:r>
              <a:rPr lang="zh-CN" altLang="en-US" sz="900" b="1">
                <a:latin typeface="华文楷体"/>
                <a:ea typeface="华文楷体"/>
                <a:cs typeface="华文楷体"/>
              </a:rPr>
              <a:t>万）</a:t>
            </a:r>
          </a:p>
        </p:txBody>
      </p:sp>
      <p:cxnSp>
        <p:nvCxnSpPr>
          <p:cNvPr id="7207" name="直接箭头连接符 9"/>
          <p:cNvCxnSpPr>
            <a:cxnSpLocks noChangeShapeType="1"/>
            <a:stCxn id="7203" idx="2"/>
            <a:endCxn id="7204" idx="0"/>
          </p:cNvCxnSpPr>
          <p:nvPr/>
        </p:nvCxnSpPr>
        <p:spPr bwMode="auto">
          <a:xfrm rot="16200000" flipH="1">
            <a:off x="5094288" y="2381250"/>
            <a:ext cx="495300" cy="0"/>
          </a:xfrm>
          <a:prstGeom prst="straightConnector1">
            <a:avLst/>
          </a:prstGeom>
          <a:noFill/>
          <a:ln w="9525" algn="ctr">
            <a:solidFill>
              <a:schemeClr val="tx1"/>
            </a:solidFill>
            <a:round/>
            <a:headEnd/>
            <a:tailEnd type="triangle" w="med" len="med"/>
          </a:ln>
        </p:spPr>
      </p:cxnSp>
      <p:cxnSp>
        <p:nvCxnSpPr>
          <p:cNvPr id="7208" name="直接箭头连接符 15"/>
          <p:cNvCxnSpPr>
            <a:cxnSpLocks noChangeShapeType="1"/>
            <a:stCxn id="87" idx="2"/>
            <a:endCxn id="7206" idx="0"/>
          </p:cNvCxnSpPr>
          <p:nvPr/>
        </p:nvCxnSpPr>
        <p:spPr bwMode="auto">
          <a:xfrm rot="5400000">
            <a:off x="8197850" y="4014788"/>
            <a:ext cx="228600" cy="0"/>
          </a:xfrm>
          <a:prstGeom prst="straightConnector1">
            <a:avLst/>
          </a:prstGeom>
          <a:noFill/>
          <a:ln w="9525" algn="ctr">
            <a:solidFill>
              <a:schemeClr val="tx1"/>
            </a:solidFill>
            <a:round/>
            <a:headEnd/>
            <a:tailEnd/>
          </a:ln>
        </p:spPr>
      </p:cxnSp>
      <p:sp>
        <p:nvSpPr>
          <p:cNvPr id="92" name="矩形 9"/>
          <p:cNvSpPr>
            <a:spLocks noChangeArrowheads="1"/>
          </p:cNvSpPr>
          <p:nvPr/>
        </p:nvSpPr>
        <p:spPr bwMode="auto">
          <a:xfrm>
            <a:off x="5643563" y="3951288"/>
            <a:ext cx="1165225" cy="684212"/>
          </a:xfrm>
          <a:prstGeom prst="rect">
            <a:avLst/>
          </a:prstGeom>
          <a:solidFill>
            <a:schemeClr val="bg1">
              <a:lumMod val="85000"/>
            </a:schemeClr>
          </a:solidFill>
          <a:ln w="9525" algn="ctr">
            <a:solidFill>
              <a:schemeClr val="tx1"/>
            </a:solidFill>
            <a:round/>
            <a:headEnd/>
            <a:tailEnd/>
          </a:ln>
        </p:spPr>
        <p:txBody>
          <a:bodyPr lIns="0" tIns="0" rIns="0" bIns="0" anchor="ctr"/>
          <a:lstStyle/>
          <a:p>
            <a:pPr algn="ctr" fontAlgn="auto">
              <a:spcBef>
                <a:spcPts val="0"/>
              </a:spcBef>
              <a:spcAft>
                <a:spcPts val="0"/>
              </a:spcAft>
              <a:buFont typeface="Arial" charset="0"/>
              <a:buNone/>
              <a:defRPr/>
            </a:pPr>
            <a:r>
              <a:rPr lang="en-US" altLang="zh-CN" sz="1300" b="1" dirty="0">
                <a:solidFill>
                  <a:srgbClr val="0000CC"/>
                </a:solidFill>
                <a:latin typeface="华文楷体" pitchFamily="2" charset="-122"/>
                <a:ea typeface="华文楷体" pitchFamily="2" charset="-122"/>
                <a:cs typeface="+mn-cs"/>
              </a:rPr>
              <a:t>B</a:t>
            </a:r>
            <a:r>
              <a:rPr lang="zh-CN" altLang="en-US" sz="1300" b="1" dirty="0">
                <a:solidFill>
                  <a:srgbClr val="0000CC"/>
                </a:solidFill>
                <a:latin typeface="华文楷体" pitchFamily="2" charset="-122"/>
                <a:ea typeface="华文楷体" pitchFamily="2" charset="-122"/>
                <a:cs typeface="+mn-cs"/>
              </a:rPr>
              <a:t>光电</a:t>
            </a:r>
            <a:endParaRPr lang="en-US" altLang="zh-CN" sz="1300" b="1" dirty="0">
              <a:solidFill>
                <a:srgbClr val="0000CC"/>
              </a:solidFill>
              <a:latin typeface="华文楷体" pitchFamily="2" charset="-122"/>
              <a:ea typeface="华文楷体" pitchFamily="2" charset="-122"/>
              <a:cs typeface="+mn-cs"/>
            </a:endParaRPr>
          </a:p>
          <a:p>
            <a:pPr algn="ctr" fontAlgn="auto">
              <a:spcBef>
                <a:spcPts val="0"/>
              </a:spcBef>
              <a:spcAft>
                <a:spcPts val="0"/>
              </a:spcAft>
              <a:buFont typeface="Arial" charset="0"/>
              <a:buNone/>
              <a:defRPr/>
            </a:pPr>
            <a:r>
              <a:rPr lang="zh-CN" altLang="en-US" sz="900" dirty="0">
                <a:solidFill>
                  <a:srgbClr val="0000CC"/>
                </a:solidFill>
                <a:latin typeface="华文楷体" pitchFamily="2" charset="-122"/>
                <a:ea typeface="华文楷体" pitchFamily="2" charset="-122"/>
                <a:cs typeface="+mn-cs"/>
              </a:rPr>
              <a:t>（股本</a:t>
            </a:r>
            <a:r>
              <a:rPr lang="en-US" altLang="zh-CN" sz="900" dirty="0">
                <a:solidFill>
                  <a:srgbClr val="0000CC"/>
                </a:solidFill>
                <a:latin typeface="华文楷体" pitchFamily="2" charset="-122"/>
                <a:ea typeface="华文楷体" pitchFamily="2" charset="-122"/>
                <a:cs typeface="+mn-cs"/>
              </a:rPr>
              <a:t>165,000,000</a:t>
            </a:r>
            <a:r>
              <a:rPr lang="zh-CN" altLang="en-US" sz="900" dirty="0">
                <a:solidFill>
                  <a:srgbClr val="0000CC"/>
                </a:solidFill>
                <a:latin typeface="华文楷体" pitchFamily="2" charset="-122"/>
                <a:ea typeface="华文楷体" pitchFamily="2" charset="-122"/>
                <a:cs typeface="+mn-cs"/>
              </a:rPr>
              <a:t>元</a:t>
            </a:r>
            <a:endParaRPr lang="en-US" altLang="zh-CN" sz="900" dirty="0">
              <a:solidFill>
                <a:srgbClr val="0000CC"/>
              </a:solidFill>
              <a:latin typeface="华文楷体" pitchFamily="2" charset="-122"/>
              <a:ea typeface="华文楷体" pitchFamily="2" charset="-122"/>
              <a:cs typeface="+mn-cs"/>
            </a:endParaRPr>
          </a:p>
          <a:p>
            <a:pPr algn="ctr" fontAlgn="auto">
              <a:spcBef>
                <a:spcPts val="0"/>
              </a:spcBef>
              <a:spcAft>
                <a:spcPts val="0"/>
              </a:spcAft>
              <a:buFont typeface="Arial" charset="0"/>
              <a:buNone/>
              <a:defRPr/>
            </a:pPr>
            <a:r>
              <a:rPr lang="zh-CN" altLang="en-US" sz="900" dirty="0">
                <a:solidFill>
                  <a:srgbClr val="0000CC"/>
                </a:solidFill>
                <a:latin typeface="华文楷体" pitchFamily="2" charset="-122"/>
                <a:ea typeface="华文楷体" pitchFamily="2" charset="-122"/>
                <a:cs typeface="+mn-cs"/>
              </a:rPr>
              <a:t>估值：</a:t>
            </a:r>
            <a:r>
              <a:rPr lang="en-US" altLang="zh-CN" sz="900" dirty="0">
                <a:solidFill>
                  <a:srgbClr val="0000CC"/>
                </a:solidFill>
                <a:latin typeface="华文楷体" pitchFamily="2" charset="-122"/>
                <a:ea typeface="华文楷体" pitchFamily="2" charset="-122"/>
                <a:cs typeface="+mn-cs"/>
              </a:rPr>
              <a:t> .81</a:t>
            </a:r>
            <a:r>
              <a:rPr lang="zh-CN" altLang="en-US" sz="900" dirty="0">
                <a:solidFill>
                  <a:srgbClr val="0000CC"/>
                </a:solidFill>
                <a:latin typeface="华文楷体" pitchFamily="2" charset="-122"/>
                <a:ea typeface="华文楷体" pitchFamily="2" charset="-122"/>
                <a:cs typeface="+mn-cs"/>
              </a:rPr>
              <a:t>万元）</a:t>
            </a:r>
          </a:p>
        </p:txBody>
      </p:sp>
      <p:sp>
        <p:nvSpPr>
          <p:cNvPr id="7210" name="椭圆 19"/>
          <p:cNvSpPr>
            <a:spLocks noChangeArrowheads="1"/>
          </p:cNvSpPr>
          <p:nvPr/>
        </p:nvSpPr>
        <p:spPr bwMode="auto">
          <a:xfrm>
            <a:off x="5757863" y="1492250"/>
            <a:ext cx="957262" cy="285750"/>
          </a:xfrm>
          <a:prstGeom prst="ellipse">
            <a:avLst/>
          </a:prstGeom>
          <a:noFill/>
          <a:ln w="9525" algn="ctr">
            <a:solidFill>
              <a:schemeClr val="tx1"/>
            </a:solidFill>
            <a:round/>
            <a:headEnd/>
            <a:tailEnd/>
          </a:ln>
        </p:spPr>
        <p:txBody>
          <a:bodyPr lIns="0" tIns="0" rIns="0" bIns="0" anchor="ctr"/>
          <a:lstStyle/>
          <a:p>
            <a:pPr algn="ctr"/>
            <a:r>
              <a:rPr lang="en-US" altLang="zh-CN" sz="1300">
                <a:latin typeface="华文楷体"/>
                <a:ea typeface="华文楷体"/>
                <a:cs typeface="华文楷体"/>
              </a:rPr>
              <a:t>D</a:t>
            </a:r>
            <a:r>
              <a:rPr lang="zh-CN" altLang="en-US" sz="1300">
                <a:latin typeface="华文楷体"/>
                <a:ea typeface="华文楷体"/>
                <a:cs typeface="华文楷体"/>
              </a:rPr>
              <a:t>自然人</a:t>
            </a:r>
          </a:p>
        </p:txBody>
      </p:sp>
      <p:sp>
        <p:nvSpPr>
          <p:cNvPr id="7211" name="椭圆 20"/>
          <p:cNvSpPr>
            <a:spLocks noChangeArrowheads="1"/>
          </p:cNvSpPr>
          <p:nvPr/>
        </p:nvSpPr>
        <p:spPr bwMode="auto">
          <a:xfrm>
            <a:off x="6357938" y="2349500"/>
            <a:ext cx="1428750" cy="428625"/>
          </a:xfrm>
          <a:prstGeom prst="ellipse">
            <a:avLst/>
          </a:prstGeom>
          <a:noFill/>
          <a:ln w="9525" algn="ctr">
            <a:solidFill>
              <a:schemeClr val="tx1"/>
            </a:solidFill>
            <a:round/>
            <a:headEnd/>
            <a:tailEnd/>
          </a:ln>
        </p:spPr>
        <p:txBody>
          <a:bodyPr lIns="0" tIns="0" rIns="0" bIns="0" anchor="ctr"/>
          <a:lstStyle/>
          <a:p>
            <a:pPr algn="ctr"/>
            <a:r>
              <a:rPr lang="zh-CN" altLang="en-US" sz="1300">
                <a:latin typeface="华文楷体"/>
                <a:ea typeface="华文楷体"/>
                <a:cs typeface="华文楷体"/>
              </a:rPr>
              <a:t>其他</a:t>
            </a:r>
            <a:r>
              <a:rPr lang="en-US" altLang="zh-CN" sz="1300">
                <a:latin typeface="华文楷体"/>
                <a:ea typeface="华文楷体"/>
                <a:cs typeface="华文楷体"/>
              </a:rPr>
              <a:t>44</a:t>
            </a:r>
            <a:r>
              <a:rPr lang="zh-CN" altLang="en-US" sz="1300">
                <a:latin typeface="华文楷体"/>
                <a:ea typeface="华文楷体"/>
                <a:cs typeface="华文楷体"/>
              </a:rPr>
              <a:t>位股东</a:t>
            </a:r>
          </a:p>
        </p:txBody>
      </p:sp>
      <p:sp>
        <p:nvSpPr>
          <p:cNvPr id="7212" name="TextBox 115"/>
          <p:cNvSpPr txBox="1">
            <a:spLocks noChangeArrowheads="1"/>
          </p:cNvSpPr>
          <p:nvPr/>
        </p:nvSpPr>
        <p:spPr bwMode="auto">
          <a:xfrm>
            <a:off x="5143500" y="3206750"/>
            <a:ext cx="863600" cy="230188"/>
          </a:xfrm>
          <a:prstGeom prst="rect">
            <a:avLst/>
          </a:prstGeom>
          <a:noFill/>
          <a:ln w="9525">
            <a:noFill/>
            <a:miter lim="800000"/>
            <a:headEnd/>
            <a:tailEnd/>
          </a:ln>
        </p:spPr>
        <p:txBody>
          <a:bodyPr>
            <a:spAutoFit/>
          </a:bodyPr>
          <a:lstStyle/>
          <a:p>
            <a:pPr algn="ctr"/>
            <a:r>
              <a:rPr lang="en-US" altLang="zh-CN" sz="900" b="1">
                <a:latin typeface="华文楷体"/>
                <a:ea typeface="华文楷体"/>
                <a:cs typeface="华文楷体"/>
              </a:rPr>
              <a:t>11.36%</a:t>
            </a:r>
          </a:p>
        </p:txBody>
      </p:sp>
      <p:sp>
        <p:nvSpPr>
          <p:cNvPr id="7213" name="TextBox 116"/>
          <p:cNvSpPr txBox="1">
            <a:spLocks noChangeArrowheads="1"/>
          </p:cNvSpPr>
          <p:nvPr/>
        </p:nvSpPr>
        <p:spPr bwMode="auto">
          <a:xfrm>
            <a:off x="5286375" y="3349625"/>
            <a:ext cx="1189038" cy="369888"/>
          </a:xfrm>
          <a:prstGeom prst="rect">
            <a:avLst/>
          </a:prstGeom>
          <a:noFill/>
          <a:ln w="9525">
            <a:noFill/>
            <a:miter lim="800000"/>
            <a:headEnd/>
            <a:tailEnd/>
          </a:ln>
        </p:spPr>
        <p:txBody>
          <a:bodyPr>
            <a:spAutoFit/>
          </a:bodyPr>
          <a:lstStyle/>
          <a:p>
            <a:r>
              <a:rPr lang="en-US" altLang="zh-CN" sz="900" b="1">
                <a:latin typeface="华文楷体"/>
                <a:ea typeface="华文楷体"/>
                <a:cs typeface="华文楷体"/>
              </a:rPr>
              <a:t>18,748,877</a:t>
            </a:r>
            <a:r>
              <a:rPr lang="zh-CN" altLang="en-US" sz="900" b="1">
                <a:latin typeface="华文楷体"/>
                <a:ea typeface="华文楷体"/>
                <a:cs typeface="华文楷体"/>
              </a:rPr>
              <a:t>股</a:t>
            </a:r>
            <a:endParaRPr lang="en-US" altLang="zh-CN" sz="900" b="1">
              <a:latin typeface="华文楷体"/>
              <a:ea typeface="华文楷体"/>
              <a:cs typeface="华文楷体"/>
            </a:endParaRPr>
          </a:p>
          <a:p>
            <a:r>
              <a:rPr lang="zh-CN" altLang="en-US" sz="900" b="1">
                <a:latin typeface="华文楷体"/>
                <a:ea typeface="华文楷体"/>
                <a:cs typeface="华文楷体"/>
              </a:rPr>
              <a:t>交易价</a:t>
            </a:r>
            <a:r>
              <a:rPr lang="en-US" altLang="zh-CN" sz="900" b="1">
                <a:latin typeface="华文楷体"/>
                <a:ea typeface="华文楷体"/>
                <a:cs typeface="华文楷体"/>
              </a:rPr>
              <a:t>: 42,796.73</a:t>
            </a:r>
            <a:r>
              <a:rPr lang="zh-CN" altLang="en-US" sz="900" b="1">
                <a:latin typeface="华文楷体"/>
                <a:ea typeface="华文楷体"/>
                <a:cs typeface="华文楷体"/>
              </a:rPr>
              <a:t>万</a:t>
            </a:r>
            <a:endParaRPr lang="en-US" altLang="zh-CN" sz="900" b="1">
              <a:latin typeface="华文楷体"/>
              <a:ea typeface="华文楷体"/>
              <a:cs typeface="华文楷体"/>
            </a:endParaRPr>
          </a:p>
        </p:txBody>
      </p:sp>
      <p:sp>
        <p:nvSpPr>
          <p:cNvPr id="7214" name="TextBox 132"/>
          <p:cNvSpPr txBox="1">
            <a:spLocks noChangeArrowheads="1"/>
          </p:cNvSpPr>
          <p:nvPr/>
        </p:nvSpPr>
        <p:spPr bwMode="auto">
          <a:xfrm>
            <a:off x="6072188" y="1778000"/>
            <a:ext cx="865187" cy="230188"/>
          </a:xfrm>
          <a:prstGeom prst="rect">
            <a:avLst/>
          </a:prstGeom>
          <a:noFill/>
          <a:ln w="9525">
            <a:noFill/>
            <a:miter lim="800000"/>
            <a:headEnd/>
            <a:tailEnd/>
          </a:ln>
        </p:spPr>
        <p:txBody>
          <a:bodyPr>
            <a:spAutoFit/>
          </a:bodyPr>
          <a:lstStyle/>
          <a:p>
            <a:pPr algn="ctr"/>
            <a:r>
              <a:rPr lang="en-US" altLang="zh-CN" sz="900">
                <a:latin typeface="华文楷体"/>
                <a:ea typeface="华文楷体"/>
                <a:cs typeface="华文楷体"/>
              </a:rPr>
              <a:t>10.887%</a:t>
            </a:r>
          </a:p>
        </p:txBody>
      </p:sp>
      <p:sp>
        <p:nvSpPr>
          <p:cNvPr id="7215" name="TextBox 133"/>
          <p:cNvSpPr txBox="1">
            <a:spLocks noChangeArrowheads="1"/>
          </p:cNvSpPr>
          <p:nvPr/>
        </p:nvSpPr>
        <p:spPr bwMode="auto">
          <a:xfrm>
            <a:off x="6254750" y="1943100"/>
            <a:ext cx="1081088" cy="230188"/>
          </a:xfrm>
          <a:prstGeom prst="rect">
            <a:avLst/>
          </a:prstGeom>
          <a:noFill/>
          <a:ln w="9525">
            <a:noFill/>
            <a:miter lim="800000"/>
            <a:headEnd/>
            <a:tailEnd/>
          </a:ln>
        </p:spPr>
        <p:txBody>
          <a:bodyPr>
            <a:spAutoFit/>
          </a:bodyPr>
          <a:lstStyle/>
          <a:p>
            <a:r>
              <a:rPr lang="en-US" altLang="zh-CN" sz="900">
                <a:latin typeface="华文楷体"/>
                <a:ea typeface="华文楷体"/>
                <a:cs typeface="华文楷体"/>
              </a:rPr>
              <a:t>17,971,085</a:t>
            </a:r>
            <a:r>
              <a:rPr lang="zh-CN" altLang="en-US" sz="900">
                <a:latin typeface="华文楷体"/>
                <a:ea typeface="华文楷体"/>
                <a:cs typeface="华文楷体"/>
              </a:rPr>
              <a:t>股</a:t>
            </a:r>
            <a:endParaRPr lang="en-US" altLang="zh-CN" sz="900">
              <a:latin typeface="华文楷体"/>
              <a:ea typeface="华文楷体"/>
              <a:cs typeface="华文楷体"/>
            </a:endParaRPr>
          </a:p>
        </p:txBody>
      </p:sp>
      <p:sp>
        <p:nvSpPr>
          <p:cNvPr id="7216" name="TextBox 138"/>
          <p:cNvSpPr txBox="1">
            <a:spLocks noChangeArrowheads="1"/>
          </p:cNvSpPr>
          <p:nvPr/>
        </p:nvSpPr>
        <p:spPr bwMode="auto">
          <a:xfrm>
            <a:off x="5368925" y="2174875"/>
            <a:ext cx="863600" cy="231775"/>
          </a:xfrm>
          <a:prstGeom prst="rect">
            <a:avLst/>
          </a:prstGeom>
          <a:noFill/>
          <a:ln w="9525">
            <a:noFill/>
            <a:miter lim="800000"/>
            <a:headEnd/>
            <a:tailEnd/>
          </a:ln>
        </p:spPr>
        <p:txBody>
          <a:bodyPr>
            <a:spAutoFit/>
          </a:bodyPr>
          <a:lstStyle/>
          <a:p>
            <a:r>
              <a:rPr lang="en-US" altLang="zh-CN" sz="900">
                <a:latin typeface="华文楷体"/>
                <a:ea typeface="华文楷体"/>
                <a:cs typeface="华文楷体"/>
              </a:rPr>
              <a:t>32.39%</a:t>
            </a:r>
          </a:p>
        </p:txBody>
      </p:sp>
      <p:sp>
        <p:nvSpPr>
          <p:cNvPr id="7217" name="TextBox 139"/>
          <p:cNvSpPr txBox="1">
            <a:spLocks noChangeArrowheads="1"/>
          </p:cNvSpPr>
          <p:nvPr/>
        </p:nvSpPr>
        <p:spPr bwMode="auto">
          <a:xfrm>
            <a:off x="5368925" y="2343150"/>
            <a:ext cx="971550" cy="230188"/>
          </a:xfrm>
          <a:prstGeom prst="rect">
            <a:avLst/>
          </a:prstGeom>
          <a:noFill/>
          <a:ln w="9525">
            <a:noFill/>
            <a:miter lim="800000"/>
            <a:headEnd/>
            <a:tailEnd/>
          </a:ln>
        </p:spPr>
        <p:txBody>
          <a:bodyPr>
            <a:spAutoFit/>
          </a:bodyPr>
          <a:lstStyle/>
          <a:p>
            <a:r>
              <a:rPr lang="en-US" altLang="zh-CN" sz="900">
                <a:latin typeface="华文楷体"/>
                <a:ea typeface="华文楷体"/>
                <a:cs typeface="华文楷体"/>
              </a:rPr>
              <a:t>93,980,381</a:t>
            </a:r>
            <a:r>
              <a:rPr lang="zh-CN" altLang="en-US" sz="900">
                <a:latin typeface="华文楷体"/>
                <a:ea typeface="华文楷体"/>
                <a:cs typeface="华文楷体"/>
              </a:rPr>
              <a:t>股</a:t>
            </a:r>
            <a:endParaRPr lang="en-US" altLang="zh-CN" sz="900">
              <a:latin typeface="华文楷体"/>
              <a:ea typeface="华文楷体"/>
              <a:cs typeface="华文楷体"/>
            </a:endParaRPr>
          </a:p>
        </p:txBody>
      </p:sp>
      <p:sp>
        <p:nvSpPr>
          <p:cNvPr id="7218" name="TextBox 140"/>
          <p:cNvSpPr txBox="1">
            <a:spLocks noChangeArrowheads="1"/>
          </p:cNvSpPr>
          <p:nvPr/>
        </p:nvSpPr>
        <p:spPr bwMode="auto">
          <a:xfrm>
            <a:off x="8312150" y="2543175"/>
            <a:ext cx="468313" cy="230188"/>
          </a:xfrm>
          <a:prstGeom prst="rect">
            <a:avLst/>
          </a:prstGeom>
          <a:noFill/>
          <a:ln w="9525">
            <a:noFill/>
            <a:miter lim="800000"/>
            <a:headEnd/>
            <a:tailEnd/>
          </a:ln>
        </p:spPr>
        <p:txBody>
          <a:bodyPr>
            <a:spAutoFit/>
          </a:bodyPr>
          <a:lstStyle/>
          <a:p>
            <a:r>
              <a:rPr lang="en-US" altLang="zh-CN" sz="900">
                <a:latin typeface="华文楷体"/>
                <a:ea typeface="华文楷体"/>
                <a:cs typeface="华文楷体"/>
              </a:rPr>
              <a:t>100%</a:t>
            </a:r>
          </a:p>
        </p:txBody>
      </p:sp>
      <p:cxnSp>
        <p:nvCxnSpPr>
          <p:cNvPr id="7219" name="直接箭头连接符 123"/>
          <p:cNvCxnSpPr>
            <a:cxnSpLocks noChangeShapeType="1"/>
            <a:stCxn id="7210" idx="4"/>
            <a:endCxn id="92" idx="0"/>
          </p:cNvCxnSpPr>
          <p:nvPr/>
        </p:nvCxnSpPr>
        <p:spPr bwMode="auto">
          <a:xfrm rot="5400000">
            <a:off x="5145088" y="2859087"/>
            <a:ext cx="2173288" cy="11113"/>
          </a:xfrm>
          <a:prstGeom prst="straightConnector1">
            <a:avLst/>
          </a:prstGeom>
          <a:noFill/>
          <a:ln w="9525" algn="ctr">
            <a:solidFill>
              <a:schemeClr val="tx1"/>
            </a:solidFill>
            <a:round/>
            <a:headEnd/>
            <a:tailEnd type="triangle" w="med" len="med"/>
          </a:ln>
        </p:spPr>
      </p:cxnSp>
      <p:sp>
        <p:nvSpPr>
          <p:cNvPr id="7220" name="椭圆 19"/>
          <p:cNvSpPr>
            <a:spLocks noChangeArrowheads="1"/>
          </p:cNvSpPr>
          <p:nvPr/>
        </p:nvSpPr>
        <p:spPr bwMode="auto">
          <a:xfrm>
            <a:off x="7831138" y="1924050"/>
            <a:ext cx="957262" cy="285750"/>
          </a:xfrm>
          <a:prstGeom prst="ellipse">
            <a:avLst/>
          </a:prstGeom>
          <a:noFill/>
          <a:ln w="9525" algn="ctr">
            <a:solidFill>
              <a:schemeClr val="tx1"/>
            </a:solidFill>
            <a:round/>
            <a:headEnd/>
            <a:tailEnd/>
          </a:ln>
        </p:spPr>
        <p:txBody>
          <a:bodyPr lIns="0" tIns="0" rIns="0" bIns="0" anchor="ctr"/>
          <a:lstStyle/>
          <a:p>
            <a:pPr algn="ctr"/>
            <a:r>
              <a:rPr lang="en-US" altLang="zh-CN" sz="1300">
                <a:latin typeface="华文楷体"/>
                <a:ea typeface="华文楷体"/>
                <a:cs typeface="华文楷体"/>
              </a:rPr>
              <a:t>D</a:t>
            </a:r>
            <a:r>
              <a:rPr lang="zh-CN" altLang="en-US" sz="1300">
                <a:latin typeface="华文楷体"/>
                <a:ea typeface="华文楷体"/>
                <a:cs typeface="华文楷体"/>
              </a:rPr>
              <a:t>自然人</a:t>
            </a:r>
          </a:p>
        </p:txBody>
      </p:sp>
      <p:sp>
        <p:nvSpPr>
          <p:cNvPr id="7221" name="TextBox 124"/>
          <p:cNvSpPr txBox="1">
            <a:spLocks noChangeArrowheads="1"/>
          </p:cNvSpPr>
          <p:nvPr/>
        </p:nvSpPr>
        <p:spPr bwMode="auto">
          <a:xfrm>
            <a:off x="7073900" y="2743200"/>
            <a:ext cx="1116013" cy="230188"/>
          </a:xfrm>
          <a:prstGeom prst="rect">
            <a:avLst/>
          </a:prstGeom>
          <a:noFill/>
          <a:ln w="9525">
            <a:noFill/>
            <a:miter lim="800000"/>
            <a:headEnd/>
            <a:tailEnd/>
          </a:ln>
        </p:spPr>
        <p:txBody>
          <a:bodyPr>
            <a:spAutoFit/>
          </a:bodyPr>
          <a:lstStyle/>
          <a:p>
            <a:r>
              <a:rPr lang="en-US" altLang="zh-CN" sz="900">
                <a:latin typeface="华文楷体"/>
                <a:ea typeface="华文楷体"/>
                <a:cs typeface="华文楷体"/>
              </a:rPr>
              <a:t>77.75%</a:t>
            </a:r>
            <a:endParaRPr lang="zh-CN" altLang="en-US" sz="900">
              <a:latin typeface="华文楷体"/>
              <a:ea typeface="华文楷体"/>
              <a:cs typeface="华文楷体"/>
            </a:endParaRPr>
          </a:p>
        </p:txBody>
      </p:sp>
      <p:sp>
        <p:nvSpPr>
          <p:cNvPr id="7222" name="TextBox 137"/>
          <p:cNvSpPr txBox="1">
            <a:spLocks noChangeArrowheads="1"/>
          </p:cNvSpPr>
          <p:nvPr/>
        </p:nvSpPr>
        <p:spPr bwMode="auto">
          <a:xfrm>
            <a:off x="7062788" y="2908300"/>
            <a:ext cx="1081087" cy="231775"/>
          </a:xfrm>
          <a:prstGeom prst="rect">
            <a:avLst/>
          </a:prstGeom>
          <a:noFill/>
          <a:ln w="9525">
            <a:noFill/>
            <a:miter lim="800000"/>
            <a:headEnd/>
            <a:tailEnd/>
          </a:ln>
        </p:spPr>
        <p:txBody>
          <a:bodyPr>
            <a:spAutoFit/>
          </a:bodyPr>
          <a:lstStyle/>
          <a:p>
            <a:r>
              <a:rPr lang="en-US" altLang="zh-CN" sz="900">
                <a:latin typeface="华文楷体"/>
                <a:ea typeface="华文楷体"/>
                <a:cs typeface="华文楷体"/>
              </a:rPr>
              <a:t>128,280,038</a:t>
            </a:r>
            <a:r>
              <a:rPr lang="zh-CN" altLang="en-US" sz="900">
                <a:latin typeface="华文楷体"/>
                <a:ea typeface="华文楷体"/>
                <a:cs typeface="华文楷体"/>
              </a:rPr>
              <a:t>股</a:t>
            </a:r>
            <a:endParaRPr lang="en-US" altLang="zh-CN" sz="900">
              <a:latin typeface="华文楷体"/>
              <a:ea typeface="华文楷体"/>
              <a:cs typeface="华文楷体"/>
            </a:endParaRPr>
          </a:p>
        </p:txBody>
      </p:sp>
      <p:cxnSp>
        <p:nvCxnSpPr>
          <p:cNvPr id="7223" name="直接连接符 150"/>
          <p:cNvCxnSpPr>
            <a:cxnSpLocks noChangeShapeType="1"/>
            <a:stCxn id="7220" idx="4"/>
            <a:endCxn id="87" idx="0"/>
          </p:cNvCxnSpPr>
          <p:nvPr/>
        </p:nvCxnSpPr>
        <p:spPr bwMode="auto">
          <a:xfrm rot="16200000" flipH="1">
            <a:off x="7787482" y="2732881"/>
            <a:ext cx="1047750" cy="1587"/>
          </a:xfrm>
          <a:prstGeom prst="line">
            <a:avLst/>
          </a:prstGeom>
          <a:noFill/>
          <a:ln w="9525" algn="ctr">
            <a:solidFill>
              <a:schemeClr val="tx1"/>
            </a:solidFill>
            <a:round/>
            <a:headEnd/>
            <a:tailEnd type="triangle" w="med" len="med"/>
          </a:ln>
        </p:spPr>
      </p:cxnSp>
      <p:sp>
        <p:nvSpPr>
          <p:cNvPr id="7224" name="任意多边形 114"/>
          <p:cNvSpPr>
            <a:spLocks noChangeArrowheads="1"/>
          </p:cNvSpPr>
          <p:nvPr/>
        </p:nvSpPr>
        <p:spPr bwMode="auto">
          <a:xfrm>
            <a:off x="1928813" y="1920875"/>
            <a:ext cx="1071562" cy="928688"/>
          </a:xfrm>
          <a:custGeom>
            <a:avLst/>
            <a:gdLst>
              <a:gd name="T0" fmla="*/ 0 w 2541094"/>
              <a:gd name="T1" fmla="*/ 0 h 2245756"/>
              <a:gd name="T2" fmla="*/ 0 w 2541094"/>
              <a:gd name="T3" fmla="*/ 0 h 2245756"/>
              <a:gd name="T4" fmla="*/ 0 w 2541094"/>
              <a:gd name="T5" fmla="*/ 0 h 2245756"/>
              <a:gd name="T6" fmla="*/ 0 w 2541094"/>
              <a:gd name="T7" fmla="*/ 0 h 2245756"/>
              <a:gd name="T8" fmla="*/ 0 w 2541094"/>
              <a:gd name="T9" fmla="*/ 0 h 2245756"/>
              <a:gd name="T10" fmla="*/ 0 w 2541094"/>
              <a:gd name="T11" fmla="*/ 0 h 2245756"/>
              <a:gd name="T12" fmla="*/ 0 w 2541094"/>
              <a:gd name="T13" fmla="*/ 0 h 2245756"/>
              <a:gd name="T14" fmla="*/ 0 w 2541094"/>
              <a:gd name="T15" fmla="*/ 0 h 2245756"/>
              <a:gd name="T16" fmla="*/ 0 w 2541094"/>
              <a:gd name="T17" fmla="*/ 0 h 2245756"/>
              <a:gd name="T18" fmla="*/ 0 w 2541094"/>
              <a:gd name="T19" fmla="*/ 0 h 2245756"/>
              <a:gd name="T20" fmla="*/ 0 w 2541094"/>
              <a:gd name="T21" fmla="*/ 0 h 2245756"/>
              <a:gd name="T22" fmla="*/ 0 w 2541094"/>
              <a:gd name="T23" fmla="*/ 0 h 2245756"/>
              <a:gd name="T24" fmla="*/ 0 w 2541094"/>
              <a:gd name="T25" fmla="*/ 0 h 2245756"/>
              <a:gd name="T26" fmla="*/ 0 w 2541094"/>
              <a:gd name="T27" fmla="*/ 0 h 2245756"/>
              <a:gd name="T28" fmla="*/ 0 w 2541094"/>
              <a:gd name="T29" fmla="*/ 0 h 2245756"/>
              <a:gd name="T30" fmla="*/ 0 w 2541094"/>
              <a:gd name="T31" fmla="*/ 0 h 2245756"/>
              <a:gd name="T32" fmla="*/ 0 w 2541094"/>
              <a:gd name="T33" fmla="*/ 0 h 2245756"/>
              <a:gd name="T34" fmla="*/ 0 w 2541094"/>
              <a:gd name="T35" fmla="*/ 0 h 2245756"/>
              <a:gd name="T36" fmla="*/ 0 w 2541094"/>
              <a:gd name="T37" fmla="*/ 0 h 2245756"/>
              <a:gd name="T38" fmla="*/ 0 w 2541094"/>
              <a:gd name="T39" fmla="*/ 0 h 2245756"/>
              <a:gd name="T40" fmla="*/ 0 w 2541094"/>
              <a:gd name="T41" fmla="*/ 0 h 2245756"/>
              <a:gd name="T42" fmla="*/ 0 w 2541094"/>
              <a:gd name="T43" fmla="*/ 0 h 2245756"/>
              <a:gd name="T44" fmla="*/ 0 w 2541094"/>
              <a:gd name="T45" fmla="*/ 0 h 2245756"/>
              <a:gd name="T46" fmla="*/ 0 w 2541094"/>
              <a:gd name="T47" fmla="*/ 0 h 2245756"/>
              <a:gd name="T48" fmla="*/ 0 w 2541094"/>
              <a:gd name="T49" fmla="*/ 0 h 2245756"/>
              <a:gd name="T50" fmla="*/ 0 w 2541094"/>
              <a:gd name="T51" fmla="*/ 0 h 2245756"/>
              <a:gd name="T52" fmla="*/ 0 w 2541094"/>
              <a:gd name="T53" fmla="*/ 0 h 2245756"/>
              <a:gd name="T54" fmla="*/ 0 w 2541094"/>
              <a:gd name="T55" fmla="*/ 0 h 2245756"/>
              <a:gd name="T56" fmla="*/ 0 w 2541094"/>
              <a:gd name="T57" fmla="*/ 0 h 2245756"/>
              <a:gd name="T58" fmla="*/ 0 w 2541094"/>
              <a:gd name="T59" fmla="*/ 0 h 2245756"/>
              <a:gd name="T60" fmla="*/ 0 w 2541094"/>
              <a:gd name="T61" fmla="*/ 0 h 2245756"/>
              <a:gd name="T62" fmla="*/ 0 w 2541094"/>
              <a:gd name="T63" fmla="*/ 0 h 2245756"/>
              <a:gd name="T64" fmla="*/ 0 w 2541094"/>
              <a:gd name="T65" fmla="*/ 0 h 2245756"/>
              <a:gd name="T66" fmla="*/ 0 w 2541094"/>
              <a:gd name="T67" fmla="*/ 0 h 2245756"/>
              <a:gd name="T68" fmla="*/ 0 w 2541094"/>
              <a:gd name="T69" fmla="*/ 0 h 2245756"/>
              <a:gd name="T70" fmla="*/ 0 w 2541094"/>
              <a:gd name="T71" fmla="*/ 0 h 2245756"/>
              <a:gd name="T72" fmla="*/ 0 w 2541094"/>
              <a:gd name="T73" fmla="*/ 0 h 2245756"/>
              <a:gd name="T74" fmla="*/ 0 w 2541094"/>
              <a:gd name="T75" fmla="*/ 0 h 2245756"/>
              <a:gd name="T76" fmla="*/ 0 w 2541094"/>
              <a:gd name="T77" fmla="*/ 0 h 2245756"/>
              <a:gd name="T78" fmla="*/ 0 w 2541094"/>
              <a:gd name="T79" fmla="*/ 0 h 2245756"/>
              <a:gd name="T80" fmla="*/ 0 w 2541094"/>
              <a:gd name="T81" fmla="*/ 0 h 2245756"/>
              <a:gd name="T82" fmla="*/ 0 w 2541094"/>
              <a:gd name="T83" fmla="*/ 0 h 2245756"/>
              <a:gd name="T84" fmla="*/ 0 w 2541094"/>
              <a:gd name="T85" fmla="*/ 0 h 2245756"/>
              <a:gd name="T86" fmla="*/ 0 w 2541094"/>
              <a:gd name="T87" fmla="*/ 0 h 2245756"/>
              <a:gd name="T88" fmla="*/ 0 w 2541094"/>
              <a:gd name="T89" fmla="*/ 0 h 2245756"/>
              <a:gd name="T90" fmla="*/ 0 w 2541094"/>
              <a:gd name="T91" fmla="*/ 0 h 2245756"/>
              <a:gd name="T92" fmla="*/ 0 w 2541094"/>
              <a:gd name="T93" fmla="*/ 0 h 2245756"/>
              <a:gd name="T94" fmla="*/ 0 w 2541094"/>
              <a:gd name="T95" fmla="*/ 0 h 2245756"/>
              <a:gd name="T96" fmla="*/ 0 w 2541094"/>
              <a:gd name="T97" fmla="*/ 0 h 2245756"/>
              <a:gd name="T98" fmla="*/ 0 w 2541094"/>
              <a:gd name="T99" fmla="*/ 0 h 2245756"/>
              <a:gd name="T100" fmla="*/ 0 w 2541094"/>
              <a:gd name="T101" fmla="*/ 0 h 22457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541094"/>
              <a:gd name="T154" fmla="*/ 0 h 2245756"/>
              <a:gd name="T155" fmla="*/ 2541094 w 2541094"/>
              <a:gd name="T156" fmla="*/ 2245756 h 224575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541094" h="2245756">
                <a:moveTo>
                  <a:pt x="95349" y="130518"/>
                </a:moveTo>
                <a:cubicBezTo>
                  <a:pt x="108202" y="119501"/>
                  <a:pt x="142125" y="121367"/>
                  <a:pt x="161450" y="108484"/>
                </a:cubicBezTo>
                <a:cubicBezTo>
                  <a:pt x="183484" y="93795"/>
                  <a:pt x="202429" y="72790"/>
                  <a:pt x="227551" y="64416"/>
                </a:cubicBezTo>
                <a:lnTo>
                  <a:pt x="293653" y="42383"/>
                </a:lnTo>
                <a:cubicBezTo>
                  <a:pt x="293655" y="42382"/>
                  <a:pt x="359752" y="20349"/>
                  <a:pt x="359754" y="20349"/>
                </a:cubicBezTo>
                <a:lnTo>
                  <a:pt x="525007" y="9332"/>
                </a:lnTo>
                <a:cubicBezTo>
                  <a:pt x="658355" y="14888"/>
                  <a:pt x="728926" y="0"/>
                  <a:pt x="833479" y="31366"/>
                </a:cubicBezTo>
                <a:cubicBezTo>
                  <a:pt x="866848" y="41377"/>
                  <a:pt x="899580" y="53400"/>
                  <a:pt x="932631" y="64416"/>
                </a:cubicBezTo>
                <a:lnTo>
                  <a:pt x="965682" y="75433"/>
                </a:lnTo>
                <a:cubicBezTo>
                  <a:pt x="987716" y="90122"/>
                  <a:pt x="1006661" y="111127"/>
                  <a:pt x="1031783" y="119501"/>
                </a:cubicBezTo>
                <a:cubicBezTo>
                  <a:pt x="1042800" y="123173"/>
                  <a:pt x="1054159" y="125944"/>
                  <a:pt x="1064833" y="130518"/>
                </a:cubicBezTo>
                <a:cubicBezTo>
                  <a:pt x="1160128" y="171358"/>
                  <a:pt x="1064443" y="137731"/>
                  <a:pt x="1141951" y="163568"/>
                </a:cubicBezTo>
                <a:cubicBezTo>
                  <a:pt x="1193727" y="215344"/>
                  <a:pt x="1162038" y="187976"/>
                  <a:pt x="1241103" y="240686"/>
                </a:cubicBezTo>
                <a:lnTo>
                  <a:pt x="1373306" y="328821"/>
                </a:lnTo>
                <a:lnTo>
                  <a:pt x="1406356" y="350855"/>
                </a:lnTo>
                <a:cubicBezTo>
                  <a:pt x="1417373" y="358200"/>
                  <a:pt x="1430044" y="363526"/>
                  <a:pt x="1439407" y="372889"/>
                </a:cubicBezTo>
                <a:cubicBezTo>
                  <a:pt x="1481821" y="415301"/>
                  <a:pt x="1459495" y="397297"/>
                  <a:pt x="1505508" y="427973"/>
                </a:cubicBezTo>
                <a:cubicBezTo>
                  <a:pt x="1567938" y="521618"/>
                  <a:pt x="1465112" y="376560"/>
                  <a:pt x="1593643" y="505091"/>
                </a:cubicBezTo>
                <a:cubicBezTo>
                  <a:pt x="1636056" y="547504"/>
                  <a:pt x="1613730" y="529500"/>
                  <a:pt x="1659744" y="560175"/>
                </a:cubicBezTo>
                <a:cubicBezTo>
                  <a:pt x="1663416" y="571192"/>
                  <a:pt x="1662549" y="585014"/>
                  <a:pt x="1670761" y="593226"/>
                </a:cubicBezTo>
                <a:cubicBezTo>
                  <a:pt x="1678973" y="601438"/>
                  <a:pt x="1693425" y="599049"/>
                  <a:pt x="1703812" y="604243"/>
                </a:cubicBezTo>
                <a:cubicBezTo>
                  <a:pt x="1715655" y="610164"/>
                  <a:pt x="1726690" y="617801"/>
                  <a:pt x="1736862" y="626277"/>
                </a:cubicBezTo>
                <a:cubicBezTo>
                  <a:pt x="1821683" y="696961"/>
                  <a:pt x="1720910" y="626658"/>
                  <a:pt x="1802964" y="681361"/>
                </a:cubicBezTo>
                <a:cubicBezTo>
                  <a:pt x="1852240" y="755279"/>
                  <a:pt x="1794191" y="682857"/>
                  <a:pt x="1858048" y="725428"/>
                </a:cubicBezTo>
                <a:cubicBezTo>
                  <a:pt x="1871012" y="734070"/>
                  <a:pt x="1878800" y="748914"/>
                  <a:pt x="1891098" y="758479"/>
                </a:cubicBezTo>
                <a:cubicBezTo>
                  <a:pt x="1912001" y="774737"/>
                  <a:pt x="1938475" y="783822"/>
                  <a:pt x="1957200" y="802547"/>
                </a:cubicBezTo>
                <a:cubicBezTo>
                  <a:pt x="1979234" y="824581"/>
                  <a:pt x="1997374" y="851364"/>
                  <a:pt x="2023301" y="868648"/>
                </a:cubicBezTo>
                <a:cubicBezTo>
                  <a:pt x="2034318" y="875992"/>
                  <a:pt x="2046455" y="881885"/>
                  <a:pt x="2056351" y="890681"/>
                </a:cubicBezTo>
                <a:cubicBezTo>
                  <a:pt x="2079641" y="911383"/>
                  <a:pt x="2100419" y="934749"/>
                  <a:pt x="2122453" y="956783"/>
                </a:cubicBezTo>
                <a:cubicBezTo>
                  <a:pt x="2133470" y="967800"/>
                  <a:pt x="2142540" y="981191"/>
                  <a:pt x="2155503" y="989833"/>
                </a:cubicBezTo>
                <a:lnTo>
                  <a:pt x="2188554" y="1011867"/>
                </a:lnTo>
                <a:cubicBezTo>
                  <a:pt x="2247312" y="1100005"/>
                  <a:pt x="2170192" y="993505"/>
                  <a:pt x="2243638" y="1066951"/>
                </a:cubicBezTo>
                <a:cubicBezTo>
                  <a:pt x="2253001" y="1076314"/>
                  <a:pt x="2257195" y="1089830"/>
                  <a:pt x="2265672" y="1100002"/>
                </a:cubicBezTo>
                <a:cubicBezTo>
                  <a:pt x="2292181" y="1131812"/>
                  <a:pt x="2299275" y="1133421"/>
                  <a:pt x="2331773" y="1155086"/>
                </a:cubicBezTo>
                <a:cubicBezTo>
                  <a:pt x="2391922" y="1275385"/>
                  <a:pt x="2314187" y="1138134"/>
                  <a:pt x="2386858" y="1221187"/>
                </a:cubicBezTo>
                <a:cubicBezTo>
                  <a:pt x="2404296" y="1241116"/>
                  <a:pt x="2416236" y="1265255"/>
                  <a:pt x="2430925" y="1287289"/>
                </a:cubicBezTo>
                <a:lnTo>
                  <a:pt x="2474992" y="1353390"/>
                </a:lnTo>
                <a:lnTo>
                  <a:pt x="2497026" y="1386440"/>
                </a:lnTo>
                <a:cubicBezTo>
                  <a:pt x="2500698" y="1397457"/>
                  <a:pt x="2502850" y="1409104"/>
                  <a:pt x="2508043" y="1419491"/>
                </a:cubicBezTo>
                <a:cubicBezTo>
                  <a:pt x="2513964" y="1431334"/>
                  <a:pt x="2524861" y="1440372"/>
                  <a:pt x="2530077" y="1452542"/>
                </a:cubicBezTo>
                <a:cubicBezTo>
                  <a:pt x="2536041" y="1466459"/>
                  <a:pt x="2537422" y="1481920"/>
                  <a:pt x="2541094" y="1496609"/>
                </a:cubicBezTo>
                <a:cubicBezTo>
                  <a:pt x="2537422" y="1577399"/>
                  <a:pt x="2538693" y="1658566"/>
                  <a:pt x="2530077" y="1738980"/>
                </a:cubicBezTo>
                <a:cubicBezTo>
                  <a:pt x="2527603" y="1762073"/>
                  <a:pt x="2515388" y="1783047"/>
                  <a:pt x="2508043" y="1805081"/>
                </a:cubicBezTo>
                <a:cubicBezTo>
                  <a:pt x="2492839" y="1850694"/>
                  <a:pt x="2503468" y="1828469"/>
                  <a:pt x="2474992" y="1871183"/>
                </a:cubicBezTo>
                <a:cubicBezTo>
                  <a:pt x="2434823" y="1991697"/>
                  <a:pt x="2498884" y="1809165"/>
                  <a:pt x="2441942" y="1937284"/>
                </a:cubicBezTo>
                <a:cubicBezTo>
                  <a:pt x="2432509" y="1958508"/>
                  <a:pt x="2430295" y="1982611"/>
                  <a:pt x="2419908" y="2003385"/>
                </a:cubicBezTo>
                <a:cubicBezTo>
                  <a:pt x="2412563" y="2018074"/>
                  <a:pt x="2404343" y="2032358"/>
                  <a:pt x="2397874" y="2047453"/>
                </a:cubicBezTo>
                <a:cubicBezTo>
                  <a:pt x="2384433" y="2078815"/>
                  <a:pt x="2391290" y="2087088"/>
                  <a:pt x="2364824" y="2113554"/>
                </a:cubicBezTo>
                <a:cubicBezTo>
                  <a:pt x="2355461" y="2122916"/>
                  <a:pt x="2342790" y="2128243"/>
                  <a:pt x="2331773" y="2135587"/>
                </a:cubicBezTo>
                <a:cubicBezTo>
                  <a:pt x="2324428" y="2146604"/>
                  <a:pt x="2319102" y="2159275"/>
                  <a:pt x="2309739" y="2168638"/>
                </a:cubicBezTo>
                <a:cubicBezTo>
                  <a:pt x="2283551" y="2194826"/>
                  <a:pt x="2243315" y="2201797"/>
                  <a:pt x="2210588" y="2212706"/>
                </a:cubicBezTo>
                <a:lnTo>
                  <a:pt x="2177537" y="2223722"/>
                </a:lnTo>
                <a:lnTo>
                  <a:pt x="2144486" y="2234739"/>
                </a:lnTo>
                <a:lnTo>
                  <a:pt x="2111436" y="2245756"/>
                </a:lnTo>
                <a:cubicBezTo>
                  <a:pt x="2026973" y="2242084"/>
                  <a:pt x="1942359" y="2240984"/>
                  <a:pt x="1858048" y="2234739"/>
                </a:cubicBezTo>
                <a:cubicBezTo>
                  <a:pt x="1842948" y="2233620"/>
                  <a:pt x="1828915" y="2226211"/>
                  <a:pt x="1813980" y="2223722"/>
                </a:cubicBezTo>
                <a:cubicBezTo>
                  <a:pt x="1784776" y="2218855"/>
                  <a:pt x="1755108" y="2217208"/>
                  <a:pt x="1725845" y="2212706"/>
                </a:cubicBezTo>
                <a:cubicBezTo>
                  <a:pt x="1571104" y="2188900"/>
                  <a:pt x="1743267" y="2214129"/>
                  <a:pt x="1637711" y="2190672"/>
                </a:cubicBezTo>
                <a:cubicBezTo>
                  <a:pt x="1615905" y="2185826"/>
                  <a:pt x="1593513" y="2184036"/>
                  <a:pt x="1571609" y="2179655"/>
                </a:cubicBezTo>
                <a:cubicBezTo>
                  <a:pt x="1529986" y="2171330"/>
                  <a:pt x="1503595" y="2160655"/>
                  <a:pt x="1461441" y="2146604"/>
                </a:cubicBezTo>
                <a:cubicBezTo>
                  <a:pt x="1450424" y="2142932"/>
                  <a:pt x="1438053" y="2142028"/>
                  <a:pt x="1428390" y="2135587"/>
                </a:cubicBezTo>
                <a:cubicBezTo>
                  <a:pt x="1333660" y="2072437"/>
                  <a:pt x="1453521" y="2148154"/>
                  <a:pt x="1362289" y="2102537"/>
                </a:cubicBezTo>
                <a:cubicBezTo>
                  <a:pt x="1350446" y="2096615"/>
                  <a:pt x="1341081" y="2086425"/>
                  <a:pt x="1329238" y="2080503"/>
                </a:cubicBezTo>
                <a:cubicBezTo>
                  <a:pt x="1318851" y="2075310"/>
                  <a:pt x="1306575" y="2074679"/>
                  <a:pt x="1296188" y="2069486"/>
                </a:cubicBezTo>
                <a:cubicBezTo>
                  <a:pt x="1284345" y="2063565"/>
                  <a:pt x="1275236" y="2052830"/>
                  <a:pt x="1263137" y="2047453"/>
                </a:cubicBezTo>
                <a:cubicBezTo>
                  <a:pt x="1241913" y="2038020"/>
                  <a:pt x="1216361" y="2038302"/>
                  <a:pt x="1197036" y="2025419"/>
                </a:cubicBezTo>
                <a:cubicBezTo>
                  <a:pt x="1102315" y="1962272"/>
                  <a:pt x="1222159" y="2037981"/>
                  <a:pt x="1130935" y="1992368"/>
                </a:cubicBezTo>
                <a:cubicBezTo>
                  <a:pt x="1045520" y="1949660"/>
                  <a:pt x="1147897" y="1987004"/>
                  <a:pt x="1064833" y="1959318"/>
                </a:cubicBezTo>
                <a:cubicBezTo>
                  <a:pt x="1053816" y="1951973"/>
                  <a:pt x="1041145" y="1946647"/>
                  <a:pt x="1031783" y="1937284"/>
                </a:cubicBezTo>
                <a:cubicBezTo>
                  <a:pt x="1022420" y="1927921"/>
                  <a:pt x="1020766" y="1911578"/>
                  <a:pt x="1009749" y="1904233"/>
                </a:cubicBezTo>
                <a:cubicBezTo>
                  <a:pt x="997151" y="1895834"/>
                  <a:pt x="980371" y="1896888"/>
                  <a:pt x="965682" y="1893216"/>
                </a:cubicBezTo>
                <a:cubicBezTo>
                  <a:pt x="954665" y="1882199"/>
                  <a:pt x="945309" y="1869222"/>
                  <a:pt x="932631" y="1860166"/>
                </a:cubicBezTo>
                <a:cubicBezTo>
                  <a:pt x="871788" y="1816707"/>
                  <a:pt x="891087" y="1862692"/>
                  <a:pt x="822462" y="1794065"/>
                </a:cubicBezTo>
                <a:cubicBezTo>
                  <a:pt x="780049" y="1751651"/>
                  <a:pt x="802375" y="1769656"/>
                  <a:pt x="756361" y="1738980"/>
                </a:cubicBezTo>
                <a:cubicBezTo>
                  <a:pt x="749016" y="1727963"/>
                  <a:pt x="744292" y="1714649"/>
                  <a:pt x="734327" y="1705930"/>
                </a:cubicBezTo>
                <a:cubicBezTo>
                  <a:pt x="714398" y="1688492"/>
                  <a:pt x="668226" y="1661862"/>
                  <a:pt x="668226" y="1661862"/>
                </a:cubicBezTo>
                <a:cubicBezTo>
                  <a:pt x="646778" y="1597520"/>
                  <a:pt x="673990" y="1656610"/>
                  <a:pt x="624159" y="1606778"/>
                </a:cubicBezTo>
                <a:cubicBezTo>
                  <a:pt x="614796" y="1597415"/>
                  <a:pt x="610602" y="1583899"/>
                  <a:pt x="602125" y="1573727"/>
                </a:cubicBezTo>
                <a:cubicBezTo>
                  <a:pt x="592151" y="1561758"/>
                  <a:pt x="579048" y="1552646"/>
                  <a:pt x="569074" y="1540677"/>
                </a:cubicBezTo>
                <a:cubicBezTo>
                  <a:pt x="492377" y="1448640"/>
                  <a:pt x="610558" y="1571143"/>
                  <a:pt x="513990" y="1474575"/>
                </a:cubicBezTo>
                <a:cubicBezTo>
                  <a:pt x="510318" y="1463558"/>
                  <a:pt x="508613" y="1451676"/>
                  <a:pt x="502973" y="1441525"/>
                </a:cubicBezTo>
                <a:cubicBezTo>
                  <a:pt x="490113" y="1418376"/>
                  <a:pt x="467280" y="1400546"/>
                  <a:pt x="458906" y="1375424"/>
                </a:cubicBezTo>
                <a:lnTo>
                  <a:pt x="403821" y="1210171"/>
                </a:lnTo>
                <a:lnTo>
                  <a:pt x="381788" y="1144069"/>
                </a:lnTo>
                <a:cubicBezTo>
                  <a:pt x="378116" y="1133052"/>
                  <a:pt x="377213" y="1120681"/>
                  <a:pt x="370771" y="1111019"/>
                </a:cubicBezTo>
                <a:lnTo>
                  <a:pt x="348737" y="1077968"/>
                </a:lnTo>
                <a:cubicBezTo>
                  <a:pt x="342578" y="1053334"/>
                  <a:pt x="326415" y="983894"/>
                  <a:pt x="315686" y="967800"/>
                </a:cubicBezTo>
                <a:lnTo>
                  <a:pt x="271619" y="901698"/>
                </a:lnTo>
                <a:lnTo>
                  <a:pt x="249585" y="868648"/>
                </a:lnTo>
                <a:lnTo>
                  <a:pt x="227551" y="835597"/>
                </a:lnTo>
                <a:cubicBezTo>
                  <a:pt x="204625" y="743887"/>
                  <a:pt x="232541" y="834559"/>
                  <a:pt x="194501" y="758479"/>
                </a:cubicBezTo>
                <a:cubicBezTo>
                  <a:pt x="189308" y="748092"/>
                  <a:pt x="189926" y="735091"/>
                  <a:pt x="183484" y="725428"/>
                </a:cubicBezTo>
                <a:cubicBezTo>
                  <a:pt x="174842" y="712465"/>
                  <a:pt x="161450" y="703395"/>
                  <a:pt x="150433" y="692378"/>
                </a:cubicBezTo>
                <a:cubicBezTo>
                  <a:pt x="146761" y="681361"/>
                  <a:pt x="145057" y="669478"/>
                  <a:pt x="139417" y="659327"/>
                </a:cubicBezTo>
                <a:cubicBezTo>
                  <a:pt x="126557" y="636178"/>
                  <a:pt x="103723" y="618348"/>
                  <a:pt x="95349" y="593226"/>
                </a:cubicBezTo>
                <a:cubicBezTo>
                  <a:pt x="88004" y="571192"/>
                  <a:pt x="86198" y="546450"/>
                  <a:pt x="73315" y="527125"/>
                </a:cubicBezTo>
                <a:cubicBezTo>
                  <a:pt x="65971" y="516108"/>
                  <a:pt x="56659" y="506173"/>
                  <a:pt x="51282" y="494074"/>
                </a:cubicBezTo>
                <a:cubicBezTo>
                  <a:pt x="51280" y="494069"/>
                  <a:pt x="23740" y="411450"/>
                  <a:pt x="18231" y="394922"/>
                </a:cubicBezTo>
                <a:lnTo>
                  <a:pt x="7214" y="361872"/>
                </a:lnTo>
                <a:cubicBezTo>
                  <a:pt x="10886" y="314132"/>
                  <a:pt x="0" y="262927"/>
                  <a:pt x="18231" y="218653"/>
                </a:cubicBezTo>
                <a:cubicBezTo>
                  <a:pt x="28314" y="194166"/>
                  <a:pt x="84332" y="174585"/>
                  <a:pt x="84332" y="174585"/>
                </a:cubicBezTo>
                <a:cubicBezTo>
                  <a:pt x="110921" y="134702"/>
                  <a:pt x="82496" y="141535"/>
                  <a:pt x="95349" y="130518"/>
                </a:cubicBezTo>
                <a:close/>
              </a:path>
            </a:pathLst>
          </a:custGeom>
          <a:noFill/>
          <a:ln w="38100" algn="ctr">
            <a:solidFill>
              <a:srgbClr val="FF9900"/>
            </a:solidFill>
            <a:prstDash val="dash"/>
            <a:round/>
            <a:headEnd/>
            <a:tailEnd/>
          </a:ln>
        </p:spPr>
        <p:txBody>
          <a:bodyPr lIns="18000" tIns="36000" rIns="18000" bIns="36000"/>
          <a:lstStyle/>
          <a:p>
            <a:endParaRPr lang="zh-CN" altLang="en-US"/>
          </a:p>
        </p:txBody>
      </p:sp>
      <p:sp>
        <p:nvSpPr>
          <p:cNvPr id="7225" name="任意多边形 58"/>
          <p:cNvSpPr>
            <a:spLocks noChangeArrowheads="1"/>
          </p:cNvSpPr>
          <p:nvPr/>
        </p:nvSpPr>
        <p:spPr bwMode="auto">
          <a:xfrm>
            <a:off x="285750" y="3278188"/>
            <a:ext cx="1112838" cy="285750"/>
          </a:xfrm>
          <a:custGeom>
            <a:avLst/>
            <a:gdLst>
              <a:gd name="T0" fmla="*/ 143644 w 1112703"/>
              <a:gd name="T1" fmla="*/ 0 h 793214"/>
              <a:gd name="T2" fmla="*/ 66301 w 1112703"/>
              <a:gd name="T3" fmla="*/ 0 h 793214"/>
              <a:gd name="T4" fmla="*/ 44192 w 1112703"/>
              <a:gd name="T5" fmla="*/ 0 h 793214"/>
              <a:gd name="T6" fmla="*/ 22108 w 1112703"/>
              <a:gd name="T7" fmla="*/ 0 h 793214"/>
              <a:gd name="T8" fmla="*/ 11041 w 1112703"/>
              <a:gd name="T9" fmla="*/ 0 h 793214"/>
              <a:gd name="T10" fmla="*/ 0 w 1112703"/>
              <a:gd name="T11" fmla="*/ 0 h 793214"/>
              <a:gd name="T12" fmla="*/ 11041 w 1112703"/>
              <a:gd name="T13" fmla="*/ 0 h 793214"/>
              <a:gd name="T14" fmla="*/ 22108 w 1112703"/>
              <a:gd name="T15" fmla="*/ 0 h 793214"/>
              <a:gd name="T16" fmla="*/ 33150 w 1112703"/>
              <a:gd name="T17" fmla="*/ 0 h 793214"/>
              <a:gd name="T18" fmla="*/ 77343 w 1112703"/>
              <a:gd name="T19" fmla="*/ 0 h 793214"/>
              <a:gd name="T20" fmla="*/ 143644 w 1112703"/>
              <a:gd name="T21" fmla="*/ 0 h 793214"/>
              <a:gd name="T22" fmla="*/ 176794 w 1112703"/>
              <a:gd name="T23" fmla="*/ 0 h 793214"/>
              <a:gd name="T24" fmla="*/ 243096 w 1112703"/>
              <a:gd name="T25" fmla="*/ 0 h 793214"/>
              <a:gd name="T26" fmla="*/ 276250 w 1112703"/>
              <a:gd name="T27" fmla="*/ 0 h 793214"/>
              <a:gd name="T28" fmla="*/ 309402 w 1112703"/>
              <a:gd name="T29" fmla="*/ 0 h 793214"/>
              <a:gd name="T30" fmla="*/ 674076 w 1112703"/>
              <a:gd name="T31" fmla="*/ 0 h 793214"/>
              <a:gd name="T32" fmla="*/ 740377 w 1112703"/>
              <a:gd name="T33" fmla="*/ 0 h 793214"/>
              <a:gd name="T34" fmla="*/ 773527 w 1112703"/>
              <a:gd name="T35" fmla="*/ 0 h 793214"/>
              <a:gd name="T36" fmla="*/ 839827 w 1112703"/>
              <a:gd name="T37" fmla="*/ 0 h 793214"/>
              <a:gd name="T38" fmla="*/ 939278 w 1112703"/>
              <a:gd name="T39" fmla="*/ 0 h 793214"/>
              <a:gd name="T40" fmla="*/ 972429 w 1112703"/>
              <a:gd name="T41" fmla="*/ 0 h 793214"/>
              <a:gd name="T42" fmla="*/ 994517 w 1112703"/>
              <a:gd name="T43" fmla="*/ 0 h 793214"/>
              <a:gd name="T44" fmla="*/ 1027667 w 1112703"/>
              <a:gd name="T45" fmla="*/ 0 h 793214"/>
              <a:gd name="T46" fmla="*/ 1038729 w 1112703"/>
              <a:gd name="T47" fmla="*/ 0 h 793214"/>
              <a:gd name="T48" fmla="*/ 1071885 w 1112703"/>
              <a:gd name="T49" fmla="*/ 0 h 793214"/>
              <a:gd name="T50" fmla="*/ 1105035 w 1112703"/>
              <a:gd name="T51" fmla="*/ 0 h 793214"/>
              <a:gd name="T52" fmla="*/ 1116077 w 1112703"/>
              <a:gd name="T53" fmla="*/ 0 h 793214"/>
              <a:gd name="T54" fmla="*/ 1105035 w 1112703"/>
              <a:gd name="T55" fmla="*/ 0 h 793214"/>
              <a:gd name="T56" fmla="*/ 1049776 w 1112703"/>
              <a:gd name="T57" fmla="*/ 0 h 793214"/>
              <a:gd name="T58" fmla="*/ 1016625 w 1112703"/>
              <a:gd name="T59" fmla="*/ 0 h 793214"/>
              <a:gd name="T60" fmla="*/ 950324 w 1112703"/>
              <a:gd name="T61" fmla="*/ 0 h 793214"/>
              <a:gd name="T62" fmla="*/ 917174 w 1112703"/>
              <a:gd name="T63" fmla="*/ 0 h 793214"/>
              <a:gd name="T64" fmla="*/ 850872 w 1112703"/>
              <a:gd name="T65" fmla="*/ 0 h 793214"/>
              <a:gd name="T66" fmla="*/ 817722 w 1112703"/>
              <a:gd name="T67" fmla="*/ 0 h 793214"/>
              <a:gd name="T68" fmla="*/ 751421 w 1112703"/>
              <a:gd name="T69" fmla="*/ 0 h 793214"/>
              <a:gd name="T70" fmla="*/ 718270 w 1112703"/>
              <a:gd name="T71" fmla="*/ 0 h 793214"/>
              <a:gd name="T72" fmla="*/ 674076 w 1112703"/>
              <a:gd name="T73" fmla="*/ 0 h 793214"/>
              <a:gd name="T74" fmla="*/ 574626 w 1112703"/>
              <a:gd name="T75" fmla="*/ 0 h 793214"/>
              <a:gd name="T76" fmla="*/ 541475 w 1112703"/>
              <a:gd name="T77" fmla="*/ 0 h 793214"/>
              <a:gd name="T78" fmla="*/ 508309 w 1112703"/>
              <a:gd name="T79" fmla="*/ 0 h 793214"/>
              <a:gd name="T80" fmla="*/ 419915 w 1112703"/>
              <a:gd name="T81" fmla="*/ 0 h 793214"/>
              <a:gd name="T82" fmla="*/ 198903 w 1112703"/>
              <a:gd name="T83" fmla="*/ 0 h 793214"/>
              <a:gd name="T84" fmla="*/ 132602 w 1112703"/>
              <a:gd name="T85" fmla="*/ 0 h 793214"/>
              <a:gd name="T86" fmla="*/ 143644 w 1112703"/>
              <a:gd name="T87" fmla="*/ 0 h 79321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12703"/>
              <a:gd name="T133" fmla="*/ 0 h 793214"/>
              <a:gd name="T134" fmla="*/ 1112703 w 1112703"/>
              <a:gd name="T135" fmla="*/ 793214 h 79321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12703" h="793214">
                <a:moveTo>
                  <a:pt x="143219" y="771180"/>
                </a:moveTo>
                <a:cubicBezTo>
                  <a:pt x="122397" y="765975"/>
                  <a:pt x="80190" y="760672"/>
                  <a:pt x="66101" y="738130"/>
                </a:cubicBezTo>
                <a:cubicBezTo>
                  <a:pt x="53791" y="718434"/>
                  <a:pt x="56951" y="691353"/>
                  <a:pt x="44067" y="672028"/>
                </a:cubicBezTo>
                <a:lnTo>
                  <a:pt x="22033" y="638978"/>
                </a:lnTo>
                <a:cubicBezTo>
                  <a:pt x="18361" y="624289"/>
                  <a:pt x="15176" y="609469"/>
                  <a:pt x="11016" y="594910"/>
                </a:cubicBezTo>
                <a:cubicBezTo>
                  <a:pt x="7826" y="583744"/>
                  <a:pt x="0" y="573473"/>
                  <a:pt x="0" y="561860"/>
                </a:cubicBezTo>
                <a:cubicBezTo>
                  <a:pt x="0" y="477318"/>
                  <a:pt x="4532" y="392765"/>
                  <a:pt x="11016" y="308472"/>
                </a:cubicBezTo>
                <a:cubicBezTo>
                  <a:pt x="11907" y="296893"/>
                  <a:pt x="18843" y="286587"/>
                  <a:pt x="22033" y="275421"/>
                </a:cubicBezTo>
                <a:cubicBezTo>
                  <a:pt x="26193" y="260862"/>
                  <a:pt x="29765" y="246135"/>
                  <a:pt x="33050" y="231354"/>
                </a:cubicBezTo>
                <a:cubicBezTo>
                  <a:pt x="42211" y="190129"/>
                  <a:pt x="45031" y="142255"/>
                  <a:pt x="77118" y="110168"/>
                </a:cubicBezTo>
                <a:cubicBezTo>
                  <a:pt x="98476" y="88810"/>
                  <a:pt x="116336" y="86078"/>
                  <a:pt x="143219" y="77118"/>
                </a:cubicBezTo>
                <a:cubicBezTo>
                  <a:pt x="154236" y="69773"/>
                  <a:pt x="164170" y="60462"/>
                  <a:pt x="176269" y="55084"/>
                </a:cubicBezTo>
                <a:cubicBezTo>
                  <a:pt x="197493" y="45651"/>
                  <a:pt x="242371" y="33050"/>
                  <a:pt x="242371" y="33050"/>
                </a:cubicBezTo>
                <a:cubicBezTo>
                  <a:pt x="253388" y="25705"/>
                  <a:pt x="263578" y="16937"/>
                  <a:pt x="275421" y="11016"/>
                </a:cubicBezTo>
                <a:cubicBezTo>
                  <a:pt x="285808" y="5823"/>
                  <a:pt x="296859" y="0"/>
                  <a:pt x="308472" y="0"/>
                </a:cubicBezTo>
                <a:cubicBezTo>
                  <a:pt x="429713" y="0"/>
                  <a:pt x="550843" y="7344"/>
                  <a:pt x="672028" y="11016"/>
                </a:cubicBezTo>
                <a:lnTo>
                  <a:pt x="738130" y="33050"/>
                </a:lnTo>
                <a:cubicBezTo>
                  <a:pt x="749147" y="36722"/>
                  <a:pt x="761518" y="37625"/>
                  <a:pt x="771180" y="44067"/>
                </a:cubicBezTo>
                <a:cubicBezTo>
                  <a:pt x="813893" y="72543"/>
                  <a:pt x="791670" y="61914"/>
                  <a:pt x="837281" y="77118"/>
                </a:cubicBezTo>
                <a:cubicBezTo>
                  <a:pt x="889056" y="128891"/>
                  <a:pt x="857372" y="101529"/>
                  <a:pt x="936433" y="154236"/>
                </a:cubicBezTo>
                <a:lnTo>
                  <a:pt x="969484" y="176269"/>
                </a:lnTo>
                <a:cubicBezTo>
                  <a:pt x="976829" y="187286"/>
                  <a:pt x="981179" y="201048"/>
                  <a:pt x="991518" y="209320"/>
                </a:cubicBezTo>
                <a:cubicBezTo>
                  <a:pt x="1000586" y="216574"/>
                  <a:pt x="1016357" y="212126"/>
                  <a:pt x="1024568" y="220337"/>
                </a:cubicBezTo>
                <a:cubicBezTo>
                  <a:pt x="1032779" y="228548"/>
                  <a:pt x="1029143" y="243725"/>
                  <a:pt x="1035585" y="253387"/>
                </a:cubicBezTo>
                <a:cubicBezTo>
                  <a:pt x="1044228" y="266351"/>
                  <a:pt x="1057619" y="275421"/>
                  <a:pt x="1068636" y="286438"/>
                </a:cubicBezTo>
                <a:cubicBezTo>
                  <a:pt x="1096328" y="369514"/>
                  <a:pt x="1058973" y="267113"/>
                  <a:pt x="1101686" y="352539"/>
                </a:cubicBezTo>
                <a:cubicBezTo>
                  <a:pt x="1106879" y="362926"/>
                  <a:pt x="1109031" y="374573"/>
                  <a:pt x="1112703" y="385590"/>
                </a:cubicBezTo>
                <a:cubicBezTo>
                  <a:pt x="1109031" y="411296"/>
                  <a:pt x="1109147" y="437836"/>
                  <a:pt x="1101686" y="462708"/>
                </a:cubicBezTo>
                <a:cubicBezTo>
                  <a:pt x="1093909" y="488632"/>
                  <a:pt x="1069070" y="506558"/>
                  <a:pt x="1046602" y="517792"/>
                </a:cubicBezTo>
                <a:cubicBezTo>
                  <a:pt x="1036215" y="522985"/>
                  <a:pt x="1024568" y="525137"/>
                  <a:pt x="1013551" y="528809"/>
                </a:cubicBezTo>
                <a:lnTo>
                  <a:pt x="947450" y="572877"/>
                </a:lnTo>
                <a:cubicBezTo>
                  <a:pt x="936433" y="580221"/>
                  <a:pt x="926961" y="590723"/>
                  <a:pt x="914400" y="594910"/>
                </a:cubicBezTo>
                <a:cubicBezTo>
                  <a:pt x="831329" y="622600"/>
                  <a:pt x="933721" y="585249"/>
                  <a:pt x="848298" y="627961"/>
                </a:cubicBezTo>
                <a:cubicBezTo>
                  <a:pt x="837911" y="633154"/>
                  <a:pt x="825399" y="633338"/>
                  <a:pt x="815248" y="638978"/>
                </a:cubicBezTo>
                <a:cubicBezTo>
                  <a:pt x="792099" y="651838"/>
                  <a:pt x="771181" y="668356"/>
                  <a:pt x="749147" y="683045"/>
                </a:cubicBezTo>
                <a:cubicBezTo>
                  <a:pt x="738130" y="690390"/>
                  <a:pt x="728941" y="701868"/>
                  <a:pt x="716096" y="705079"/>
                </a:cubicBezTo>
                <a:lnTo>
                  <a:pt x="672028" y="716096"/>
                </a:lnTo>
                <a:cubicBezTo>
                  <a:pt x="619653" y="751014"/>
                  <a:pt x="651540" y="733943"/>
                  <a:pt x="572877" y="760163"/>
                </a:cubicBezTo>
                <a:lnTo>
                  <a:pt x="539826" y="771180"/>
                </a:lnTo>
                <a:cubicBezTo>
                  <a:pt x="528809" y="774852"/>
                  <a:pt x="518298" y="780757"/>
                  <a:pt x="506775" y="782197"/>
                </a:cubicBezTo>
                <a:lnTo>
                  <a:pt x="418641" y="793214"/>
                </a:lnTo>
                <a:cubicBezTo>
                  <a:pt x="345195" y="789542"/>
                  <a:pt x="271356" y="790626"/>
                  <a:pt x="198303" y="782197"/>
                </a:cubicBezTo>
                <a:cubicBezTo>
                  <a:pt x="175231" y="779535"/>
                  <a:pt x="155428" y="760163"/>
                  <a:pt x="132202" y="760163"/>
                </a:cubicBezTo>
                <a:lnTo>
                  <a:pt x="143219" y="771180"/>
                </a:lnTo>
                <a:close/>
              </a:path>
            </a:pathLst>
          </a:custGeom>
          <a:noFill/>
          <a:ln w="38100" algn="ctr">
            <a:solidFill>
              <a:srgbClr val="FF0000"/>
            </a:solidFill>
            <a:prstDash val="sysDash"/>
            <a:round/>
            <a:headEnd/>
            <a:tailEnd/>
          </a:ln>
        </p:spPr>
        <p:txBody>
          <a:bodyPr lIns="18000" tIns="36000" rIns="18000" bIns="36000"/>
          <a:lstStyle/>
          <a:p>
            <a:endParaRPr lang="zh-CN" altLang="en-US"/>
          </a:p>
        </p:txBody>
      </p:sp>
      <p:sp>
        <p:nvSpPr>
          <p:cNvPr id="58" name="爆炸形 1 57"/>
          <p:cNvSpPr/>
          <p:nvPr/>
        </p:nvSpPr>
        <p:spPr bwMode="auto">
          <a:xfrm>
            <a:off x="714375" y="3500438"/>
            <a:ext cx="1285875" cy="571500"/>
          </a:xfrm>
          <a:prstGeom prst="irregularSeal1">
            <a:avLst/>
          </a:prstGeom>
          <a:solidFill>
            <a:srgbClr val="FFE7E7">
              <a:alpha val="42000"/>
            </a:srgbClr>
          </a:solidFill>
          <a:ln w="9525" cap="flat" cmpd="sng" algn="ctr">
            <a:solidFill>
              <a:schemeClr val="tx2">
                <a:lumMod val="75000"/>
              </a:schemeClr>
            </a:solidFill>
            <a:prstDash val="sysDash"/>
            <a:round/>
            <a:headEnd type="none" w="med" len="med"/>
            <a:tailEnd type="none" w="med" len="med"/>
          </a:ln>
          <a:effectLst/>
        </p:spPr>
        <p:txBody>
          <a:bodyPr lIns="7200" tIns="7200" rIns="7200" bIns="7200"/>
          <a:lstStyle/>
          <a:p>
            <a:pPr fontAlgn="auto">
              <a:spcBef>
                <a:spcPts val="0"/>
              </a:spcBef>
              <a:spcAft>
                <a:spcPts val="0"/>
              </a:spcAft>
              <a:defRPr/>
            </a:pPr>
            <a:r>
              <a:rPr lang="zh-CN" altLang="en-US" sz="1100" b="1" dirty="0">
                <a:solidFill>
                  <a:srgbClr val="CC0099"/>
                </a:solidFill>
                <a:latin typeface="华文楷体" pitchFamily="2" charset="-122"/>
                <a:ea typeface="华文楷体" pitchFamily="2" charset="-122"/>
                <a:cs typeface="+mn-cs"/>
              </a:rPr>
              <a:t>被收购企业</a:t>
            </a:r>
          </a:p>
        </p:txBody>
      </p:sp>
      <p:sp>
        <p:nvSpPr>
          <p:cNvPr id="59" name="爆炸形 1 58"/>
          <p:cNvSpPr/>
          <p:nvPr/>
        </p:nvSpPr>
        <p:spPr bwMode="auto">
          <a:xfrm rot="21012029">
            <a:off x="1392238" y="1730375"/>
            <a:ext cx="1071562" cy="500063"/>
          </a:xfrm>
          <a:prstGeom prst="irregularSeal1">
            <a:avLst/>
          </a:prstGeom>
          <a:solidFill>
            <a:srgbClr val="FFE7E7">
              <a:alpha val="42000"/>
            </a:srgbClr>
          </a:solidFill>
          <a:ln w="9525" cap="flat" cmpd="sng" algn="ctr">
            <a:solidFill>
              <a:schemeClr val="tx2">
                <a:lumMod val="75000"/>
              </a:schemeClr>
            </a:solidFill>
            <a:prstDash val="sysDash"/>
            <a:round/>
            <a:headEnd type="none" w="med" len="med"/>
            <a:tailEnd type="none" w="med" len="med"/>
          </a:ln>
          <a:effectLst/>
        </p:spPr>
        <p:txBody>
          <a:bodyPr lIns="7200" tIns="7200" rIns="7200" bIns="7200"/>
          <a:lstStyle/>
          <a:p>
            <a:pPr fontAlgn="auto">
              <a:spcBef>
                <a:spcPts val="0"/>
              </a:spcBef>
              <a:spcAft>
                <a:spcPts val="0"/>
              </a:spcAft>
              <a:defRPr/>
            </a:pPr>
            <a:r>
              <a:rPr lang="zh-CN" altLang="en-US" sz="1100" b="1" dirty="0">
                <a:solidFill>
                  <a:srgbClr val="CC0000"/>
                </a:solidFill>
                <a:latin typeface="华文楷体" pitchFamily="2" charset="-122"/>
                <a:ea typeface="华文楷体" pitchFamily="2" charset="-122"/>
                <a:cs typeface="+mn-cs"/>
              </a:rPr>
              <a:t>收购方</a:t>
            </a:r>
          </a:p>
        </p:txBody>
      </p:sp>
      <p:sp>
        <p:nvSpPr>
          <p:cNvPr id="60" name="爆炸形 1 59"/>
          <p:cNvSpPr/>
          <p:nvPr/>
        </p:nvSpPr>
        <p:spPr bwMode="auto">
          <a:xfrm>
            <a:off x="-285750" y="2357438"/>
            <a:ext cx="1285875" cy="571500"/>
          </a:xfrm>
          <a:prstGeom prst="irregularSeal1">
            <a:avLst/>
          </a:prstGeom>
          <a:solidFill>
            <a:srgbClr val="FFE7E7">
              <a:alpha val="42000"/>
            </a:srgbClr>
          </a:solidFill>
          <a:ln w="9525" cap="flat" cmpd="sng" algn="ctr">
            <a:solidFill>
              <a:schemeClr val="tx2">
                <a:lumMod val="75000"/>
              </a:schemeClr>
            </a:solidFill>
            <a:prstDash val="sysDash"/>
            <a:round/>
            <a:headEnd type="none" w="med" len="med"/>
            <a:tailEnd type="none" w="med" len="med"/>
          </a:ln>
          <a:effectLst/>
        </p:spPr>
        <p:txBody>
          <a:bodyPr lIns="7200" tIns="7200" rIns="7200" bIns="7200"/>
          <a:lstStyle/>
          <a:p>
            <a:pPr fontAlgn="auto">
              <a:spcBef>
                <a:spcPts val="0"/>
              </a:spcBef>
              <a:spcAft>
                <a:spcPts val="0"/>
              </a:spcAft>
              <a:defRPr/>
            </a:pPr>
            <a:r>
              <a:rPr lang="zh-CN" altLang="en-US" sz="1100" b="1" dirty="0">
                <a:solidFill>
                  <a:srgbClr val="CC0099"/>
                </a:solidFill>
                <a:latin typeface="华文楷体" pitchFamily="2" charset="-122"/>
                <a:ea typeface="华文楷体" pitchFamily="2" charset="-122"/>
                <a:cs typeface="+mn-cs"/>
              </a:rPr>
              <a:t>股权转让方</a:t>
            </a:r>
          </a:p>
        </p:txBody>
      </p:sp>
      <p:sp>
        <p:nvSpPr>
          <p:cNvPr id="61" name="标题 1"/>
          <p:cNvSpPr txBox="1">
            <a:spLocks/>
          </p:cNvSpPr>
          <p:nvPr/>
        </p:nvSpPr>
        <p:spPr>
          <a:xfrm>
            <a:off x="117475" y="139700"/>
            <a:ext cx="7850188" cy="573088"/>
          </a:xfrm>
          <a:prstGeom prst="rect">
            <a:avLst/>
          </a:prstGeom>
        </p:spPr>
        <p:txBody>
          <a:bodyPr>
            <a:normAutofit fontScale="97500"/>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fontAlgn="auto">
              <a:spcAft>
                <a:spcPts val="0"/>
              </a:spcAft>
              <a:defRPr/>
            </a:pPr>
            <a:r>
              <a:rPr lang="zh-CN" altLang="en-US" sz="3200" b="1" dirty="0" smtClean="0">
                <a:solidFill>
                  <a:srgbClr val="0000CC"/>
                </a:solidFill>
                <a:latin typeface="华文楷体" pitchFamily="2" charset="-122"/>
                <a:ea typeface="华文楷体" pitchFamily="2" charset="-122"/>
              </a:rPr>
              <a:t>重组案例二</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202"/>
                                        </p:tgtEl>
                                        <p:attrNameLst>
                                          <p:attrName>style.visibility</p:attrName>
                                        </p:attrNameLst>
                                      </p:cBhvr>
                                      <p:to>
                                        <p:strVal val="visible"/>
                                      </p:to>
                                    </p:set>
                                    <p:animEffect transition="in" filter="blinds(horizontal)">
                                      <p:cBhvr>
                                        <p:cTn id="7" dur="500"/>
                                        <p:tgtEl>
                                          <p:spTgt spid="72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198"/>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7184"/>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7199"/>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172"/>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7173"/>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7175"/>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7176"/>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7177"/>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7178"/>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7180"/>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7181"/>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7186"/>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7187"/>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7188"/>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7191"/>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7192"/>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7193"/>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7195"/>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7196"/>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7197"/>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7189"/>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7190"/>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7194"/>
                                        </p:tgtEl>
                                        <p:attrNameLst>
                                          <p:attrName>style.visibility</p:attrName>
                                        </p:attrNameLst>
                                      </p:cBhvr>
                                      <p:to>
                                        <p:strVal val="visible"/>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7224"/>
                                        </p:tgtEl>
                                        <p:attrNameLst>
                                          <p:attrName>style.visibility</p:attrName>
                                        </p:attrNameLst>
                                      </p:cBhvr>
                                      <p:to>
                                        <p:strVal val="visible"/>
                                      </p:to>
                                    </p:set>
                                    <p:animEffect transition="in" filter="blinds(horizontal)">
                                      <p:cBhvr>
                                        <p:cTn id="66" dur="500"/>
                                        <p:tgtEl>
                                          <p:spTgt spid="7224"/>
                                        </p:tgtEl>
                                      </p:cBhvr>
                                    </p:animEffect>
                                  </p:childTnLst>
                                </p:cTn>
                              </p:par>
                              <p:par>
                                <p:cTn id="67" presetID="3" presetClass="entr" presetSubtype="10" fill="hold" grpId="0" nodeType="withEffect">
                                  <p:stCondLst>
                                    <p:cond delay="0"/>
                                  </p:stCondLst>
                                  <p:childTnLst>
                                    <p:set>
                                      <p:cBhvr>
                                        <p:cTn id="68" dur="1" fill="hold">
                                          <p:stCondLst>
                                            <p:cond delay="0"/>
                                          </p:stCondLst>
                                        </p:cTn>
                                        <p:tgtEl>
                                          <p:spTgt spid="7225"/>
                                        </p:tgtEl>
                                        <p:attrNameLst>
                                          <p:attrName>style.visibility</p:attrName>
                                        </p:attrNameLst>
                                      </p:cBhvr>
                                      <p:to>
                                        <p:strVal val="visible"/>
                                      </p:to>
                                    </p:set>
                                    <p:animEffect transition="in" filter="blinds(horizontal)">
                                      <p:cBhvr>
                                        <p:cTn id="69" dur="500"/>
                                        <p:tgtEl>
                                          <p:spTgt spid="7225"/>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7182"/>
                                        </p:tgtEl>
                                        <p:attrNameLst>
                                          <p:attrName>style.visibility</p:attrName>
                                        </p:attrNameLst>
                                      </p:cBhvr>
                                      <p:to>
                                        <p:strVal val="visible"/>
                                      </p:to>
                                    </p:set>
                                    <p:animEffect transition="in" filter="blinds(horizontal)">
                                      <p:cBhvr>
                                        <p:cTn id="72" dur="500"/>
                                        <p:tgtEl>
                                          <p:spTgt spid="7182"/>
                                        </p:tgtEl>
                                      </p:cBhvr>
                                    </p:animEffect>
                                  </p:childTnLst>
                                </p:cTn>
                              </p:par>
                              <p:par>
                                <p:cTn id="73" presetID="1" presetClass="entr" presetSubtype="0" fill="hold" grpId="0" nodeType="withEffect">
                                  <p:stCondLst>
                                    <p:cond delay="0"/>
                                  </p:stCondLst>
                                  <p:childTnLst>
                                    <p:set>
                                      <p:cBhvr>
                                        <p:cTn id="74" dur="1" fill="hold">
                                          <p:stCondLst>
                                            <p:cond delay="0"/>
                                          </p:stCondLst>
                                        </p:cTn>
                                        <p:tgtEl>
                                          <p:spTgt spid="7183"/>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9"/>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nodeType="clickEffect">
                                  <p:stCondLst>
                                    <p:cond delay="0"/>
                                  </p:stCondLst>
                                  <p:childTnLst>
                                    <p:set>
                                      <p:cBhvr>
                                        <p:cTn id="82" dur="1" fill="hold">
                                          <p:stCondLst>
                                            <p:cond delay="0"/>
                                          </p:stCondLst>
                                        </p:cTn>
                                        <p:tgtEl>
                                          <p:spTgt spid="7170"/>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92"/>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7210"/>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7211"/>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7214"/>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7215"/>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7219"/>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7221"/>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7222"/>
                                        </p:tgtEl>
                                        <p:attrNameLst>
                                          <p:attrName>style.visibility</p:attrName>
                                        </p:attrNameLst>
                                      </p:cBhvr>
                                      <p:to>
                                        <p:strVal val="visible"/>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1" presetClass="entr" presetSubtype="0" fill="hold" nodeType="clickEffect">
                                  <p:stCondLst>
                                    <p:cond delay="0"/>
                                  </p:stCondLst>
                                  <p:childTnLst>
                                    <p:set>
                                      <p:cBhvr>
                                        <p:cTn id="102" dur="1" fill="hold">
                                          <p:stCondLst>
                                            <p:cond delay="0"/>
                                          </p:stCondLst>
                                        </p:cTn>
                                        <p:tgtEl>
                                          <p:spTgt spid="7171"/>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7203"/>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7204"/>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7207"/>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7216"/>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7217"/>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7213"/>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7212"/>
                                        </p:tgtEl>
                                        <p:attrNameLst>
                                          <p:attrName>style.visibility</p:attrName>
                                        </p:attrNameLst>
                                      </p:cBhvr>
                                      <p:to>
                                        <p:strVal val="visible"/>
                                      </p:to>
                                    </p:se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87"/>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7206"/>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7208"/>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7218"/>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7220"/>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7223"/>
                                        </p:tgtEl>
                                        <p:attrNameLst>
                                          <p:attrName>style.visibility</p:attrName>
                                        </p:attrNameLst>
                                      </p:cBhvr>
                                      <p:to>
                                        <p:strVal val="visible"/>
                                      </p:to>
                                    </p:se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60"/>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59"/>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animBg="1"/>
      <p:bldP spid="7173" grpId="0" animBg="1"/>
      <p:bldP spid="7" grpId="0" animBg="1"/>
      <p:bldP spid="7175" grpId="0" animBg="1"/>
      <p:bldP spid="25" grpId="0" animBg="1"/>
      <p:bldP spid="7180" grpId="0" animBg="1"/>
      <p:bldP spid="7181" grpId="0" animBg="1"/>
      <p:bldP spid="7182" grpId="0" animBg="1"/>
      <p:bldP spid="7183" grpId="0"/>
      <p:bldP spid="39" grpId="0" animBg="1"/>
      <p:bldP spid="7189" grpId="0"/>
      <p:bldP spid="7190" grpId="0"/>
      <p:bldP spid="7191" grpId="0"/>
      <p:bldP spid="7192" grpId="0"/>
      <p:bldP spid="7193" grpId="0"/>
      <p:bldP spid="7194" grpId="0"/>
      <p:bldP spid="7195" grpId="0"/>
      <p:bldP spid="7196" grpId="0"/>
      <p:bldP spid="7197" grpId="0"/>
      <p:bldP spid="7198" grpId="0"/>
      <p:bldP spid="7199" grpId="0"/>
      <p:bldP spid="7202" grpId="0"/>
      <p:bldP spid="7203" grpId="0" animBg="1"/>
      <p:bldP spid="7204" grpId="0" animBg="1"/>
      <p:bldP spid="87" grpId="0" animBg="1"/>
      <p:bldP spid="7206" grpId="0" animBg="1"/>
      <p:bldP spid="92" grpId="0" animBg="1"/>
      <p:bldP spid="7210" grpId="0" animBg="1"/>
      <p:bldP spid="7211" grpId="0" animBg="1"/>
      <p:bldP spid="7212" grpId="0"/>
      <p:bldP spid="7213" grpId="0"/>
      <p:bldP spid="7214" grpId="0"/>
      <p:bldP spid="7215" grpId="0"/>
      <p:bldP spid="7216" grpId="0"/>
      <p:bldP spid="7217" grpId="0"/>
      <p:bldP spid="7218" grpId="0"/>
      <p:bldP spid="7220" grpId="0" animBg="1"/>
      <p:bldP spid="7221" grpId="0"/>
      <p:bldP spid="7222" grpId="0"/>
      <p:bldP spid="7224" grpId="0" animBg="1"/>
      <p:bldP spid="7225" grpId="0" animBg="1"/>
      <p:bldP spid="58" grpId="0" animBg="1"/>
      <p:bldP spid="59" grpId="0" animBg="1"/>
      <p:bldP spid="6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0" y="1757363"/>
            <a:ext cx="9144000" cy="3386137"/>
          </a:xfrm>
          <a:prstGeom prst="rect">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p>
        </p:txBody>
      </p:sp>
      <p:sp>
        <p:nvSpPr>
          <p:cNvPr id="8" name="矩形 7"/>
          <p:cNvSpPr/>
          <p:nvPr/>
        </p:nvSpPr>
        <p:spPr>
          <a:xfrm>
            <a:off x="0" y="0"/>
            <a:ext cx="9144000" cy="17573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dirty="0"/>
          </a:p>
        </p:txBody>
      </p:sp>
      <p:grpSp>
        <p:nvGrpSpPr>
          <p:cNvPr id="3" name="组合 2"/>
          <p:cNvGrpSpPr>
            <a:grpSpLocks/>
          </p:cNvGrpSpPr>
          <p:nvPr/>
        </p:nvGrpSpPr>
        <p:grpSpPr bwMode="auto">
          <a:xfrm>
            <a:off x="658813" y="1895475"/>
            <a:ext cx="2871787" cy="395288"/>
            <a:chOff x="878680" y="2527210"/>
            <a:chExt cx="3827791" cy="526172"/>
          </a:xfrm>
        </p:grpSpPr>
        <p:sp>
          <p:nvSpPr>
            <p:cNvPr id="43028" name="文本框 9"/>
            <p:cNvSpPr txBox="1">
              <a:spLocks noChangeArrowheads="1"/>
            </p:cNvSpPr>
            <p:nvPr/>
          </p:nvSpPr>
          <p:spPr bwMode="auto">
            <a:xfrm>
              <a:off x="1778373" y="2560939"/>
              <a:ext cx="2928098" cy="492443"/>
            </a:xfrm>
            <a:prstGeom prst="rect">
              <a:avLst/>
            </a:prstGeom>
            <a:noFill/>
            <a:ln w="9525">
              <a:noFill/>
              <a:miter lim="800000"/>
              <a:headEnd/>
              <a:tailEnd/>
            </a:ln>
          </p:spPr>
          <p:txBody>
            <a:bodyPr>
              <a:spAutoFit/>
            </a:bodyPr>
            <a:lstStyle/>
            <a:p>
              <a:pPr algn="ctr"/>
              <a:r>
                <a:rPr lang="zh-CN" altLang="en-US" b="1">
                  <a:solidFill>
                    <a:schemeClr val="bg1"/>
                  </a:solidFill>
                  <a:latin typeface="Calibri" pitchFamily="34" charset="0"/>
                </a:rPr>
                <a:t>转变征收管理方式</a:t>
              </a:r>
            </a:p>
          </p:txBody>
        </p:sp>
        <p:sp>
          <p:nvSpPr>
            <p:cNvPr id="43029" name="Freeform 112"/>
            <p:cNvSpPr>
              <a:spLocks noEditPoints="1"/>
            </p:cNvSpPr>
            <p:nvPr/>
          </p:nvSpPr>
          <p:spPr bwMode="auto">
            <a:xfrm>
              <a:off x="878680" y="2527210"/>
              <a:ext cx="390525" cy="479425"/>
            </a:xfrm>
            <a:custGeom>
              <a:avLst/>
              <a:gdLst>
                <a:gd name="T0" fmla="*/ 60081 w 104"/>
                <a:gd name="T1" fmla="*/ 134838 h 128"/>
                <a:gd name="T2" fmla="*/ 30040 w 104"/>
                <a:gd name="T3" fmla="*/ 134838 h 128"/>
                <a:gd name="T4" fmla="*/ 0 w 104"/>
                <a:gd name="T5" fmla="*/ 164802 h 128"/>
                <a:gd name="T6" fmla="*/ 0 w 104"/>
                <a:gd name="T7" fmla="*/ 449461 h 128"/>
                <a:gd name="T8" fmla="*/ 30040 w 104"/>
                <a:gd name="T9" fmla="*/ 479425 h 128"/>
                <a:gd name="T10" fmla="*/ 60081 w 104"/>
                <a:gd name="T11" fmla="*/ 479425 h 128"/>
                <a:gd name="T12" fmla="*/ 90121 w 104"/>
                <a:gd name="T13" fmla="*/ 449461 h 128"/>
                <a:gd name="T14" fmla="*/ 90121 w 104"/>
                <a:gd name="T15" fmla="*/ 164802 h 128"/>
                <a:gd name="T16" fmla="*/ 60081 w 104"/>
                <a:gd name="T17" fmla="*/ 134838 h 128"/>
                <a:gd name="T18" fmla="*/ 60081 w 104"/>
                <a:gd name="T19" fmla="*/ 434479 h 128"/>
                <a:gd name="T20" fmla="*/ 45061 w 104"/>
                <a:gd name="T21" fmla="*/ 449461 h 128"/>
                <a:gd name="T22" fmla="*/ 30040 w 104"/>
                <a:gd name="T23" fmla="*/ 434479 h 128"/>
                <a:gd name="T24" fmla="*/ 30040 w 104"/>
                <a:gd name="T25" fmla="*/ 179784 h 128"/>
                <a:gd name="T26" fmla="*/ 45061 w 104"/>
                <a:gd name="T27" fmla="*/ 164802 h 128"/>
                <a:gd name="T28" fmla="*/ 60081 w 104"/>
                <a:gd name="T29" fmla="*/ 179784 h 128"/>
                <a:gd name="T30" fmla="*/ 60081 w 104"/>
                <a:gd name="T31" fmla="*/ 434479 h 128"/>
                <a:gd name="T32" fmla="*/ 210283 w 104"/>
                <a:gd name="T33" fmla="*/ 0 h 128"/>
                <a:gd name="T34" fmla="*/ 180242 w 104"/>
                <a:gd name="T35" fmla="*/ 0 h 128"/>
                <a:gd name="T36" fmla="*/ 150202 w 104"/>
                <a:gd name="T37" fmla="*/ 29964 h 128"/>
                <a:gd name="T38" fmla="*/ 150202 w 104"/>
                <a:gd name="T39" fmla="*/ 449461 h 128"/>
                <a:gd name="T40" fmla="*/ 180242 w 104"/>
                <a:gd name="T41" fmla="*/ 479425 h 128"/>
                <a:gd name="T42" fmla="*/ 210283 w 104"/>
                <a:gd name="T43" fmla="*/ 479425 h 128"/>
                <a:gd name="T44" fmla="*/ 240323 w 104"/>
                <a:gd name="T45" fmla="*/ 449461 h 128"/>
                <a:gd name="T46" fmla="*/ 240323 w 104"/>
                <a:gd name="T47" fmla="*/ 29964 h 128"/>
                <a:gd name="T48" fmla="*/ 210283 w 104"/>
                <a:gd name="T49" fmla="*/ 0 h 128"/>
                <a:gd name="T50" fmla="*/ 210283 w 104"/>
                <a:gd name="T51" fmla="*/ 434479 h 128"/>
                <a:gd name="T52" fmla="*/ 195263 w 104"/>
                <a:gd name="T53" fmla="*/ 449461 h 128"/>
                <a:gd name="T54" fmla="*/ 180242 w 104"/>
                <a:gd name="T55" fmla="*/ 434479 h 128"/>
                <a:gd name="T56" fmla="*/ 180242 w 104"/>
                <a:gd name="T57" fmla="*/ 44946 h 128"/>
                <a:gd name="T58" fmla="*/ 195263 w 104"/>
                <a:gd name="T59" fmla="*/ 29964 h 128"/>
                <a:gd name="T60" fmla="*/ 210283 w 104"/>
                <a:gd name="T61" fmla="*/ 44946 h 128"/>
                <a:gd name="T62" fmla="*/ 210283 w 104"/>
                <a:gd name="T63" fmla="*/ 434479 h 128"/>
                <a:gd name="T64" fmla="*/ 360485 w 104"/>
                <a:gd name="T65" fmla="*/ 239713 h 128"/>
                <a:gd name="T66" fmla="*/ 330444 w 104"/>
                <a:gd name="T67" fmla="*/ 239713 h 128"/>
                <a:gd name="T68" fmla="*/ 300404 w 104"/>
                <a:gd name="T69" fmla="*/ 269677 h 128"/>
                <a:gd name="T70" fmla="*/ 300404 w 104"/>
                <a:gd name="T71" fmla="*/ 449461 h 128"/>
                <a:gd name="T72" fmla="*/ 330444 w 104"/>
                <a:gd name="T73" fmla="*/ 479425 h 128"/>
                <a:gd name="T74" fmla="*/ 360485 w 104"/>
                <a:gd name="T75" fmla="*/ 479425 h 128"/>
                <a:gd name="T76" fmla="*/ 390525 w 104"/>
                <a:gd name="T77" fmla="*/ 449461 h 128"/>
                <a:gd name="T78" fmla="*/ 390525 w 104"/>
                <a:gd name="T79" fmla="*/ 269677 h 128"/>
                <a:gd name="T80" fmla="*/ 360485 w 104"/>
                <a:gd name="T81" fmla="*/ 239713 h 128"/>
                <a:gd name="T82" fmla="*/ 360485 w 104"/>
                <a:gd name="T83" fmla="*/ 434479 h 128"/>
                <a:gd name="T84" fmla="*/ 345464 w 104"/>
                <a:gd name="T85" fmla="*/ 449461 h 128"/>
                <a:gd name="T86" fmla="*/ 330444 w 104"/>
                <a:gd name="T87" fmla="*/ 434479 h 128"/>
                <a:gd name="T88" fmla="*/ 330444 w 104"/>
                <a:gd name="T89" fmla="*/ 284659 h 128"/>
                <a:gd name="T90" fmla="*/ 345464 w 104"/>
                <a:gd name="T91" fmla="*/ 269677 h 128"/>
                <a:gd name="T92" fmla="*/ 360485 w 104"/>
                <a:gd name="T93" fmla="*/ 284659 h 128"/>
                <a:gd name="T94" fmla="*/ 360485 w 104"/>
                <a:gd name="T95" fmla="*/ 434479 h 12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4"/>
                <a:gd name="T145" fmla="*/ 0 h 128"/>
                <a:gd name="T146" fmla="*/ 104 w 104"/>
                <a:gd name="T147" fmla="*/ 128 h 12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4" h="128">
                  <a:moveTo>
                    <a:pt x="16" y="36"/>
                  </a:moveTo>
                  <a:cubicBezTo>
                    <a:pt x="8" y="36"/>
                    <a:pt x="8" y="36"/>
                    <a:pt x="8" y="36"/>
                  </a:cubicBezTo>
                  <a:cubicBezTo>
                    <a:pt x="4" y="36"/>
                    <a:pt x="0" y="40"/>
                    <a:pt x="0" y="44"/>
                  </a:cubicBezTo>
                  <a:cubicBezTo>
                    <a:pt x="0" y="120"/>
                    <a:pt x="0" y="120"/>
                    <a:pt x="0" y="120"/>
                  </a:cubicBezTo>
                  <a:cubicBezTo>
                    <a:pt x="0" y="124"/>
                    <a:pt x="4" y="128"/>
                    <a:pt x="8" y="128"/>
                  </a:cubicBezTo>
                  <a:cubicBezTo>
                    <a:pt x="16" y="128"/>
                    <a:pt x="16" y="128"/>
                    <a:pt x="16" y="128"/>
                  </a:cubicBezTo>
                  <a:cubicBezTo>
                    <a:pt x="20" y="128"/>
                    <a:pt x="24" y="124"/>
                    <a:pt x="24" y="120"/>
                  </a:cubicBezTo>
                  <a:cubicBezTo>
                    <a:pt x="24" y="44"/>
                    <a:pt x="24" y="44"/>
                    <a:pt x="24" y="44"/>
                  </a:cubicBezTo>
                  <a:cubicBezTo>
                    <a:pt x="24" y="40"/>
                    <a:pt x="20" y="36"/>
                    <a:pt x="16" y="36"/>
                  </a:cubicBezTo>
                  <a:close/>
                  <a:moveTo>
                    <a:pt x="16" y="116"/>
                  </a:moveTo>
                  <a:cubicBezTo>
                    <a:pt x="16" y="118"/>
                    <a:pt x="14" y="120"/>
                    <a:pt x="12" y="120"/>
                  </a:cubicBezTo>
                  <a:cubicBezTo>
                    <a:pt x="10" y="120"/>
                    <a:pt x="8" y="118"/>
                    <a:pt x="8" y="116"/>
                  </a:cubicBezTo>
                  <a:cubicBezTo>
                    <a:pt x="8" y="48"/>
                    <a:pt x="8" y="48"/>
                    <a:pt x="8" y="48"/>
                  </a:cubicBezTo>
                  <a:cubicBezTo>
                    <a:pt x="8" y="46"/>
                    <a:pt x="10" y="44"/>
                    <a:pt x="12" y="44"/>
                  </a:cubicBezTo>
                  <a:cubicBezTo>
                    <a:pt x="14" y="44"/>
                    <a:pt x="16" y="46"/>
                    <a:pt x="16" y="48"/>
                  </a:cubicBezTo>
                  <a:lnTo>
                    <a:pt x="16" y="116"/>
                  </a:lnTo>
                  <a:close/>
                  <a:moveTo>
                    <a:pt x="56" y="0"/>
                  </a:moveTo>
                  <a:cubicBezTo>
                    <a:pt x="48" y="0"/>
                    <a:pt x="48" y="0"/>
                    <a:pt x="48" y="0"/>
                  </a:cubicBezTo>
                  <a:cubicBezTo>
                    <a:pt x="44" y="0"/>
                    <a:pt x="40" y="4"/>
                    <a:pt x="40" y="8"/>
                  </a:cubicBezTo>
                  <a:cubicBezTo>
                    <a:pt x="40" y="120"/>
                    <a:pt x="40" y="120"/>
                    <a:pt x="40" y="120"/>
                  </a:cubicBezTo>
                  <a:cubicBezTo>
                    <a:pt x="40" y="124"/>
                    <a:pt x="44" y="128"/>
                    <a:pt x="48" y="128"/>
                  </a:cubicBezTo>
                  <a:cubicBezTo>
                    <a:pt x="56" y="128"/>
                    <a:pt x="56" y="128"/>
                    <a:pt x="56" y="128"/>
                  </a:cubicBezTo>
                  <a:cubicBezTo>
                    <a:pt x="60" y="128"/>
                    <a:pt x="64" y="124"/>
                    <a:pt x="64" y="120"/>
                  </a:cubicBezTo>
                  <a:cubicBezTo>
                    <a:pt x="64" y="8"/>
                    <a:pt x="64" y="8"/>
                    <a:pt x="64" y="8"/>
                  </a:cubicBezTo>
                  <a:cubicBezTo>
                    <a:pt x="64" y="4"/>
                    <a:pt x="60" y="0"/>
                    <a:pt x="56" y="0"/>
                  </a:cubicBezTo>
                  <a:close/>
                  <a:moveTo>
                    <a:pt x="56" y="116"/>
                  </a:moveTo>
                  <a:cubicBezTo>
                    <a:pt x="56" y="118"/>
                    <a:pt x="54" y="120"/>
                    <a:pt x="52" y="120"/>
                  </a:cubicBezTo>
                  <a:cubicBezTo>
                    <a:pt x="50" y="120"/>
                    <a:pt x="48" y="118"/>
                    <a:pt x="48" y="116"/>
                  </a:cubicBezTo>
                  <a:cubicBezTo>
                    <a:pt x="48" y="12"/>
                    <a:pt x="48" y="12"/>
                    <a:pt x="48" y="12"/>
                  </a:cubicBezTo>
                  <a:cubicBezTo>
                    <a:pt x="48" y="10"/>
                    <a:pt x="50" y="8"/>
                    <a:pt x="52" y="8"/>
                  </a:cubicBezTo>
                  <a:cubicBezTo>
                    <a:pt x="54" y="8"/>
                    <a:pt x="56" y="10"/>
                    <a:pt x="56" y="12"/>
                  </a:cubicBezTo>
                  <a:lnTo>
                    <a:pt x="56" y="116"/>
                  </a:lnTo>
                  <a:close/>
                  <a:moveTo>
                    <a:pt x="96" y="64"/>
                  </a:moveTo>
                  <a:cubicBezTo>
                    <a:pt x="88" y="64"/>
                    <a:pt x="88" y="64"/>
                    <a:pt x="88" y="64"/>
                  </a:cubicBezTo>
                  <a:cubicBezTo>
                    <a:pt x="84" y="64"/>
                    <a:pt x="80" y="68"/>
                    <a:pt x="80" y="72"/>
                  </a:cubicBezTo>
                  <a:cubicBezTo>
                    <a:pt x="80" y="120"/>
                    <a:pt x="80" y="120"/>
                    <a:pt x="80" y="120"/>
                  </a:cubicBezTo>
                  <a:cubicBezTo>
                    <a:pt x="80" y="124"/>
                    <a:pt x="84" y="128"/>
                    <a:pt x="88" y="128"/>
                  </a:cubicBezTo>
                  <a:cubicBezTo>
                    <a:pt x="96" y="128"/>
                    <a:pt x="96" y="128"/>
                    <a:pt x="96" y="128"/>
                  </a:cubicBezTo>
                  <a:cubicBezTo>
                    <a:pt x="100" y="128"/>
                    <a:pt x="104" y="124"/>
                    <a:pt x="104" y="120"/>
                  </a:cubicBezTo>
                  <a:cubicBezTo>
                    <a:pt x="104" y="72"/>
                    <a:pt x="104" y="72"/>
                    <a:pt x="104" y="72"/>
                  </a:cubicBezTo>
                  <a:cubicBezTo>
                    <a:pt x="104" y="68"/>
                    <a:pt x="100" y="64"/>
                    <a:pt x="96" y="64"/>
                  </a:cubicBezTo>
                  <a:close/>
                  <a:moveTo>
                    <a:pt x="96" y="116"/>
                  </a:moveTo>
                  <a:cubicBezTo>
                    <a:pt x="96" y="118"/>
                    <a:pt x="94" y="120"/>
                    <a:pt x="92" y="120"/>
                  </a:cubicBezTo>
                  <a:cubicBezTo>
                    <a:pt x="90" y="120"/>
                    <a:pt x="88" y="118"/>
                    <a:pt x="88" y="116"/>
                  </a:cubicBezTo>
                  <a:cubicBezTo>
                    <a:pt x="88" y="76"/>
                    <a:pt x="88" y="76"/>
                    <a:pt x="88" y="76"/>
                  </a:cubicBezTo>
                  <a:cubicBezTo>
                    <a:pt x="88" y="74"/>
                    <a:pt x="90" y="72"/>
                    <a:pt x="92" y="72"/>
                  </a:cubicBezTo>
                  <a:cubicBezTo>
                    <a:pt x="94" y="72"/>
                    <a:pt x="96" y="74"/>
                    <a:pt x="96" y="76"/>
                  </a:cubicBezTo>
                  <a:lnTo>
                    <a:pt x="96" y="116"/>
                  </a:lnTo>
                  <a:close/>
                </a:path>
              </a:pathLst>
            </a:custGeom>
            <a:solidFill>
              <a:schemeClr val="bg1"/>
            </a:solidFill>
            <a:ln w="9525">
              <a:noFill/>
              <a:round/>
              <a:headEnd/>
              <a:tailEnd/>
            </a:ln>
          </p:spPr>
          <p:txBody>
            <a:bodyPr/>
            <a:lstStyle/>
            <a:p>
              <a:endParaRPr lang="zh-CN" altLang="en-US"/>
            </a:p>
          </p:txBody>
        </p:sp>
      </p:grpSp>
      <p:sp>
        <p:nvSpPr>
          <p:cNvPr id="17" name="矩形 16"/>
          <p:cNvSpPr>
            <a:spLocks noChangeArrowheads="1"/>
          </p:cNvSpPr>
          <p:nvPr/>
        </p:nvSpPr>
        <p:spPr bwMode="auto">
          <a:xfrm>
            <a:off x="5278438" y="3724275"/>
            <a:ext cx="3614737" cy="971550"/>
          </a:xfrm>
          <a:prstGeom prst="rect">
            <a:avLst/>
          </a:prstGeom>
          <a:noFill/>
          <a:ln w="9525">
            <a:noFill/>
            <a:miter lim="800000"/>
            <a:headEnd/>
            <a:tailEnd/>
          </a:ln>
        </p:spPr>
        <p:txBody>
          <a:bodyPr lIns="68580" tIns="34290" rIns="68580" bIns="34290">
            <a:spAutoFit/>
          </a:bodyPr>
          <a:lstStyle/>
          <a:p>
            <a:pPr algn="just">
              <a:lnSpc>
                <a:spcPts val="1800"/>
              </a:lnSpc>
            </a:pPr>
            <a:r>
              <a:rPr lang="zh-CN" altLang="en-US" sz="1200">
                <a:solidFill>
                  <a:schemeClr val="bg1"/>
                </a:solidFill>
                <a:latin typeface="Calibri" pitchFamily="34" charset="0"/>
              </a:rPr>
              <a:t>建立健全随机抽查制度和案源管理制度，合理确定抽查比例，对重点税源企业每</a:t>
            </a:r>
            <a:r>
              <a:rPr lang="en-US" altLang="zh-CN" sz="1200">
                <a:solidFill>
                  <a:schemeClr val="bg1"/>
                </a:solidFill>
                <a:latin typeface="Calibri" pitchFamily="34" charset="0"/>
              </a:rPr>
              <a:t>5</a:t>
            </a:r>
            <a:r>
              <a:rPr lang="zh-CN" altLang="en-US" sz="1200">
                <a:solidFill>
                  <a:schemeClr val="bg1"/>
                </a:solidFill>
                <a:latin typeface="Calibri" pitchFamily="34" charset="0"/>
              </a:rPr>
              <a:t>年轮查一遍。</a:t>
            </a:r>
            <a:r>
              <a:rPr lang="en-US" altLang="zh-CN" sz="1200">
                <a:solidFill>
                  <a:schemeClr val="bg1"/>
                </a:solidFill>
                <a:latin typeface="Calibri" pitchFamily="34" charset="0"/>
              </a:rPr>
              <a:t>2016</a:t>
            </a:r>
            <a:r>
              <a:rPr lang="zh-CN" altLang="en-US" sz="1200">
                <a:solidFill>
                  <a:schemeClr val="bg1"/>
                </a:solidFill>
                <a:latin typeface="Calibri" pitchFamily="34" charset="0"/>
              </a:rPr>
              <a:t>年普遍推行先开展案头风险分析评估查找高风险纳税人再开展定向稽查的模式。</a:t>
            </a:r>
          </a:p>
        </p:txBody>
      </p:sp>
      <p:grpSp>
        <p:nvGrpSpPr>
          <p:cNvPr id="43013" name="组合 18"/>
          <p:cNvGrpSpPr>
            <a:grpSpLocks/>
          </p:cNvGrpSpPr>
          <p:nvPr/>
        </p:nvGrpSpPr>
        <p:grpSpPr bwMode="auto">
          <a:xfrm>
            <a:off x="0" y="1588"/>
            <a:ext cx="3841750" cy="877887"/>
            <a:chOff x="0" y="2036"/>
            <a:chExt cx="5122068" cy="1171070"/>
          </a:xfrm>
        </p:grpSpPr>
        <p:sp>
          <p:nvSpPr>
            <p:cNvPr id="43026" name="矩形 5"/>
            <p:cNvSpPr>
              <a:spLocks noChangeArrowheads="1"/>
            </p:cNvSpPr>
            <p:nvPr/>
          </p:nvSpPr>
          <p:spPr bwMode="auto">
            <a:xfrm>
              <a:off x="878679" y="268191"/>
              <a:ext cx="4243389" cy="492442"/>
            </a:xfrm>
            <a:prstGeom prst="rect">
              <a:avLst/>
            </a:prstGeom>
            <a:noFill/>
            <a:ln w="9525">
              <a:noFill/>
              <a:miter lim="800000"/>
              <a:headEnd/>
              <a:tailEnd/>
            </a:ln>
          </p:spPr>
          <p:txBody>
            <a:bodyPr>
              <a:spAutoFit/>
            </a:bodyPr>
            <a:lstStyle/>
            <a:p>
              <a:r>
                <a:rPr lang="zh-CN" altLang="en-US" b="1">
                  <a:solidFill>
                    <a:schemeClr val="bg1"/>
                  </a:solidFill>
                  <a:latin typeface="Calibri" pitchFamily="34" charset="0"/>
                </a:rPr>
                <a:t>千户集团计划背景介绍</a:t>
              </a:r>
              <a:endParaRPr lang="en-US" altLang="zh-CN">
                <a:solidFill>
                  <a:schemeClr val="bg1"/>
                </a:solidFill>
                <a:latin typeface="Calibri" pitchFamily="34" charset="0"/>
              </a:endParaRPr>
            </a:p>
          </p:txBody>
        </p:sp>
        <p:sp>
          <p:nvSpPr>
            <p:cNvPr id="21" name="矩形 20"/>
            <p:cNvSpPr/>
            <p:nvPr/>
          </p:nvSpPr>
          <p:spPr>
            <a:xfrm>
              <a:off x="0" y="2036"/>
              <a:ext cx="755612" cy="1171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2" name="矩形 1"/>
          <p:cNvSpPr>
            <a:spLocks noChangeArrowheads="1"/>
          </p:cNvSpPr>
          <p:nvPr/>
        </p:nvSpPr>
        <p:spPr bwMode="auto">
          <a:xfrm>
            <a:off x="673100" y="669925"/>
            <a:ext cx="8147050" cy="900113"/>
          </a:xfrm>
          <a:prstGeom prst="rect">
            <a:avLst/>
          </a:prstGeom>
          <a:noFill/>
          <a:ln w="9525">
            <a:noFill/>
            <a:miter lim="800000"/>
            <a:headEnd/>
            <a:tailEnd/>
          </a:ln>
        </p:spPr>
        <p:txBody>
          <a:bodyPr lIns="68580" tIns="34290" rIns="68580" bIns="34290">
            <a:spAutoFit/>
          </a:bodyPr>
          <a:lstStyle/>
          <a:p>
            <a:pPr algn="just"/>
            <a:r>
              <a:rPr lang="zh-CN" altLang="en-US">
                <a:solidFill>
                  <a:schemeClr val="bg1"/>
                </a:solidFill>
                <a:latin typeface="Calibri" pitchFamily="34" charset="0"/>
              </a:rPr>
              <a:t>中共中央政治局于</a:t>
            </a:r>
            <a:r>
              <a:rPr lang="en-US" altLang="zh-CN">
                <a:solidFill>
                  <a:schemeClr val="bg1"/>
                </a:solidFill>
                <a:latin typeface="Calibri" pitchFamily="34" charset="0"/>
              </a:rPr>
              <a:t>2014</a:t>
            </a:r>
            <a:r>
              <a:rPr lang="zh-CN" altLang="en-US">
                <a:solidFill>
                  <a:schemeClr val="bg1"/>
                </a:solidFill>
                <a:latin typeface="Calibri" pitchFamily="34" charset="0"/>
              </a:rPr>
              <a:t>年</a:t>
            </a:r>
            <a:r>
              <a:rPr lang="en-US" altLang="zh-CN">
                <a:solidFill>
                  <a:schemeClr val="bg1"/>
                </a:solidFill>
                <a:latin typeface="Calibri" pitchFamily="34" charset="0"/>
              </a:rPr>
              <a:t>6</a:t>
            </a:r>
            <a:r>
              <a:rPr lang="zh-CN" altLang="en-US">
                <a:solidFill>
                  <a:schemeClr val="bg1"/>
                </a:solidFill>
                <a:latin typeface="Calibri" pitchFamily="34" charset="0"/>
              </a:rPr>
              <a:t>月</a:t>
            </a:r>
            <a:r>
              <a:rPr lang="en-US" altLang="zh-CN">
                <a:solidFill>
                  <a:schemeClr val="bg1"/>
                </a:solidFill>
                <a:latin typeface="Calibri" pitchFamily="34" charset="0"/>
              </a:rPr>
              <a:t>30</a:t>
            </a:r>
            <a:r>
              <a:rPr lang="zh-CN" altLang="en-US">
                <a:solidFill>
                  <a:schemeClr val="bg1"/>
                </a:solidFill>
                <a:latin typeface="Calibri" pitchFamily="34" charset="0"/>
              </a:rPr>
              <a:t>日召开会议，审议通过了</a:t>
            </a:r>
            <a:r>
              <a:rPr lang="en-US" altLang="zh-CN">
                <a:solidFill>
                  <a:schemeClr val="bg1"/>
                </a:solidFill>
                <a:latin typeface="Calibri" pitchFamily="34" charset="0"/>
              </a:rPr>
              <a:t>《</a:t>
            </a:r>
            <a:r>
              <a:rPr lang="zh-CN" altLang="en-US">
                <a:solidFill>
                  <a:schemeClr val="bg1"/>
                </a:solidFill>
                <a:latin typeface="Calibri" pitchFamily="34" charset="0"/>
              </a:rPr>
              <a:t>深化财税体制改革总体方案</a:t>
            </a:r>
            <a:r>
              <a:rPr lang="en-US" altLang="zh-CN">
                <a:solidFill>
                  <a:schemeClr val="bg1"/>
                </a:solidFill>
                <a:latin typeface="Calibri" pitchFamily="34" charset="0"/>
              </a:rPr>
              <a:t>》</a:t>
            </a:r>
            <a:r>
              <a:rPr lang="zh-CN" altLang="en-US">
                <a:solidFill>
                  <a:schemeClr val="bg1"/>
                </a:solidFill>
                <a:latin typeface="Calibri" pitchFamily="34" charset="0"/>
              </a:rPr>
              <a:t>，正式启动财税体制改革；于</a:t>
            </a:r>
            <a:r>
              <a:rPr lang="en-US" altLang="zh-CN">
                <a:solidFill>
                  <a:schemeClr val="bg1"/>
                </a:solidFill>
                <a:latin typeface="Calibri" pitchFamily="34" charset="0"/>
              </a:rPr>
              <a:t>2015</a:t>
            </a:r>
            <a:r>
              <a:rPr lang="zh-CN" altLang="en-US">
                <a:solidFill>
                  <a:schemeClr val="bg1"/>
                </a:solidFill>
                <a:latin typeface="Calibri" pitchFamily="34" charset="0"/>
              </a:rPr>
              <a:t>年</a:t>
            </a:r>
            <a:r>
              <a:rPr lang="en-US" altLang="zh-CN">
                <a:solidFill>
                  <a:schemeClr val="bg1"/>
                </a:solidFill>
                <a:latin typeface="Calibri" pitchFamily="34" charset="0"/>
              </a:rPr>
              <a:t>10</a:t>
            </a:r>
            <a:r>
              <a:rPr lang="zh-CN" altLang="en-US">
                <a:solidFill>
                  <a:schemeClr val="bg1"/>
                </a:solidFill>
                <a:latin typeface="Calibri" pitchFamily="34" charset="0"/>
              </a:rPr>
              <a:t>月</a:t>
            </a:r>
            <a:r>
              <a:rPr lang="en-US" altLang="zh-CN">
                <a:solidFill>
                  <a:schemeClr val="bg1"/>
                </a:solidFill>
                <a:latin typeface="Calibri" pitchFamily="34" charset="0"/>
              </a:rPr>
              <a:t>13</a:t>
            </a:r>
            <a:r>
              <a:rPr lang="zh-CN" altLang="en-US">
                <a:solidFill>
                  <a:schemeClr val="bg1"/>
                </a:solidFill>
                <a:latin typeface="Calibri" pitchFamily="34" charset="0"/>
              </a:rPr>
              <a:t>日审议通过</a:t>
            </a:r>
            <a:r>
              <a:rPr lang="en-US" altLang="zh-CN">
                <a:solidFill>
                  <a:schemeClr val="bg1"/>
                </a:solidFill>
                <a:latin typeface="Calibri" pitchFamily="34" charset="0"/>
              </a:rPr>
              <a:t>《</a:t>
            </a:r>
            <a:r>
              <a:rPr lang="zh-CN" altLang="en-US">
                <a:solidFill>
                  <a:schemeClr val="bg1"/>
                </a:solidFill>
                <a:latin typeface="Calibri" pitchFamily="34" charset="0"/>
              </a:rPr>
              <a:t>深化国税、地税征管体制改革方案</a:t>
            </a:r>
            <a:r>
              <a:rPr lang="en-US" altLang="zh-CN">
                <a:solidFill>
                  <a:schemeClr val="bg1"/>
                </a:solidFill>
                <a:latin typeface="Calibri" pitchFamily="34" charset="0"/>
              </a:rPr>
              <a:t>》</a:t>
            </a:r>
            <a:r>
              <a:rPr lang="zh-CN" altLang="en-US">
                <a:solidFill>
                  <a:schemeClr val="bg1"/>
                </a:solidFill>
                <a:latin typeface="Calibri" pitchFamily="34" charset="0"/>
              </a:rPr>
              <a:t>，该方案中，与千户集团计划直接相关的具体内容有</a:t>
            </a:r>
            <a:r>
              <a:rPr lang="en-US" altLang="zh-CN">
                <a:solidFill>
                  <a:schemeClr val="bg1"/>
                </a:solidFill>
                <a:latin typeface="Calibri" pitchFamily="34" charset="0"/>
              </a:rPr>
              <a:t>:</a:t>
            </a:r>
            <a:endParaRPr lang="zh-CN" altLang="en-US">
              <a:solidFill>
                <a:schemeClr val="bg1"/>
              </a:solidFill>
              <a:latin typeface="Calibri" pitchFamily="34" charset="0"/>
            </a:endParaRPr>
          </a:p>
        </p:txBody>
      </p:sp>
      <p:grpSp>
        <p:nvGrpSpPr>
          <p:cNvPr id="9" name="组合 8"/>
          <p:cNvGrpSpPr>
            <a:grpSpLocks/>
          </p:cNvGrpSpPr>
          <p:nvPr/>
        </p:nvGrpSpPr>
        <p:grpSpPr bwMode="auto">
          <a:xfrm>
            <a:off x="673100" y="2506663"/>
            <a:ext cx="3703638" cy="646112"/>
            <a:chOff x="896582" y="3341987"/>
            <a:chExt cx="4938953" cy="861775"/>
          </a:xfrm>
        </p:grpSpPr>
        <p:sp>
          <p:nvSpPr>
            <p:cNvPr id="43024" name="矩形 10"/>
            <p:cNvSpPr>
              <a:spLocks noChangeArrowheads="1"/>
            </p:cNvSpPr>
            <p:nvPr/>
          </p:nvSpPr>
          <p:spPr bwMode="auto">
            <a:xfrm>
              <a:off x="1269205" y="3341987"/>
              <a:ext cx="4566330" cy="861775"/>
            </a:xfrm>
            <a:prstGeom prst="rect">
              <a:avLst/>
            </a:prstGeom>
            <a:noFill/>
            <a:ln w="9525">
              <a:noFill/>
              <a:miter lim="800000"/>
              <a:headEnd/>
              <a:tailEnd/>
            </a:ln>
          </p:spPr>
          <p:txBody>
            <a:bodyPr>
              <a:spAutoFit/>
            </a:bodyPr>
            <a:lstStyle/>
            <a:p>
              <a:pPr algn="ctr"/>
              <a:r>
                <a:rPr lang="zh-CN" altLang="en-US">
                  <a:solidFill>
                    <a:schemeClr val="bg1"/>
                  </a:solidFill>
                  <a:latin typeface="Calibri" pitchFamily="34" charset="0"/>
                </a:rPr>
                <a:t>对纳税人实施分类分级管理</a:t>
              </a:r>
              <a:endParaRPr lang="en-US" altLang="zh-CN">
                <a:solidFill>
                  <a:schemeClr val="bg1"/>
                </a:solidFill>
                <a:latin typeface="Calibri" pitchFamily="34" charset="0"/>
              </a:endParaRPr>
            </a:p>
            <a:p>
              <a:pPr algn="ctr"/>
              <a:endParaRPr lang="zh-CN" altLang="en-US">
                <a:solidFill>
                  <a:schemeClr val="bg1"/>
                </a:solidFill>
                <a:latin typeface="Calibri" pitchFamily="34" charset="0"/>
              </a:endParaRPr>
            </a:p>
          </p:txBody>
        </p:sp>
        <p:sp>
          <p:nvSpPr>
            <p:cNvPr id="43025" name="Freeform 125"/>
            <p:cNvSpPr>
              <a:spLocks noEditPoints="1"/>
            </p:cNvSpPr>
            <p:nvPr/>
          </p:nvSpPr>
          <p:spPr bwMode="auto">
            <a:xfrm rot="5400000">
              <a:off x="882364" y="3403275"/>
              <a:ext cx="322263" cy="293828"/>
            </a:xfrm>
            <a:custGeom>
              <a:avLst/>
              <a:gdLst>
                <a:gd name="T0" fmla="*/ 25221 w 115"/>
                <a:gd name="T1" fmla="*/ 249054 h 105"/>
                <a:gd name="T2" fmla="*/ 294240 w 115"/>
                <a:gd name="T3" fmla="*/ 249054 h 105"/>
                <a:gd name="T4" fmla="*/ 313856 w 115"/>
                <a:gd name="T5" fmla="*/ 221071 h 105"/>
                <a:gd name="T6" fmla="*/ 176544 w 115"/>
                <a:gd name="T7" fmla="*/ 8395 h 105"/>
                <a:gd name="T8" fmla="*/ 142917 w 115"/>
                <a:gd name="T9" fmla="*/ 8395 h 105"/>
                <a:gd name="T10" fmla="*/ 5605 w 115"/>
                <a:gd name="T11" fmla="*/ 221071 h 105"/>
                <a:gd name="T12" fmla="*/ 25221 w 115"/>
                <a:gd name="T13" fmla="*/ 249054 h 105"/>
                <a:gd name="T14" fmla="*/ 159730 w 115"/>
                <a:gd name="T15" fmla="*/ 33580 h 105"/>
                <a:gd name="T16" fmla="*/ 285833 w 115"/>
                <a:gd name="T17" fmla="*/ 226667 h 105"/>
                <a:gd name="T18" fmla="*/ 33627 w 115"/>
                <a:gd name="T19" fmla="*/ 226667 h 105"/>
                <a:gd name="T20" fmla="*/ 159730 w 115"/>
                <a:gd name="T21" fmla="*/ 33580 h 105"/>
                <a:gd name="T22" fmla="*/ 305449 w 115"/>
                <a:gd name="T23" fmla="*/ 271441 h 105"/>
                <a:gd name="T24" fmla="*/ 14011 w 115"/>
                <a:gd name="T25" fmla="*/ 271441 h 105"/>
                <a:gd name="T26" fmla="*/ 2802 w 115"/>
                <a:gd name="T27" fmla="*/ 282635 h 105"/>
                <a:gd name="T28" fmla="*/ 14011 w 115"/>
                <a:gd name="T29" fmla="*/ 293828 h 105"/>
                <a:gd name="T30" fmla="*/ 305449 w 115"/>
                <a:gd name="T31" fmla="*/ 293828 h 105"/>
                <a:gd name="T32" fmla="*/ 316658 w 115"/>
                <a:gd name="T33" fmla="*/ 282635 h 105"/>
                <a:gd name="T34" fmla="*/ 305449 w 115"/>
                <a:gd name="T35" fmla="*/ 271441 h 10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5"/>
                <a:gd name="T55" fmla="*/ 0 h 105"/>
                <a:gd name="T56" fmla="*/ 115 w 115"/>
                <a:gd name="T57" fmla="*/ 105 h 10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5" h="105">
                  <a:moveTo>
                    <a:pt x="9" y="89"/>
                  </a:moveTo>
                  <a:cubicBezTo>
                    <a:pt x="105" y="89"/>
                    <a:pt x="105" y="89"/>
                    <a:pt x="105" y="89"/>
                  </a:cubicBezTo>
                  <a:cubicBezTo>
                    <a:pt x="115" y="89"/>
                    <a:pt x="114" y="83"/>
                    <a:pt x="112" y="79"/>
                  </a:cubicBezTo>
                  <a:cubicBezTo>
                    <a:pt x="63" y="3"/>
                    <a:pt x="63" y="3"/>
                    <a:pt x="63" y="3"/>
                  </a:cubicBezTo>
                  <a:cubicBezTo>
                    <a:pt x="61" y="0"/>
                    <a:pt x="54" y="0"/>
                    <a:pt x="51" y="3"/>
                  </a:cubicBezTo>
                  <a:cubicBezTo>
                    <a:pt x="2" y="79"/>
                    <a:pt x="2" y="79"/>
                    <a:pt x="2" y="79"/>
                  </a:cubicBezTo>
                  <a:cubicBezTo>
                    <a:pt x="0" y="84"/>
                    <a:pt x="0" y="89"/>
                    <a:pt x="9" y="89"/>
                  </a:cubicBezTo>
                  <a:close/>
                  <a:moveTo>
                    <a:pt x="57" y="12"/>
                  </a:moveTo>
                  <a:cubicBezTo>
                    <a:pt x="102" y="81"/>
                    <a:pt x="102" y="81"/>
                    <a:pt x="102" y="81"/>
                  </a:cubicBezTo>
                  <a:cubicBezTo>
                    <a:pt x="100" y="81"/>
                    <a:pt x="19" y="81"/>
                    <a:pt x="12" y="81"/>
                  </a:cubicBezTo>
                  <a:lnTo>
                    <a:pt x="57" y="12"/>
                  </a:lnTo>
                  <a:close/>
                  <a:moveTo>
                    <a:pt x="109" y="97"/>
                  </a:moveTo>
                  <a:cubicBezTo>
                    <a:pt x="5" y="97"/>
                    <a:pt x="5" y="97"/>
                    <a:pt x="5" y="97"/>
                  </a:cubicBezTo>
                  <a:cubicBezTo>
                    <a:pt x="3" y="97"/>
                    <a:pt x="1" y="99"/>
                    <a:pt x="1" y="101"/>
                  </a:cubicBezTo>
                  <a:cubicBezTo>
                    <a:pt x="1" y="103"/>
                    <a:pt x="3" y="105"/>
                    <a:pt x="5" y="105"/>
                  </a:cubicBezTo>
                  <a:cubicBezTo>
                    <a:pt x="109" y="105"/>
                    <a:pt x="109" y="105"/>
                    <a:pt x="109" y="105"/>
                  </a:cubicBezTo>
                  <a:cubicBezTo>
                    <a:pt x="111" y="105"/>
                    <a:pt x="113" y="103"/>
                    <a:pt x="113" y="101"/>
                  </a:cubicBezTo>
                  <a:cubicBezTo>
                    <a:pt x="113" y="99"/>
                    <a:pt x="111" y="97"/>
                    <a:pt x="109" y="97"/>
                  </a:cubicBezTo>
                  <a:close/>
                </a:path>
              </a:pathLst>
            </a:custGeom>
            <a:solidFill>
              <a:schemeClr val="bg1"/>
            </a:solidFill>
            <a:ln w="9525">
              <a:noFill/>
              <a:round/>
              <a:headEnd/>
              <a:tailEnd/>
            </a:ln>
          </p:spPr>
          <p:txBody>
            <a:bodyPr/>
            <a:lstStyle/>
            <a:p>
              <a:endParaRPr lang="zh-CN" altLang="en-US"/>
            </a:p>
          </p:txBody>
        </p:sp>
      </p:grpSp>
      <p:grpSp>
        <p:nvGrpSpPr>
          <p:cNvPr id="12" name="组合 11"/>
          <p:cNvGrpSpPr>
            <a:grpSpLocks/>
          </p:cNvGrpSpPr>
          <p:nvPr/>
        </p:nvGrpSpPr>
        <p:grpSpPr bwMode="auto">
          <a:xfrm>
            <a:off x="5126038" y="2012950"/>
            <a:ext cx="3333750" cy="369888"/>
            <a:chOff x="708862" y="5309778"/>
            <a:chExt cx="4446248" cy="492442"/>
          </a:xfrm>
        </p:grpSpPr>
        <p:sp>
          <p:nvSpPr>
            <p:cNvPr id="43022" name="Freeform 125"/>
            <p:cNvSpPr>
              <a:spLocks noEditPoints="1"/>
            </p:cNvSpPr>
            <p:nvPr/>
          </p:nvSpPr>
          <p:spPr bwMode="auto">
            <a:xfrm rot="5400000">
              <a:off x="694644" y="5389076"/>
              <a:ext cx="322263" cy="293828"/>
            </a:xfrm>
            <a:custGeom>
              <a:avLst/>
              <a:gdLst>
                <a:gd name="T0" fmla="*/ 25221 w 115"/>
                <a:gd name="T1" fmla="*/ 249054 h 105"/>
                <a:gd name="T2" fmla="*/ 294240 w 115"/>
                <a:gd name="T3" fmla="*/ 249054 h 105"/>
                <a:gd name="T4" fmla="*/ 313856 w 115"/>
                <a:gd name="T5" fmla="*/ 221071 h 105"/>
                <a:gd name="T6" fmla="*/ 176544 w 115"/>
                <a:gd name="T7" fmla="*/ 8395 h 105"/>
                <a:gd name="T8" fmla="*/ 142917 w 115"/>
                <a:gd name="T9" fmla="*/ 8395 h 105"/>
                <a:gd name="T10" fmla="*/ 5605 w 115"/>
                <a:gd name="T11" fmla="*/ 221071 h 105"/>
                <a:gd name="T12" fmla="*/ 25221 w 115"/>
                <a:gd name="T13" fmla="*/ 249054 h 105"/>
                <a:gd name="T14" fmla="*/ 159730 w 115"/>
                <a:gd name="T15" fmla="*/ 33580 h 105"/>
                <a:gd name="T16" fmla="*/ 285833 w 115"/>
                <a:gd name="T17" fmla="*/ 226667 h 105"/>
                <a:gd name="T18" fmla="*/ 33627 w 115"/>
                <a:gd name="T19" fmla="*/ 226667 h 105"/>
                <a:gd name="T20" fmla="*/ 159730 w 115"/>
                <a:gd name="T21" fmla="*/ 33580 h 105"/>
                <a:gd name="T22" fmla="*/ 305449 w 115"/>
                <a:gd name="T23" fmla="*/ 271441 h 105"/>
                <a:gd name="T24" fmla="*/ 14011 w 115"/>
                <a:gd name="T25" fmla="*/ 271441 h 105"/>
                <a:gd name="T26" fmla="*/ 2802 w 115"/>
                <a:gd name="T27" fmla="*/ 282635 h 105"/>
                <a:gd name="T28" fmla="*/ 14011 w 115"/>
                <a:gd name="T29" fmla="*/ 293828 h 105"/>
                <a:gd name="T30" fmla="*/ 305449 w 115"/>
                <a:gd name="T31" fmla="*/ 293828 h 105"/>
                <a:gd name="T32" fmla="*/ 316658 w 115"/>
                <a:gd name="T33" fmla="*/ 282635 h 105"/>
                <a:gd name="T34" fmla="*/ 305449 w 115"/>
                <a:gd name="T35" fmla="*/ 271441 h 10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5"/>
                <a:gd name="T55" fmla="*/ 0 h 105"/>
                <a:gd name="T56" fmla="*/ 115 w 115"/>
                <a:gd name="T57" fmla="*/ 105 h 10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5" h="105">
                  <a:moveTo>
                    <a:pt x="9" y="89"/>
                  </a:moveTo>
                  <a:cubicBezTo>
                    <a:pt x="105" y="89"/>
                    <a:pt x="105" y="89"/>
                    <a:pt x="105" y="89"/>
                  </a:cubicBezTo>
                  <a:cubicBezTo>
                    <a:pt x="115" y="89"/>
                    <a:pt x="114" y="83"/>
                    <a:pt x="112" y="79"/>
                  </a:cubicBezTo>
                  <a:cubicBezTo>
                    <a:pt x="63" y="3"/>
                    <a:pt x="63" y="3"/>
                    <a:pt x="63" y="3"/>
                  </a:cubicBezTo>
                  <a:cubicBezTo>
                    <a:pt x="61" y="0"/>
                    <a:pt x="54" y="0"/>
                    <a:pt x="51" y="3"/>
                  </a:cubicBezTo>
                  <a:cubicBezTo>
                    <a:pt x="2" y="79"/>
                    <a:pt x="2" y="79"/>
                    <a:pt x="2" y="79"/>
                  </a:cubicBezTo>
                  <a:cubicBezTo>
                    <a:pt x="0" y="84"/>
                    <a:pt x="0" y="89"/>
                    <a:pt x="9" y="89"/>
                  </a:cubicBezTo>
                  <a:close/>
                  <a:moveTo>
                    <a:pt x="57" y="12"/>
                  </a:moveTo>
                  <a:cubicBezTo>
                    <a:pt x="102" y="81"/>
                    <a:pt x="102" y="81"/>
                    <a:pt x="102" y="81"/>
                  </a:cubicBezTo>
                  <a:cubicBezTo>
                    <a:pt x="100" y="81"/>
                    <a:pt x="19" y="81"/>
                    <a:pt x="12" y="81"/>
                  </a:cubicBezTo>
                  <a:lnTo>
                    <a:pt x="57" y="12"/>
                  </a:lnTo>
                  <a:close/>
                  <a:moveTo>
                    <a:pt x="109" y="97"/>
                  </a:moveTo>
                  <a:cubicBezTo>
                    <a:pt x="5" y="97"/>
                    <a:pt x="5" y="97"/>
                    <a:pt x="5" y="97"/>
                  </a:cubicBezTo>
                  <a:cubicBezTo>
                    <a:pt x="3" y="97"/>
                    <a:pt x="1" y="99"/>
                    <a:pt x="1" y="101"/>
                  </a:cubicBezTo>
                  <a:cubicBezTo>
                    <a:pt x="1" y="103"/>
                    <a:pt x="3" y="105"/>
                    <a:pt x="5" y="105"/>
                  </a:cubicBezTo>
                  <a:cubicBezTo>
                    <a:pt x="109" y="105"/>
                    <a:pt x="109" y="105"/>
                    <a:pt x="109" y="105"/>
                  </a:cubicBezTo>
                  <a:cubicBezTo>
                    <a:pt x="111" y="105"/>
                    <a:pt x="113" y="103"/>
                    <a:pt x="113" y="101"/>
                  </a:cubicBezTo>
                  <a:cubicBezTo>
                    <a:pt x="113" y="99"/>
                    <a:pt x="111" y="97"/>
                    <a:pt x="109" y="97"/>
                  </a:cubicBezTo>
                  <a:close/>
                </a:path>
              </a:pathLst>
            </a:custGeom>
            <a:solidFill>
              <a:schemeClr val="bg1"/>
            </a:solidFill>
            <a:ln w="9525">
              <a:noFill/>
              <a:round/>
              <a:headEnd/>
              <a:tailEnd/>
            </a:ln>
          </p:spPr>
          <p:txBody>
            <a:bodyPr/>
            <a:lstStyle/>
            <a:p>
              <a:endParaRPr lang="zh-CN" altLang="en-US"/>
            </a:p>
          </p:txBody>
        </p:sp>
        <p:sp>
          <p:nvSpPr>
            <p:cNvPr id="43023" name="矩形 21"/>
            <p:cNvSpPr>
              <a:spLocks noChangeArrowheads="1"/>
            </p:cNvSpPr>
            <p:nvPr/>
          </p:nvSpPr>
          <p:spPr bwMode="auto">
            <a:xfrm>
              <a:off x="911721" y="5309778"/>
              <a:ext cx="4243389" cy="492442"/>
            </a:xfrm>
            <a:prstGeom prst="rect">
              <a:avLst/>
            </a:prstGeom>
            <a:noFill/>
            <a:ln w="9525">
              <a:noFill/>
              <a:miter lim="800000"/>
              <a:headEnd/>
              <a:tailEnd/>
            </a:ln>
          </p:spPr>
          <p:txBody>
            <a:bodyPr>
              <a:spAutoFit/>
            </a:bodyPr>
            <a:lstStyle/>
            <a:p>
              <a:pPr algn="ctr"/>
              <a:r>
                <a:rPr lang="zh-CN" altLang="en-US">
                  <a:solidFill>
                    <a:schemeClr val="bg1"/>
                  </a:solidFill>
                  <a:latin typeface="Calibri" pitchFamily="34" charset="0"/>
                </a:rPr>
                <a:t>提升大企业税收管理层级</a:t>
              </a:r>
            </a:p>
          </p:txBody>
        </p:sp>
      </p:grpSp>
      <p:sp>
        <p:nvSpPr>
          <p:cNvPr id="4" name="TextBox 3"/>
          <p:cNvSpPr txBox="1">
            <a:spLocks noChangeArrowheads="1"/>
          </p:cNvSpPr>
          <p:nvPr/>
        </p:nvSpPr>
        <p:spPr bwMode="auto">
          <a:xfrm>
            <a:off x="5254625" y="2354263"/>
            <a:ext cx="3538538" cy="742950"/>
          </a:xfrm>
          <a:prstGeom prst="rect">
            <a:avLst/>
          </a:prstGeom>
          <a:noFill/>
          <a:ln w="9525">
            <a:noFill/>
            <a:miter lim="800000"/>
            <a:headEnd/>
            <a:tailEnd/>
          </a:ln>
        </p:spPr>
        <p:txBody>
          <a:bodyPr lIns="68580" tIns="34290" rIns="68580" bIns="34290">
            <a:spAutoFit/>
          </a:bodyPr>
          <a:lstStyle/>
          <a:p>
            <a:pPr>
              <a:lnSpc>
                <a:spcPts val="1800"/>
              </a:lnSpc>
            </a:pPr>
            <a:r>
              <a:rPr lang="zh-CN" altLang="en-US" sz="1200">
                <a:solidFill>
                  <a:schemeClr val="bg1"/>
                </a:solidFill>
                <a:latin typeface="Calibri" pitchFamily="34" charset="0"/>
              </a:rPr>
              <a:t>将其税收风险分析事项提升至税务总局、省级税务局集中进行，将分析结果推送相关税务机关做好应对。</a:t>
            </a:r>
          </a:p>
        </p:txBody>
      </p:sp>
      <p:sp>
        <p:nvSpPr>
          <p:cNvPr id="7" name="TextBox 6"/>
          <p:cNvSpPr txBox="1">
            <a:spLocks noChangeArrowheads="1"/>
          </p:cNvSpPr>
          <p:nvPr/>
        </p:nvSpPr>
        <p:spPr bwMode="auto">
          <a:xfrm>
            <a:off x="211138" y="3003550"/>
            <a:ext cx="4594225" cy="1435100"/>
          </a:xfrm>
          <a:prstGeom prst="rect">
            <a:avLst/>
          </a:prstGeom>
          <a:noFill/>
          <a:ln w="9525">
            <a:noFill/>
            <a:miter lim="800000"/>
            <a:headEnd/>
            <a:tailEnd/>
          </a:ln>
        </p:spPr>
        <p:txBody>
          <a:bodyPr lIns="68580" tIns="34290" rIns="68580" bIns="34290">
            <a:spAutoFit/>
          </a:bodyPr>
          <a:lstStyle/>
          <a:p>
            <a:pPr>
              <a:lnSpc>
                <a:spcPts val="1800"/>
              </a:lnSpc>
            </a:pPr>
            <a:r>
              <a:rPr lang="zh-CN" altLang="zh-CN" sz="1200">
                <a:solidFill>
                  <a:schemeClr val="bg1"/>
                </a:solidFill>
                <a:latin typeface="Calibri" pitchFamily="34" charset="0"/>
              </a:rPr>
              <a:t>对企业纳税人按规模和行业，对自然人纳税人按收入和资产实行分类管理。</a:t>
            </a:r>
            <a:r>
              <a:rPr lang="en-US" altLang="zh-CN" sz="1200">
                <a:solidFill>
                  <a:schemeClr val="bg1"/>
                </a:solidFill>
                <a:latin typeface="Calibri" pitchFamily="34" charset="0"/>
              </a:rPr>
              <a:t>2016</a:t>
            </a:r>
            <a:r>
              <a:rPr lang="zh-CN" altLang="zh-CN" sz="1200">
                <a:solidFill>
                  <a:schemeClr val="bg1"/>
                </a:solidFill>
                <a:latin typeface="Calibri" pitchFamily="34" charset="0"/>
              </a:rPr>
              <a:t>年，以税务总局和省级税务局为主，集中开展行业风险分析和大企业、高收入高净值纳税人风险分析，运用第三方涉税信息对纳税申报情况进行比对，区分不同风险等级分别采取风险提示、约谈评估、税务稽查等方式进行差别化应对，有效防范和查处逃避税行为</a:t>
            </a:r>
            <a:r>
              <a:rPr lang="zh-CN" altLang="en-US" sz="1200">
                <a:solidFill>
                  <a:schemeClr val="bg1"/>
                </a:solidFill>
                <a:latin typeface="Calibri" pitchFamily="34" charset="0"/>
              </a:rPr>
              <a:t>。</a:t>
            </a:r>
          </a:p>
        </p:txBody>
      </p:sp>
      <p:grpSp>
        <p:nvGrpSpPr>
          <p:cNvPr id="24" name="组合 23"/>
          <p:cNvGrpSpPr>
            <a:grpSpLocks/>
          </p:cNvGrpSpPr>
          <p:nvPr/>
        </p:nvGrpSpPr>
        <p:grpSpPr bwMode="auto">
          <a:xfrm>
            <a:off x="5129213" y="3276600"/>
            <a:ext cx="2619375" cy="369888"/>
            <a:chOff x="6839596" y="4369742"/>
            <a:chExt cx="3491476" cy="492442"/>
          </a:xfrm>
        </p:grpSpPr>
        <p:sp>
          <p:nvSpPr>
            <p:cNvPr id="43020" name="文本框 15"/>
            <p:cNvSpPr txBox="1">
              <a:spLocks noChangeArrowheads="1"/>
            </p:cNvSpPr>
            <p:nvPr/>
          </p:nvSpPr>
          <p:spPr bwMode="auto">
            <a:xfrm>
              <a:off x="7127939" y="4369742"/>
              <a:ext cx="3203133" cy="492442"/>
            </a:xfrm>
            <a:prstGeom prst="rect">
              <a:avLst/>
            </a:prstGeom>
            <a:noFill/>
            <a:ln w="9525">
              <a:noFill/>
              <a:miter lim="800000"/>
              <a:headEnd/>
              <a:tailEnd/>
            </a:ln>
          </p:spPr>
          <p:txBody>
            <a:bodyPr>
              <a:spAutoFit/>
            </a:bodyPr>
            <a:lstStyle/>
            <a:p>
              <a:pPr algn="ctr"/>
              <a:r>
                <a:rPr lang="zh-CN" altLang="en-US">
                  <a:solidFill>
                    <a:schemeClr val="bg1"/>
                  </a:solidFill>
                  <a:latin typeface="Calibri" pitchFamily="34" charset="0"/>
                </a:rPr>
                <a:t>深化税务稽查改革</a:t>
              </a:r>
            </a:p>
          </p:txBody>
        </p:sp>
        <p:sp>
          <p:nvSpPr>
            <p:cNvPr id="43021" name="Freeform 125"/>
            <p:cNvSpPr>
              <a:spLocks noEditPoints="1"/>
            </p:cNvSpPr>
            <p:nvPr/>
          </p:nvSpPr>
          <p:spPr bwMode="auto">
            <a:xfrm rot="5400000">
              <a:off x="6825378" y="4453660"/>
              <a:ext cx="322263" cy="293828"/>
            </a:xfrm>
            <a:custGeom>
              <a:avLst/>
              <a:gdLst>
                <a:gd name="T0" fmla="*/ 25221 w 115"/>
                <a:gd name="T1" fmla="*/ 249054 h 105"/>
                <a:gd name="T2" fmla="*/ 294240 w 115"/>
                <a:gd name="T3" fmla="*/ 249054 h 105"/>
                <a:gd name="T4" fmla="*/ 313856 w 115"/>
                <a:gd name="T5" fmla="*/ 221071 h 105"/>
                <a:gd name="T6" fmla="*/ 176544 w 115"/>
                <a:gd name="T7" fmla="*/ 8395 h 105"/>
                <a:gd name="T8" fmla="*/ 142917 w 115"/>
                <a:gd name="T9" fmla="*/ 8395 h 105"/>
                <a:gd name="T10" fmla="*/ 5605 w 115"/>
                <a:gd name="T11" fmla="*/ 221071 h 105"/>
                <a:gd name="T12" fmla="*/ 25221 w 115"/>
                <a:gd name="T13" fmla="*/ 249054 h 105"/>
                <a:gd name="T14" fmla="*/ 159730 w 115"/>
                <a:gd name="T15" fmla="*/ 33580 h 105"/>
                <a:gd name="T16" fmla="*/ 285833 w 115"/>
                <a:gd name="T17" fmla="*/ 226667 h 105"/>
                <a:gd name="T18" fmla="*/ 33627 w 115"/>
                <a:gd name="T19" fmla="*/ 226667 h 105"/>
                <a:gd name="T20" fmla="*/ 159730 w 115"/>
                <a:gd name="T21" fmla="*/ 33580 h 105"/>
                <a:gd name="T22" fmla="*/ 305449 w 115"/>
                <a:gd name="T23" fmla="*/ 271441 h 105"/>
                <a:gd name="T24" fmla="*/ 14011 w 115"/>
                <a:gd name="T25" fmla="*/ 271441 h 105"/>
                <a:gd name="T26" fmla="*/ 2802 w 115"/>
                <a:gd name="T27" fmla="*/ 282635 h 105"/>
                <a:gd name="T28" fmla="*/ 14011 w 115"/>
                <a:gd name="T29" fmla="*/ 293828 h 105"/>
                <a:gd name="T30" fmla="*/ 305449 w 115"/>
                <a:gd name="T31" fmla="*/ 293828 h 105"/>
                <a:gd name="T32" fmla="*/ 316658 w 115"/>
                <a:gd name="T33" fmla="*/ 282635 h 105"/>
                <a:gd name="T34" fmla="*/ 305449 w 115"/>
                <a:gd name="T35" fmla="*/ 271441 h 10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5"/>
                <a:gd name="T55" fmla="*/ 0 h 105"/>
                <a:gd name="T56" fmla="*/ 115 w 115"/>
                <a:gd name="T57" fmla="*/ 105 h 10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5" h="105">
                  <a:moveTo>
                    <a:pt x="9" y="89"/>
                  </a:moveTo>
                  <a:cubicBezTo>
                    <a:pt x="105" y="89"/>
                    <a:pt x="105" y="89"/>
                    <a:pt x="105" y="89"/>
                  </a:cubicBezTo>
                  <a:cubicBezTo>
                    <a:pt x="115" y="89"/>
                    <a:pt x="114" y="83"/>
                    <a:pt x="112" y="79"/>
                  </a:cubicBezTo>
                  <a:cubicBezTo>
                    <a:pt x="63" y="3"/>
                    <a:pt x="63" y="3"/>
                    <a:pt x="63" y="3"/>
                  </a:cubicBezTo>
                  <a:cubicBezTo>
                    <a:pt x="61" y="0"/>
                    <a:pt x="54" y="0"/>
                    <a:pt x="51" y="3"/>
                  </a:cubicBezTo>
                  <a:cubicBezTo>
                    <a:pt x="2" y="79"/>
                    <a:pt x="2" y="79"/>
                    <a:pt x="2" y="79"/>
                  </a:cubicBezTo>
                  <a:cubicBezTo>
                    <a:pt x="0" y="84"/>
                    <a:pt x="0" y="89"/>
                    <a:pt x="9" y="89"/>
                  </a:cubicBezTo>
                  <a:close/>
                  <a:moveTo>
                    <a:pt x="57" y="12"/>
                  </a:moveTo>
                  <a:cubicBezTo>
                    <a:pt x="102" y="81"/>
                    <a:pt x="102" y="81"/>
                    <a:pt x="102" y="81"/>
                  </a:cubicBezTo>
                  <a:cubicBezTo>
                    <a:pt x="100" y="81"/>
                    <a:pt x="19" y="81"/>
                    <a:pt x="12" y="81"/>
                  </a:cubicBezTo>
                  <a:lnTo>
                    <a:pt x="57" y="12"/>
                  </a:lnTo>
                  <a:close/>
                  <a:moveTo>
                    <a:pt x="109" y="97"/>
                  </a:moveTo>
                  <a:cubicBezTo>
                    <a:pt x="5" y="97"/>
                    <a:pt x="5" y="97"/>
                    <a:pt x="5" y="97"/>
                  </a:cubicBezTo>
                  <a:cubicBezTo>
                    <a:pt x="3" y="97"/>
                    <a:pt x="1" y="99"/>
                    <a:pt x="1" y="101"/>
                  </a:cubicBezTo>
                  <a:cubicBezTo>
                    <a:pt x="1" y="103"/>
                    <a:pt x="3" y="105"/>
                    <a:pt x="5" y="105"/>
                  </a:cubicBezTo>
                  <a:cubicBezTo>
                    <a:pt x="109" y="105"/>
                    <a:pt x="109" y="105"/>
                    <a:pt x="109" y="105"/>
                  </a:cubicBezTo>
                  <a:cubicBezTo>
                    <a:pt x="111" y="105"/>
                    <a:pt x="113" y="103"/>
                    <a:pt x="113" y="101"/>
                  </a:cubicBezTo>
                  <a:cubicBezTo>
                    <a:pt x="113" y="99"/>
                    <a:pt x="111" y="97"/>
                    <a:pt x="109" y="97"/>
                  </a:cubicBezTo>
                  <a:close/>
                </a:path>
              </a:pathLst>
            </a:custGeom>
            <a:solidFill>
              <a:schemeClr val="bg1"/>
            </a:solidFill>
            <a:ln w="9525">
              <a:noFill/>
              <a:round/>
              <a:headEnd/>
              <a:tailEnd/>
            </a:ln>
          </p:spPr>
          <p:txBody>
            <a:bodyPr/>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P spid="4" grpId="0"/>
      <p:bldP spid="7"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任意多边形 114"/>
          <p:cNvSpPr>
            <a:spLocks noChangeArrowheads="1"/>
          </p:cNvSpPr>
          <p:nvPr/>
        </p:nvSpPr>
        <p:spPr bwMode="auto">
          <a:xfrm>
            <a:off x="1811338" y="1566863"/>
            <a:ext cx="2540000" cy="2244725"/>
          </a:xfrm>
          <a:custGeom>
            <a:avLst/>
            <a:gdLst>
              <a:gd name="T0" fmla="*/ 160069 w 2541094"/>
              <a:gd name="T1" fmla="*/ 107490 h 2245756"/>
              <a:gd name="T2" fmla="*/ 291136 w 2541094"/>
              <a:gd name="T3" fmla="*/ 42003 h 2245756"/>
              <a:gd name="T4" fmla="*/ 520503 w 2541094"/>
              <a:gd name="T5" fmla="*/ 9252 h 2245756"/>
              <a:gd name="T6" fmla="*/ 924631 w 2541094"/>
              <a:gd name="T7" fmla="*/ 63829 h 2245756"/>
              <a:gd name="T8" fmla="*/ 1022933 w 2541094"/>
              <a:gd name="T9" fmla="*/ 118405 h 2245756"/>
              <a:gd name="T10" fmla="*/ 1132159 w 2541094"/>
              <a:gd name="T11" fmla="*/ 162070 h 2245756"/>
              <a:gd name="T12" fmla="*/ 1361530 w 2541094"/>
              <a:gd name="T13" fmla="*/ 325814 h 2245756"/>
              <a:gd name="T14" fmla="*/ 1427062 w 2541094"/>
              <a:gd name="T15" fmla="*/ 369479 h 2245756"/>
              <a:gd name="T16" fmla="*/ 1579974 w 2541094"/>
              <a:gd name="T17" fmla="*/ 500472 h 2245756"/>
              <a:gd name="T18" fmla="*/ 1656430 w 2541094"/>
              <a:gd name="T19" fmla="*/ 587804 h 2245756"/>
              <a:gd name="T20" fmla="*/ 1721965 w 2541094"/>
              <a:gd name="T21" fmla="*/ 620552 h 2245756"/>
              <a:gd name="T22" fmla="*/ 1842111 w 2541094"/>
              <a:gd name="T23" fmla="*/ 718795 h 2245756"/>
              <a:gd name="T24" fmla="*/ 1940411 w 2541094"/>
              <a:gd name="T25" fmla="*/ 795207 h 2245756"/>
              <a:gd name="T26" fmla="*/ 2038711 w 2541094"/>
              <a:gd name="T27" fmla="*/ 882536 h 2245756"/>
              <a:gd name="T28" fmla="*/ 2137010 w 2541094"/>
              <a:gd name="T29" fmla="*/ 980780 h 2245756"/>
              <a:gd name="T30" fmla="*/ 2224392 w 2541094"/>
              <a:gd name="T31" fmla="*/ 1057197 h 2245756"/>
              <a:gd name="T32" fmla="*/ 2311768 w 2541094"/>
              <a:gd name="T33" fmla="*/ 1144526 h 2245756"/>
              <a:gd name="T34" fmla="*/ 2410070 w 2541094"/>
              <a:gd name="T35" fmla="*/ 1275519 h 2245756"/>
              <a:gd name="T36" fmla="*/ 2475602 w 2541094"/>
              <a:gd name="T37" fmla="*/ 1373763 h 2245756"/>
              <a:gd name="T38" fmla="*/ 2508370 w 2541094"/>
              <a:gd name="T39" fmla="*/ 1439261 h 2245756"/>
              <a:gd name="T40" fmla="*/ 2508370 w 2541094"/>
              <a:gd name="T41" fmla="*/ 1723077 h 2245756"/>
              <a:gd name="T42" fmla="*/ 2453759 w 2541094"/>
              <a:gd name="T43" fmla="*/ 1854071 h 2245756"/>
              <a:gd name="T44" fmla="*/ 2399149 w 2541094"/>
              <a:gd name="T45" fmla="*/ 1985063 h 2245756"/>
              <a:gd name="T46" fmla="*/ 2344536 w 2541094"/>
              <a:gd name="T47" fmla="*/ 2094227 h 2245756"/>
              <a:gd name="T48" fmla="*/ 2289924 w 2541094"/>
              <a:gd name="T49" fmla="*/ 2148803 h 2245756"/>
              <a:gd name="T50" fmla="*/ 2158856 w 2541094"/>
              <a:gd name="T51" fmla="*/ 2203384 h 2245756"/>
              <a:gd name="T52" fmla="*/ 2093323 w 2541094"/>
              <a:gd name="T53" fmla="*/ 2225214 h 2245756"/>
              <a:gd name="T54" fmla="*/ 1798422 w 2541094"/>
              <a:gd name="T55" fmla="*/ 2203384 h 2245756"/>
              <a:gd name="T56" fmla="*/ 1623665 w 2541094"/>
              <a:gd name="T57" fmla="*/ 2170637 h 2245756"/>
              <a:gd name="T58" fmla="*/ 1448908 w 2541094"/>
              <a:gd name="T59" fmla="*/ 2126971 h 2245756"/>
              <a:gd name="T60" fmla="*/ 1350604 w 2541094"/>
              <a:gd name="T61" fmla="*/ 2083307 h 2245756"/>
              <a:gd name="T62" fmla="*/ 1285073 w 2541094"/>
              <a:gd name="T63" fmla="*/ 2050559 h 2245756"/>
              <a:gd name="T64" fmla="*/ 1186772 w 2541094"/>
              <a:gd name="T65" fmla="*/ 2006895 h 2245756"/>
              <a:gd name="T66" fmla="*/ 1055703 w 2541094"/>
              <a:gd name="T67" fmla="*/ 1941399 h 2245756"/>
              <a:gd name="T68" fmla="*/ 1001087 w 2541094"/>
              <a:gd name="T69" fmla="*/ 1886817 h 2245756"/>
              <a:gd name="T70" fmla="*/ 924631 w 2541094"/>
              <a:gd name="T71" fmla="*/ 1843154 h 2245756"/>
              <a:gd name="T72" fmla="*/ 749874 w 2541094"/>
              <a:gd name="T73" fmla="*/ 1723077 h 2245756"/>
              <a:gd name="T74" fmla="*/ 662496 w 2541094"/>
              <a:gd name="T75" fmla="*/ 1646665 h 2245756"/>
              <a:gd name="T76" fmla="*/ 596962 w 2541094"/>
              <a:gd name="T77" fmla="*/ 1559337 h 2245756"/>
              <a:gd name="T78" fmla="*/ 509580 w 2541094"/>
              <a:gd name="T79" fmla="*/ 1461092 h 2245756"/>
              <a:gd name="T80" fmla="*/ 454970 w 2541094"/>
              <a:gd name="T81" fmla="*/ 1362847 h 2245756"/>
              <a:gd name="T82" fmla="*/ 378515 w 2541094"/>
              <a:gd name="T83" fmla="*/ 1133609 h 2245756"/>
              <a:gd name="T84" fmla="*/ 345746 w 2541094"/>
              <a:gd name="T85" fmla="*/ 1068114 h 2245756"/>
              <a:gd name="T86" fmla="*/ 269290 w 2541094"/>
              <a:gd name="T87" fmla="*/ 893451 h 2245756"/>
              <a:gd name="T88" fmla="*/ 225599 w 2541094"/>
              <a:gd name="T89" fmla="*/ 827955 h 2245756"/>
              <a:gd name="T90" fmla="*/ 181909 w 2541094"/>
              <a:gd name="T91" fmla="*/ 718795 h 2245756"/>
              <a:gd name="T92" fmla="*/ 138217 w 2541094"/>
              <a:gd name="T93" fmla="*/ 653299 h 2245756"/>
              <a:gd name="T94" fmla="*/ 72690 w 2541094"/>
              <a:gd name="T95" fmla="*/ 522305 h 2245756"/>
              <a:gd name="T96" fmla="*/ 18071 w 2541094"/>
              <a:gd name="T97" fmla="*/ 391311 h 2245756"/>
              <a:gd name="T98" fmla="*/ 18071 w 2541094"/>
              <a:gd name="T99" fmla="*/ 216653 h 2245756"/>
              <a:gd name="T100" fmla="*/ 94529 w 2541094"/>
              <a:gd name="T101" fmla="*/ 129321 h 22457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541094"/>
              <a:gd name="T154" fmla="*/ 0 h 2245756"/>
              <a:gd name="T155" fmla="*/ 2541094 w 2541094"/>
              <a:gd name="T156" fmla="*/ 2245756 h 224575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541094" h="2245756">
                <a:moveTo>
                  <a:pt x="95349" y="130518"/>
                </a:moveTo>
                <a:cubicBezTo>
                  <a:pt x="108202" y="119501"/>
                  <a:pt x="142125" y="121367"/>
                  <a:pt x="161450" y="108484"/>
                </a:cubicBezTo>
                <a:cubicBezTo>
                  <a:pt x="183484" y="93795"/>
                  <a:pt x="202429" y="72790"/>
                  <a:pt x="227551" y="64416"/>
                </a:cubicBezTo>
                <a:lnTo>
                  <a:pt x="293653" y="42383"/>
                </a:lnTo>
                <a:cubicBezTo>
                  <a:pt x="293655" y="42382"/>
                  <a:pt x="359752" y="20349"/>
                  <a:pt x="359754" y="20349"/>
                </a:cubicBezTo>
                <a:lnTo>
                  <a:pt x="525007" y="9332"/>
                </a:lnTo>
                <a:cubicBezTo>
                  <a:pt x="658355" y="14888"/>
                  <a:pt x="728926" y="0"/>
                  <a:pt x="833479" y="31366"/>
                </a:cubicBezTo>
                <a:cubicBezTo>
                  <a:pt x="866848" y="41377"/>
                  <a:pt x="899580" y="53400"/>
                  <a:pt x="932631" y="64416"/>
                </a:cubicBezTo>
                <a:lnTo>
                  <a:pt x="965682" y="75433"/>
                </a:lnTo>
                <a:cubicBezTo>
                  <a:pt x="987716" y="90122"/>
                  <a:pt x="1006661" y="111127"/>
                  <a:pt x="1031783" y="119501"/>
                </a:cubicBezTo>
                <a:cubicBezTo>
                  <a:pt x="1042800" y="123173"/>
                  <a:pt x="1054159" y="125944"/>
                  <a:pt x="1064833" y="130518"/>
                </a:cubicBezTo>
                <a:cubicBezTo>
                  <a:pt x="1160128" y="171358"/>
                  <a:pt x="1064443" y="137731"/>
                  <a:pt x="1141951" y="163568"/>
                </a:cubicBezTo>
                <a:cubicBezTo>
                  <a:pt x="1193727" y="215344"/>
                  <a:pt x="1162038" y="187976"/>
                  <a:pt x="1241103" y="240686"/>
                </a:cubicBezTo>
                <a:lnTo>
                  <a:pt x="1373306" y="328821"/>
                </a:lnTo>
                <a:lnTo>
                  <a:pt x="1406356" y="350855"/>
                </a:lnTo>
                <a:cubicBezTo>
                  <a:pt x="1417373" y="358200"/>
                  <a:pt x="1430044" y="363526"/>
                  <a:pt x="1439407" y="372889"/>
                </a:cubicBezTo>
                <a:cubicBezTo>
                  <a:pt x="1481821" y="415301"/>
                  <a:pt x="1459495" y="397297"/>
                  <a:pt x="1505508" y="427973"/>
                </a:cubicBezTo>
                <a:cubicBezTo>
                  <a:pt x="1567938" y="521618"/>
                  <a:pt x="1465112" y="376560"/>
                  <a:pt x="1593643" y="505091"/>
                </a:cubicBezTo>
                <a:cubicBezTo>
                  <a:pt x="1636056" y="547504"/>
                  <a:pt x="1613730" y="529500"/>
                  <a:pt x="1659744" y="560175"/>
                </a:cubicBezTo>
                <a:cubicBezTo>
                  <a:pt x="1663416" y="571192"/>
                  <a:pt x="1662549" y="585014"/>
                  <a:pt x="1670761" y="593226"/>
                </a:cubicBezTo>
                <a:cubicBezTo>
                  <a:pt x="1678973" y="601438"/>
                  <a:pt x="1693425" y="599049"/>
                  <a:pt x="1703812" y="604243"/>
                </a:cubicBezTo>
                <a:cubicBezTo>
                  <a:pt x="1715655" y="610164"/>
                  <a:pt x="1726690" y="617801"/>
                  <a:pt x="1736862" y="626277"/>
                </a:cubicBezTo>
                <a:cubicBezTo>
                  <a:pt x="1821683" y="696961"/>
                  <a:pt x="1720910" y="626658"/>
                  <a:pt x="1802964" y="681361"/>
                </a:cubicBezTo>
                <a:cubicBezTo>
                  <a:pt x="1852240" y="755279"/>
                  <a:pt x="1794191" y="682857"/>
                  <a:pt x="1858048" y="725428"/>
                </a:cubicBezTo>
                <a:cubicBezTo>
                  <a:pt x="1871012" y="734070"/>
                  <a:pt x="1878800" y="748914"/>
                  <a:pt x="1891098" y="758479"/>
                </a:cubicBezTo>
                <a:cubicBezTo>
                  <a:pt x="1912001" y="774737"/>
                  <a:pt x="1938475" y="783822"/>
                  <a:pt x="1957200" y="802547"/>
                </a:cubicBezTo>
                <a:cubicBezTo>
                  <a:pt x="1979234" y="824581"/>
                  <a:pt x="1997374" y="851364"/>
                  <a:pt x="2023301" y="868648"/>
                </a:cubicBezTo>
                <a:cubicBezTo>
                  <a:pt x="2034318" y="875992"/>
                  <a:pt x="2046455" y="881885"/>
                  <a:pt x="2056351" y="890681"/>
                </a:cubicBezTo>
                <a:cubicBezTo>
                  <a:pt x="2079641" y="911383"/>
                  <a:pt x="2100419" y="934749"/>
                  <a:pt x="2122453" y="956783"/>
                </a:cubicBezTo>
                <a:cubicBezTo>
                  <a:pt x="2133470" y="967800"/>
                  <a:pt x="2142540" y="981191"/>
                  <a:pt x="2155503" y="989833"/>
                </a:cubicBezTo>
                <a:lnTo>
                  <a:pt x="2188554" y="1011867"/>
                </a:lnTo>
                <a:cubicBezTo>
                  <a:pt x="2247312" y="1100005"/>
                  <a:pt x="2170192" y="993505"/>
                  <a:pt x="2243638" y="1066951"/>
                </a:cubicBezTo>
                <a:cubicBezTo>
                  <a:pt x="2253001" y="1076314"/>
                  <a:pt x="2257195" y="1089830"/>
                  <a:pt x="2265672" y="1100002"/>
                </a:cubicBezTo>
                <a:cubicBezTo>
                  <a:pt x="2292181" y="1131812"/>
                  <a:pt x="2299275" y="1133421"/>
                  <a:pt x="2331773" y="1155086"/>
                </a:cubicBezTo>
                <a:cubicBezTo>
                  <a:pt x="2391922" y="1275385"/>
                  <a:pt x="2314187" y="1138134"/>
                  <a:pt x="2386858" y="1221187"/>
                </a:cubicBezTo>
                <a:cubicBezTo>
                  <a:pt x="2404296" y="1241116"/>
                  <a:pt x="2416236" y="1265255"/>
                  <a:pt x="2430925" y="1287289"/>
                </a:cubicBezTo>
                <a:lnTo>
                  <a:pt x="2474992" y="1353390"/>
                </a:lnTo>
                <a:lnTo>
                  <a:pt x="2497026" y="1386440"/>
                </a:lnTo>
                <a:cubicBezTo>
                  <a:pt x="2500698" y="1397457"/>
                  <a:pt x="2502850" y="1409104"/>
                  <a:pt x="2508043" y="1419491"/>
                </a:cubicBezTo>
                <a:cubicBezTo>
                  <a:pt x="2513964" y="1431334"/>
                  <a:pt x="2524861" y="1440372"/>
                  <a:pt x="2530077" y="1452542"/>
                </a:cubicBezTo>
                <a:cubicBezTo>
                  <a:pt x="2536041" y="1466459"/>
                  <a:pt x="2537422" y="1481920"/>
                  <a:pt x="2541094" y="1496609"/>
                </a:cubicBezTo>
                <a:cubicBezTo>
                  <a:pt x="2537422" y="1577399"/>
                  <a:pt x="2538693" y="1658566"/>
                  <a:pt x="2530077" y="1738980"/>
                </a:cubicBezTo>
                <a:cubicBezTo>
                  <a:pt x="2527603" y="1762073"/>
                  <a:pt x="2515388" y="1783047"/>
                  <a:pt x="2508043" y="1805081"/>
                </a:cubicBezTo>
                <a:cubicBezTo>
                  <a:pt x="2492839" y="1850694"/>
                  <a:pt x="2503468" y="1828469"/>
                  <a:pt x="2474992" y="1871183"/>
                </a:cubicBezTo>
                <a:cubicBezTo>
                  <a:pt x="2434823" y="1991697"/>
                  <a:pt x="2498884" y="1809165"/>
                  <a:pt x="2441942" y="1937284"/>
                </a:cubicBezTo>
                <a:cubicBezTo>
                  <a:pt x="2432509" y="1958508"/>
                  <a:pt x="2430295" y="1982611"/>
                  <a:pt x="2419908" y="2003385"/>
                </a:cubicBezTo>
                <a:cubicBezTo>
                  <a:pt x="2412563" y="2018074"/>
                  <a:pt x="2404343" y="2032358"/>
                  <a:pt x="2397874" y="2047453"/>
                </a:cubicBezTo>
                <a:cubicBezTo>
                  <a:pt x="2384433" y="2078815"/>
                  <a:pt x="2391290" y="2087088"/>
                  <a:pt x="2364824" y="2113554"/>
                </a:cubicBezTo>
                <a:cubicBezTo>
                  <a:pt x="2355461" y="2122916"/>
                  <a:pt x="2342790" y="2128243"/>
                  <a:pt x="2331773" y="2135587"/>
                </a:cubicBezTo>
                <a:cubicBezTo>
                  <a:pt x="2324428" y="2146604"/>
                  <a:pt x="2319102" y="2159275"/>
                  <a:pt x="2309739" y="2168638"/>
                </a:cubicBezTo>
                <a:cubicBezTo>
                  <a:pt x="2283551" y="2194826"/>
                  <a:pt x="2243315" y="2201797"/>
                  <a:pt x="2210588" y="2212706"/>
                </a:cubicBezTo>
                <a:lnTo>
                  <a:pt x="2177537" y="2223722"/>
                </a:lnTo>
                <a:lnTo>
                  <a:pt x="2144486" y="2234739"/>
                </a:lnTo>
                <a:lnTo>
                  <a:pt x="2111436" y="2245756"/>
                </a:lnTo>
                <a:cubicBezTo>
                  <a:pt x="2026973" y="2242084"/>
                  <a:pt x="1942359" y="2240984"/>
                  <a:pt x="1858048" y="2234739"/>
                </a:cubicBezTo>
                <a:cubicBezTo>
                  <a:pt x="1842948" y="2233620"/>
                  <a:pt x="1828915" y="2226211"/>
                  <a:pt x="1813980" y="2223722"/>
                </a:cubicBezTo>
                <a:cubicBezTo>
                  <a:pt x="1784776" y="2218855"/>
                  <a:pt x="1755108" y="2217208"/>
                  <a:pt x="1725845" y="2212706"/>
                </a:cubicBezTo>
                <a:cubicBezTo>
                  <a:pt x="1571104" y="2188900"/>
                  <a:pt x="1743267" y="2214129"/>
                  <a:pt x="1637711" y="2190672"/>
                </a:cubicBezTo>
                <a:cubicBezTo>
                  <a:pt x="1615905" y="2185826"/>
                  <a:pt x="1593513" y="2184036"/>
                  <a:pt x="1571609" y="2179655"/>
                </a:cubicBezTo>
                <a:cubicBezTo>
                  <a:pt x="1529986" y="2171330"/>
                  <a:pt x="1503595" y="2160655"/>
                  <a:pt x="1461441" y="2146604"/>
                </a:cubicBezTo>
                <a:cubicBezTo>
                  <a:pt x="1450424" y="2142932"/>
                  <a:pt x="1438053" y="2142028"/>
                  <a:pt x="1428390" y="2135587"/>
                </a:cubicBezTo>
                <a:cubicBezTo>
                  <a:pt x="1333660" y="2072437"/>
                  <a:pt x="1453521" y="2148154"/>
                  <a:pt x="1362289" y="2102537"/>
                </a:cubicBezTo>
                <a:cubicBezTo>
                  <a:pt x="1350446" y="2096615"/>
                  <a:pt x="1341081" y="2086425"/>
                  <a:pt x="1329238" y="2080503"/>
                </a:cubicBezTo>
                <a:cubicBezTo>
                  <a:pt x="1318851" y="2075310"/>
                  <a:pt x="1306575" y="2074679"/>
                  <a:pt x="1296188" y="2069486"/>
                </a:cubicBezTo>
                <a:cubicBezTo>
                  <a:pt x="1284345" y="2063565"/>
                  <a:pt x="1275236" y="2052830"/>
                  <a:pt x="1263137" y="2047453"/>
                </a:cubicBezTo>
                <a:cubicBezTo>
                  <a:pt x="1241913" y="2038020"/>
                  <a:pt x="1216361" y="2038302"/>
                  <a:pt x="1197036" y="2025419"/>
                </a:cubicBezTo>
                <a:cubicBezTo>
                  <a:pt x="1102315" y="1962272"/>
                  <a:pt x="1222159" y="2037981"/>
                  <a:pt x="1130935" y="1992368"/>
                </a:cubicBezTo>
                <a:cubicBezTo>
                  <a:pt x="1045520" y="1949660"/>
                  <a:pt x="1147897" y="1987004"/>
                  <a:pt x="1064833" y="1959318"/>
                </a:cubicBezTo>
                <a:cubicBezTo>
                  <a:pt x="1053816" y="1951973"/>
                  <a:pt x="1041145" y="1946647"/>
                  <a:pt x="1031783" y="1937284"/>
                </a:cubicBezTo>
                <a:cubicBezTo>
                  <a:pt x="1022420" y="1927921"/>
                  <a:pt x="1020766" y="1911578"/>
                  <a:pt x="1009749" y="1904233"/>
                </a:cubicBezTo>
                <a:cubicBezTo>
                  <a:pt x="997151" y="1895834"/>
                  <a:pt x="980371" y="1896888"/>
                  <a:pt x="965682" y="1893216"/>
                </a:cubicBezTo>
                <a:cubicBezTo>
                  <a:pt x="954665" y="1882199"/>
                  <a:pt x="945309" y="1869222"/>
                  <a:pt x="932631" y="1860166"/>
                </a:cubicBezTo>
                <a:cubicBezTo>
                  <a:pt x="871788" y="1816707"/>
                  <a:pt x="891087" y="1862692"/>
                  <a:pt x="822462" y="1794065"/>
                </a:cubicBezTo>
                <a:cubicBezTo>
                  <a:pt x="780049" y="1751651"/>
                  <a:pt x="802375" y="1769656"/>
                  <a:pt x="756361" y="1738980"/>
                </a:cubicBezTo>
                <a:cubicBezTo>
                  <a:pt x="749016" y="1727963"/>
                  <a:pt x="744292" y="1714649"/>
                  <a:pt x="734327" y="1705930"/>
                </a:cubicBezTo>
                <a:cubicBezTo>
                  <a:pt x="714398" y="1688492"/>
                  <a:pt x="668226" y="1661862"/>
                  <a:pt x="668226" y="1661862"/>
                </a:cubicBezTo>
                <a:cubicBezTo>
                  <a:pt x="646778" y="1597520"/>
                  <a:pt x="673990" y="1656610"/>
                  <a:pt x="624159" y="1606778"/>
                </a:cubicBezTo>
                <a:cubicBezTo>
                  <a:pt x="614796" y="1597415"/>
                  <a:pt x="610602" y="1583899"/>
                  <a:pt x="602125" y="1573727"/>
                </a:cubicBezTo>
                <a:cubicBezTo>
                  <a:pt x="592151" y="1561758"/>
                  <a:pt x="579048" y="1552646"/>
                  <a:pt x="569074" y="1540677"/>
                </a:cubicBezTo>
                <a:cubicBezTo>
                  <a:pt x="492377" y="1448640"/>
                  <a:pt x="610558" y="1571143"/>
                  <a:pt x="513990" y="1474575"/>
                </a:cubicBezTo>
                <a:cubicBezTo>
                  <a:pt x="510318" y="1463558"/>
                  <a:pt x="508613" y="1451676"/>
                  <a:pt x="502973" y="1441525"/>
                </a:cubicBezTo>
                <a:cubicBezTo>
                  <a:pt x="490113" y="1418376"/>
                  <a:pt x="467280" y="1400546"/>
                  <a:pt x="458906" y="1375424"/>
                </a:cubicBezTo>
                <a:lnTo>
                  <a:pt x="403821" y="1210171"/>
                </a:lnTo>
                <a:lnTo>
                  <a:pt x="381788" y="1144069"/>
                </a:lnTo>
                <a:cubicBezTo>
                  <a:pt x="378116" y="1133052"/>
                  <a:pt x="377213" y="1120681"/>
                  <a:pt x="370771" y="1111019"/>
                </a:cubicBezTo>
                <a:lnTo>
                  <a:pt x="348737" y="1077968"/>
                </a:lnTo>
                <a:cubicBezTo>
                  <a:pt x="342578" y="1053334"/>
                  <a:pt x="326415" y="983894"/>
                  <a:pt x="315686" y="967800"/>
                </a:cubicBezTo>
                <a:lnTo>
                  <a:pt x="271619" y="901698"/>
                </a:lnTo>
                <a:lnTo>
                  <a:pt x="249585" y="868648"/>
                </a:lnTo>
                <a:lnTo>
                  <a:pt x="227551" y="835597"/>
                </a:lnTo>
                <a:cubicBezTo>
                  <a:pt x="204625" y="743887"/>
                  <a:pt x="232541" y="834559"/>
                  <a:pt x="194501" y="758479"/>
                </a:cubicBezTo>
                <a:cubicBezTo>
                  <a:pt x="189308" y="748092"/>
                  <a:pt x="189926" y="735091"/>
                  <a:pt x="183484" y="725428"/>
                </a:cubicBezTo>
                <a:cubicBezTo>
                  <a:pt x="174842" y="712465"/>
                  <a:pt x="161450" y="703395"/>
                  <a:pt x="150433" y="692378"/>
                </a:cubicBezTo>
                <a:cubicBezTo>
                  <a:pt x="146761" y="681361"/>
                  <a:pt x="145057" y="669478"/>
                  <a:pt x="139417" y="659327"/>
                </a:cubicBezTo>
                <a:cubicBezTo>
                  <a:pt x="126557" y="636178"/>
                  <a:pt x="103723" y="618348"/>
                  <a:pt x="95349" y="593226"/>
                </a:cubicBezTo>
                <a:cubicBezTo>
                  <a:pt x="88004" y="571192"/>
                  <a:pt x="86198" y="546450"/>
                  <a:pt x="73315" y="527125"/>
                </a:cubicBezTo>
                <a:cubicBezTo>
                  <a:pt x="65971" y="516108"/>
                  <a:pt x="56659" y="506173"/>
                  <a:pt x="51282" y="494074"/>
                </a:cubicBezTo>
                <a:cubicBezTo>
                  <a:pt x="51280" y="494069"/>
                  <a:pt x="23740" y="411450"/>
                  <a:pt x="18231" y="394922"/>
                </a:cubicBezTo>
                <a:lnTo>
                  <a:pt x="7214" y="361872"/>
                </a:lnTo>
                <a:cubicBezTo>
                  <a:pt x="10886" y="314132"/>
                  <a:pt x="0" y="262927"/>
                  <a:pt x="18231" y="218653"/>
                </a:cubicBezTo>
                <a:cubicBezTo>
                  <a:pt x="28314" y="194166"/>
                  <a:pt x="84332" y="174585"/>
                  <a:pt x="84332" y="174585"/>
                </a:cubicBezTo>
                <a:cubicBezTo>
                  <a:pt x="110921" y="134702"/>
                  <a:pt x="82496" y="141535"/>
                  <a:pt x="95349" y="130518"/>
                </a:cubicBezTo>
                <a:close/>
              </a:path>
            </a:pathLst>
          </a:custGeom>
          <a:solidFill>
            <a:srgbClr val="FFFF66">
              <a:alpha val="16862"/>
            </a:srgbClr>
          </a:solidFill>
          <a:ln w="38100" algn="ctr">
            <a:solidFill>
              <a:srgbClr val="FF9900"/>
            </a:solidFill>
            <a:prstDash val="dash"/>
            <a:round/>
            <a:headEnd/>
            <a:tailEnd/>
          </a:ln>
        </p:spPr>
        <p:txBody>
          <a:bodyPr lIns="18000" tIns="36000" rIns="18000" bIns="36000"/>
          <a:lstStyle/>
          <a:p>
            <a:endParaRPr lang="zh-CN" altLang="en-US"/>
          </a:p>
        </p:txBody>
      </p:sp>
      <p:cxnSp>
        <p:nvCxnSpPr>
          <p:cNvPr id="8195" name="肘形连接符 94"/>
          <p:cNvCxnSpPr>
            <a:cxnSpLocks noChangeShapeType="1"/>
          </p:cNvCxnSpPr>
          <p:nvPr/>
        </p:nvCxnSpPr>
        <p:spPr bwMode="auto">
          <a:xfrm rot="16200000" flipH="1">
            <a:off x="703263" y="3201988"/>
            <a:ext cx="1571625" cy="1571625"/>
          </a:xfrm>
          <a:prstGeom prst="bentConnector3">
            <a:avLst>
              <a:gd name="adj1" fmla="val 50000"/>
            </a:avLst>
          </a:prstGeom>
          <a:noFill/>
          <a:ln w="9525" algn="ctr">
            <a:solidFill>
              <a:schemeClr val="tx1"/>
            </a:solidFill>
            <a:round/>
            <a:headEnd/>
            <a:tailEnd type="triangle" w="med" len="med"/>
          </a:ln>
        </p:spPr>
      </p:cxnSp>
      <p:cxnSp>
        <p:nvCxnSpPr>
          <p:cNvPr id="8196" name="直接箭头连接符 109"/>
          <p:cNvCxnSpPr>
            <a:cxnSpLocks noChangeShapeType="1"/>
          </p:cNvCxnSpPr>
          <p:nvPr/>
        </p:nvCxnSpPr>
        <p:spPr bwMode="auto">
          <a:xfrm rot="5400000">
            <a:off x="2143125" y="4143375"/>
            <a:ext cx="285750" cy="0"/>
          </a:xfrm>
          <a:prstGeom prst="straightConnector1">
            <a:avLst/>
          </a:prstGeom>
          <a:noFill/>
          <a:ln w="9525" algn="ctr">
            <a:solidFill>
              <a:schemeClr val="tx1"/>
            </a:solidFill>
            <a:round/>
            <a:headEnd/>
            <a:tailEnd type="triangle" w="med" len="med"/>
          </a:ln>
        </p:spPr>
      </p:cxnSp>
      <p:cxnSp>
        <p:nvCxnSpPr>
          <p:cNvPr id="8197" name="直接连接符 37"/>
          <p:cNvCxnSpPr>
            <a:cxnSpLocks noChangeShapeType="1"/>
          </p:cNvCxnSpPr>
          <p:nvPr/>
        </p:nvCxnSpPr>
        <p:spPr bwMode="auto">
          <a:xfrm rot="5400000">
            <a:off x="2966244" y="3310732"/>
            <a:ext cx="3495675" cy="1587"/>
          </a:xfrm>
          <a:prstGeom prst="line">
            <a:avLst/>
          </a:prstGeom>
          <a:noFill/>
          <a:ln w="19050" algn="ctr">
            <a:solidFill>
              <a:srgbClr val="7030A0"/>
            </a:solidFill>
            <a:prstDash val="dash"/>
            <a:round/>
            <a:headEnd/>
            <a:tailEnd/>
          </a:ln>
        </p:spPr>
      </p:cxnSp>
      <p:sp>
        <p:nvSpPr>
          <p:cNvPr id="39" name="右箭头 38"/>
          <p:cNvSpPr/>
          <p:nvPr/>
        </p:nvSpPr>
        <p:spPr bwMode="auto">
          <a:xfrm>
            <a:off x="4429125" y="1643063"/>
            <a:ext cx="576263" cy="355600"/>
          </a:xfrm>
          <a:prstGeom prst="rightArrow">
            <a:avLst/>
          </a:prstGeom>
          <a:gradFill>
            <a:gsLst>
              <a:gs pos="0">
                <a:srgbClr val="7030A0"/>
              </a:gs>
              <a:gs pos="50000">
                <a:schemeClr val="accent1">
                  <a:tint val="44500"/>
                  <a:satMod val="160000"/>
                </a:schemeClr>
              </a:gs>
              <a:gs pos="100000">
                <a:schemeClr val="accent1">
                  <a:tint val="23500"/>
                  <a:satMod val="160000"/>
                </a:schemeClr>
              </a:gs>
            </a:gsLst>
            <a:lin ang="5400000" scaled="0"/>
          </a:gradFill>
          <a:ln w="19050" algn="ctr">
            <a:solidFill>
              <a:srgbClr val="7030A0"/>
            </a:solidFill>
            <a:prstDash val="sysDash"/>
            <a:round/>
            <a:headEnd/>
            <a:tailEnd/>
          </a:ln>
        </p:spPr>
        <p:txBody>
          <a:bodyPr lIns="0" tIns="0" rIns="0" bIns="0" anchor="ctr"/>
          <a:lstStyle/>
          <a:p>
            <a:pPr algn="ctr" fontAlgn="auto">
              <a:spcBef>
                <a:spcPts val="0"/>
              </a:spcBef>
              <a:spcAft>
                <a:spcPts val="0"/>
              </a:spcAft>
              <a:buFont typeface="Arial" charset="0"/>
              <a:buNone/>
              <a:defRPr/>
            </a:pPr>
            <a:endParaRPr lang="zh-CN" altLang="en-US" sz="1100">
              <a:latin typeface="华文楷体" pitchFamily="2" charset="-122"/>
              <a:ea typeface="华文楷体" pitchFamily="2" charset="-122"/>
              <a:cs typeface="+mn-cs"/>
            </a:endParaRPr>
          </a:p>
        </p:txBody>
      </p:sp>
      <p:sp>
        <p:nvSpPr>
          <p:cNvPr id="8199" name="TextBox 41"/>
          <p:cNvSpPr txBox="1">
            <a:spLocks noChangeArrowheads="1"/>
          </p:cNvSpPr>
          <p:nvPr/>
        </p:nvSpPr>
        <p:spPr bwMode="auto">
          <a:xfrm>
            <a:off x="3571875" y="4732338"/>
            <a:ext cx="900113" cy="369887"/>
          </a:xfrm>
          <a:prstGeom prst="rect">
            <a:avLst/>
          </a:prstGeom>
          <a:noFill/>
          <a:ln w="9525">
            <a:noFill/>
            <a:miter lim="800000"/>
            <a:headEnd/>
            <a:tailEnd/>
          </a:ln>
        </p:spPr>
        <p:txBody>
          <a:bodyPr>
            <a:spAutoFit/>
          </a:bodyPr>
          <a:lstStyle/>
          <a:p>
            <a:r>
              <a:rPr lang="zh-CN" altLang="en-US" b="1">
                <a:solidFill>
                  <a:srgbClr val="0000CC"/>
                </a:solidFill>
                <a:latin typeface="华文楷体"/>
                <a:ea typeface="华文楷体"/>
                <a:cs typeface="华文楷体"/>
              </a:rPr>
              <a:t>重组前</a:t>
            </a:r>
          </a:p>
        </p:txBody>
      </p:sp>
      <p:sp>
        <p:nvSpPr>
          <p:cNvPr id="8200" name="TextBox 42"/>
          <p:cNvSpPr txBox="1">
            <a:spLocks noChangeArrowheads="1"/>
          </p:cNvSpPr>
          <p:nvPr/>
        </p:nvSpPr>
        <p:spPr bwMode="auto">
          <a:xfrm>
            <a:off x="4957763" y="4732338"/>
            <a:ext cx="900112" cy="369887"/>
          </a:xfrm>
          <a:prstGeom prst="rect">
            <a:avLst/>
          </a:prstGeom>
          <a:noFill/>
          <a:ln w="9525">
            <a:noFill/>
            <a:miter lim="800000"/>
            <a:headEnd/>
            <a:tailEnd/>
          </a:ln>
        </p:spPr>
        <p:txBody>
          <a:bodyPr>
            <a:spAutoFit/>
          </a:bodyPr>
          <a:lstStyle/>
          <a:p>
            <a:r>
              <a:rPr lang="zh-CN" altLang="en-US" b="1">
                <a:solidFill>
                  <a:srgbClr val="0000CC"/>
                </a:solidFill>
                <a:latin typeface="华文楷体"/>
                <a:ea typeface="华文楷体"/>
                <a:cs typeface="华文楷体"/>
              </a:rPr>
              <a:t>重组后</a:t>
            </a:r>
          </a:p>
        </p:txBody>
      </p:sp>
      <p:sp>
        <p:nvSpPr>
          <p:cNvPr id="8203" name="TextBox 25"/>
          <p:cNvSpPr>
            <a:spLocks noChangeArrowheads="1"/>
          </p:cNvSpPr>
          <p:nvPr/>
        </p:nvSpPr>
        <p:spPr bwMode="auto">
          <a:xfrm>
            <a:off x="214313" y="785813"/>
            <a:ext cx="8786812" cy="677862"/>
          </a:xfrm>
          <a:prstGeom prst="rect">
            <a:avLst/>
          </a:prstGeom>
          <a:noFill/>
          <a:ln>
            <a:noFill/>
          </a:ln>
          <a:extLst>
            <a:ext uri="{909E8E84-426E-40DD-AFC4-6F175D3DCCD1}"/>
            <a:ext uri="{91240B29-F687-4F45-9708-019B960494DF}"/>
          </a:extLst>
        </p:spPr>
        <p:txBody>
          <a:bodyPr>
            <a:spAutoFit/>
          </a:bodyPr>
          <a:lstStyle/>
          <a:p>
            <a:pPr indent="-342900" fontAlgn="auto">
              <a:spcBef>
                <a:spcPts val="0"/>
              </a:spcBef>
              <a:spcAft>
                <a:spcPts val="0"/>
              </a:spcAft>
              <a:buFont typeface="Arial" pitchFamily="34" charset="0"/>
              <a:buChar char="•"/>
              <a:defRPr/>
            </a:pPr>
            <a:r>
              <a:rPr lang="zh-CN" altLang="en-US" sz="2000" b="1" dirty="0">
                <a:solidFill>
                  <a:srgbClr val="D60093"/>
                </a:solidFill>
                <a:latin typeface="华文楷体" pitchFamily="2" charset="-122"/>
                <a:ea typeface="华文楷体" pitchFamily="2" charset="-122"/>
                <a:cs typeface="+mn-cs"/>
              </a:rPr>
              <a:t>第二步 资产注入</a:t>
            </a:r>
            <a:endParaRPr lang="en-US" altLang="zh-CN" sz="2000" b="1" dirty="0">
              <a:solidFill>
                <a:srgbClr val="D60093"/>
              </a:solidFill>
              <a:latin typeface="华文楷体" pitchFamily="2" charset="-122"/>
              <a:ea typeface="华文楷体" pitchFamily="2" charset="-122"/>
              <a:cs typeface="+mn-cs"/>
            </a:endParaRPr>
          </a:p>
          <a:p>
            <a:pPr fontAlgn="auto">
              <a:spcBef>
                <a:spcPts val="0"/>
              </a:spcBef>
              <a:spcAft>
                <a:spcPts val="0"/>
              </a:spcAft>
              <a:defRPr/>
            </a:pPr>
            <a:r>
              <a:rPr lang="en-US" altLang="zh-CN" dirty="0">
                <a:latin typeface="华文楷体" pitchFamily="2" charset="-122"/>
                <a:ea typeface="华文楷体" pitchFamily="2" charset="-122"/>
                <a:cs typeface="+mn-cs"/>
              </a:rPr>
              <a:t>      3.</a:t>
            </a:r>
            <a:r>
              <a:rPr lang="zh-CN" altLang="en-US" dirty="0">
                <a:latin typeface="华文楷体" pitchFamily="2" charset="-122"/>
                <a:ea typeface="华文楷体" pitchFamily="2" charset="-122"/>
                <a:cs typeface="+mn-cs"/>
              </a:rPr>
              <a:t>增发收购</a:t>
            </a:r>
            <a:r>
              <a:rPr lang="en-US" altLang="zh-CN" dirty="0">
                <a:latin typeface="华文楷体" pitchFamily="2" charset="-122"/>
                <a:ea typeface="华文楷体" pitchFamily="2" charset="-122"/>
                <a:cs typeface="+mn-cs"/>
              </a:rPr>
              <a:t>--C</a:t>
            </a:r>
            <a:r>
              <a:rPr lang="zh-CN" altLang="en-US" dirty="0">
                <a:latin typeface="华文楷体" pitchFamily="2" charset="-122"/>
                <a:ea typeface="华文楷体" pitchFamily="2" charset="-122"/>
                <a:cs typeface="+mn-cs"/>
              </a:rPr>
              <a:t>股份增发股份购买</a:t>
            </a:r>
            <a:r>
              <a:rPr lang="en-US" altLang="zh-CN" dirty="0">
                <a:latin typeface="华文楷体" pitchFamily="2" charset="-122"/>
                <a:ea typeface="华文楷体" pitchFamily="2" charset="-122"/>
                <a:cs typeface="+mn-cs"/>
              </a:rPr>
              <a:t>B</a:t>
            </a:r>
            <a:r>
              <a:rPr lang="zh-CN" altLang="en-US" dirty="0">
                <a:latin typeface="华文楷体" pitchFamily="2" charset="-122"/>
                <a:ea typeface="华文楷体" pitchFamily="2" charset="-122"/>
                <a:cs typeface="+mn-cs"/>
              </a:rPr>
              <a:t>剩余股权</a:t>
            </a:r>
          </a:p>
        </p:txBody>
      </p:sp>
      <p:cxnSp>
        <p:nvCxnSpPr>
          <p:cNvPr id="8204" name="肘形连接符 57"/>
          <p:cNvCxnSpPr>
            <a:cxnSpLocks noChangeShapeType="1"/>
          </p:cNvCxnSpPr>
          <p:nvPr/>
        </p:nvCxnSpPr>
        <p:spPr bwMode="auto">
          <a:xfrm rot="5400000">
            <a:off x="2427288" y="3355975"/>
            <a:ext cx="1209675" cy="650875"/>
          </a:xfrm>
          <a:prstGeom prst="bentConnector3">
            <a:avLst>
              <a:gd name="adj1" fmla="val 50000"/>
            </a:avLst>
          </a:prstGeom>
          <a:noFill/>
          <a:ln w="9525" algn="ctr">
            <a:solidFill>
              <a:schemeClr val="tx1"/>
            </a:solidFill>
            <a:round/>
            <a:headEnd/>
            <a:tailEnd type="triangle" w="med" len="med"/>
          </a:ln>
        </p:spPr>
      </p:cxnSp>
      <p:sp>
        <p:nvSpPr>
          <p:cNvPr id="8205" name="矩形 7"/>
          <p:cNvSpPr>
            <a:spLocks noChangeArrowheads="1"/>
          </p:cNvSpPr>
          <p:nvPr/>
        </p:nvSpPr>
        <p:spPr bwMode="auto">
          <a:xfrm>
            <a:off x="287338" y="2071688"/>
            <a:ext cx="855662" cy="355600"/>
          </a:xfrm>
          <a:prstGeom prst="rect">
            <a:avLst/>
          </a:prstGeom>
          <a:noFill/>
          <a:ln w="9525" algn="ctr">
            <a:solidFill>
              <a:schemeClr val="tx1"/>
            </a:solidFill>
            <a:round/>
            <a:headEnd/>
            <a:tailEnd/>
          </a:ln>
        </p:spPr>
        <p:txBody>
          <a:bodyPr lIns="0" tIns="0" rIns="0" bIns="0" anchor="ctr"/>
          <a:lstStyle/>
          <a:p>
            <a:pPr algn="ctr"/>
            <a:r>
              <a:rPr lang="en-US" altLang="zh-CN" sz="1300">
                <a:latin typeface="华文楷体"/>
                <a:ea typeface="华文楷体"/>
                <a:cs typeface="华文楷体"/>
              </a:rPr>
              <a:t>A</a:t>
            </a:r>
            <a:r>
              <a:rPr lang="zh-CN" altLang="en-US" sz="1300">
                <a:latin typeface="华文楷体"/>
                <a:ea typeface="华文楷体"/>
                <a:cs typeface="华文楷体"/>
              </a:rPr>
              <a:t>集团</a:t>
            </a:r>
          </a:p>
        </p:txBody>
      </p:sp>
      <p:sp>
        <p:nvSpPr>
          <p:cNvPr id="8206" name="矩形 8"/>
          <p:cNvSpPr>
            <a:spLocks noChangeArrowheads="1"/>
          </p:cNvSpPr>
          <p:nvPr/>
        </p:nvSpPr>
        <p:spPr bwMode="auto">
          <a:xfrm>
            <a:off x="142875" y="2922588"/>
            <a:ext cx="1112838" cy="576262"/>
          </a:xfrm>
          <a:prstGeom prst="rect">
            <a:avLst/>
          </a:prstGeom>
          <a:solidFill>
            <a:srgbClr val="FFE7E7"/>
          </a:solidFill>
          <a:ln w="9525" algn="ctr">
            <a:solidFill>
              <a:schemeClr val="tx1"/>
            </a:solidFill>
            <a:round/>
            <a:headEnd/>
            <a:tailEnd/>
          </a:ln>
        </p:spPr>
        <p:txBody>
          <a:bodyPr lIns="0" tIns="0" rIns="0" bIns="0" anchor="ctr"/>
          <a:lstStyle/>
          <a:p>
            <a:pPr algn="ctr"/>
            <a:r>
              <a:rPr lang="en-US" altLang="zh-CN" sz="1300" b="1">
                <a:latin typeface="华文楷体"/>
                <a:ea typeface="华文楷体"/>
                <a:cs typeface="华文楷体"/>
              </a:rPr>
              <a:t>C</a:t>
            </a:r>
            <a:r>
              <a:rPr lang="zh-CN" altLang="en-US" sz="1300" b="1">
                <a:latin typeface="华文楷体"/>
                <a:ea typeface="华文楷体"/>
                <a:cs typeface="华文楷体"/>
              </a:rPr>
              <a:t>股份</a:t>
            </a:r>
            <a:endParaRPr lang="en-US" altLang="zh-CN" sz="1300" b="1">
              <a:latin typeface="华文楷体"/>
              <a:ea typeface="华文楷体"/>
              <a:cs typeface="华文楷体"/>
            </a:endParaRPr>
          </a:p>
          <a:p>
            <a:pPr algn="ctr"/>
            <a:r>
              <a:rPr lang="en-US" altLang="zh-CN" sz="900">
                <a:latin typeface="华文楷体"/>
                <a:ea typeface="华文楷体"/>
                <a:cs typeface="华文楷体"/>
              </a:rPr>
              <a:t>(</a:t>
            </a:r>
            <a:r>
              <a:rPr lang="zh-CN" altLang="en-US" sz="900">
                <a:latin typeface="华文楷体"/>
                <a:ea typeface="华文楷体"/>
                <a:cs typeface="华文楷体"/>
              </a:rPr>
              <a:t>股本</a:t>
            </a:r>
            <a:r>
              <a:rPr lang="en-US" altLang="zh-CN" sz="900">
                <a:latin typeface="华文楷体"/>
                <a:ea typeface="华文楷体"/>
                <a:cs typeface="华文楷体"/>
              </a:rPr>
              <a:t>290,146,298</a:t>
            </a:r>
            <a:r>
              <a:rPr lang="zh-CN" altLang="en-US" sz="900">
                <a:latin typeface="华文楷体"/>
                <a:ea typeface="华文楷体"/>
                <a:cs typeface="华文楷体"/>
              </a:rPr>
              <a:t>元</a:t>
            </a:r>
            <a:endParaRPr lang="en-US" altLang="zh-CN" sz="900">
              <a:latin typeface="华文楷体"/>
              <a:ea typeface="华文楷体"/>
              <a:cs typeface="华文楷体"/>
            </a:endParaRPr>
          </a:p>
          <a:p>
            <a:pPr algn="ctr"/>
            <a:r>
              <a:rPr lang="zh-CN" altLang="en-US" sz="900">
                <a:latin typeface="华文楷体"/>
                <a:ea typeface="华文楷体"/>
                <a:cs typeface="华文楷体"/>
              </a:rPr>
              <a:t>估值</a:t>
            </a:r>
            <a:r>
              <a:rPr lang="en-US" altLang="zh-CN" sz="900">
                <a:latin typeface="华文楷体"/>
                <a:ea typeface="华文楷体"/>
                <a:cs typeface="华文楷体"/>
              </a:rPr>
              <a:t>54, .82</a:t>
            </a:r>
            <a:r>
              <a:rPr lang="zh-CN" altLang="en-US" sz="900">
                <a:latin typeface="华文楷体"/>
                <a:ea typeface="华文楷体"/>
                <a:cs typeface="华文楷体"/>
              </a:rPr>
              <a:t>万</a:t>
            </a:r>
            <a:r>
              <a:rPr lang="en-US" altLang="zh-CN" sz="900">
                <a:latin typeface="华文楷体"/>
                <a:ea typeface="华文楷体"/>
                <a:cs typeface="华文楷体"/>
              </a:rPr>
              <a:t>)</a:t>
            </a:r>
            <a:endParaRPr lang="zh-CN" altLang="en-US" sz="900">
              <a:latin typeface="华文楷体"/>
              <a:ea typeface="华文楷体"/>
              <a:cs typeface="华文楷体"/>
            </a:endParaRPr>
          </a:p>
        </p:txBody>
      </p:sp>
      <p:cxnSp>
        <p:nvCxnSpPr>
          <p:cNvPr id="8207" name="直接箭头连接符 9"/>
          <p:cNvCxnSpPr>
            <a:cxnSpLocks noChangeShapeType="1"/>
          </p:cNvCxnSpPr>
          <p:nvPr/>
        </p:nvCxnSpPr>
        <p:spPr bwMode="auto">
          <a:xfrm rot="16200000" flipH="1">
            <a:off x="396082" y="2674144"/>
            <a:ext cx="495300" cy="1587"/>
          </a:xfrm>
          <a:prstGeom prst="straightConnector1">
            <a:avLst/>
          </a:prstGeom>
          <a:noFill/>
          <a:ln w="9525" algn="ctr">
            <a:solidFill>
              <a:schemeClr val="tx1"/>
            </a:solidFill>
            <a:round/>
            <a:headEnd/>
            <a:tailEnd type="triangle" w="med" len="med"/>
          </a:ln>
        </p:spPr>
      </p:cxnSp>
      <p:sp>
        <p:nvSpPr>
          <p:cNvPr id="67" name="矩形 9"/>
          <p:cNvSpPr>
            <a:spLocks noChangeArrowheads="1"/>
          </p:cNvSpPr>
          <p:nvPr/>
        </p:nvSpPr>
        <p:spPr bwMode="auto">
          <a:xfrm>
            <a:off x="1714500" y="4244975"/>
            <a:ext cx="1428750" cy="684213"/>
          </a:xfrm>
          <a:prstGeom prst="rect">
            <a:avLst/>
          </a:prstGeom>
          <a:solidFill>
            <a:schemeClr val="bg1">
              <a:lumMod val="85000"/>
            </a:schemeClr>
          </a:solidFill>
          <a:ln w="9525" algn="ctr">
            <a:solidFill>
              <a:schemeClr val="tx1"/>
            </a:solidFill>
            <a:round/>
            <a:headEnd/>
            <a:tailEnd/>
          </a:ln>
        </p:spPr>
        <p:txBody>
          <a:bodyPr lIns="0" tIns="0" rIns="0" bIns="0" anchor="ctr"/>
          <a:lstStyle/>
          <a:p>
            <a:pPr algn="ctr" fontAlgn="auto">
              <a:spcBef>
                <a:spcPts val="0"/>
              </a:spcBef>
              <a:spcAft>
                <a:spcPts val="0"/>
              </a:spcAft>
              <a:buFont typeface="Arial" charset="0"/>
              <a:buNone/>
              <a:defRPr/>
            </a:pPr>
            <a:r>
              <a:rPr lang="en-US" altLang="zh-CN" sz="1300" b="1" dirty="0">
                <a:solidFill>
                  <a:srgbClr val="0000CC"/>
                </a:solidFill>
                <a:latin typeface="华文楷体" pitchFamily="2" charset="-122"/>
                <a:ea typeface="华文楷体" pitchFamily="2" charset="-122"/>
                <a:cs typeface="+mn-cs"/>
              </a:rPr>
              <a:t>B</a:t>
            </a:r>
            <a:r>
              <a:rPr lang="zh-CN" altLang="en-US" sz="1300" b="1" dirty="0">
                <a:solidFill>
                  <a:srgbClr val="0000CC"/>
                </a:solidFill>
                <a:latin typeface="华文楷体" pitchFamily="2" charset="-122"/>
                <a:ea typeface="华文楷体" pitchFamily="2" charset="-122"/>
                <a:cs typeface="+mn-cs"/>
              </a:rPr>
              <a:t>光电</a:t>
            </a:r>
            <a:endParaRPr lang="en-US" altLang="zh-CN" sz="1300" b="1" dirty="0">
              <a:solidFill>
                <a:srgbClr val="0000CC"/>
              </a:solidFill>
              <a:latin typeface="华文楷体" pitchFamily="2" charset="-122"/>
              <a:ea typeface="华文楷体" pitchFamily="2" charset="-122"/>
              <a:cs typeface="+mn-cs"/>
            </a:endParaRPr>
          </a:p>
          <a:p>
            <a:pPr algn="ctr" fontAlgn="auto">
              <a:spcBef>
                <a:spcPts val="0"/>
              </a:spcBef>
              <a:spcAft>
                <a:spcPts val="0"/>
              </a:spcAft>
              <a:buFont typeface="Arial" charset="0"/>
              <a:buNone/>
              <a:defRPr/>
            </a:pPr>
            <a:r>
              <a:rPr lang="zh-CN" altLang="en-US" sz="900" dirty="0">
                <a:solidFill>
                  <a:srgbClr val="0000CC"/>
                </a:solidFill>
                <a:latin typeface="华文楷体" pitchFamily="2" charset="-122"/>
                <a:ea typeface="华文楷体" pitchFamily="2" charset="-122"/>
                <a:cs typeface="+mn-cs"/>
              </a:rPr>
              <a:t>（股本</a:t>
            </a:r>
            <a:r>
              <a:rPr lang="en-US" altLang="zh-CN" sz="900" dirty="0">
                <a:solidFill>
                  <a:srgbClr val="0000CC"/>
                </a:solidFill>
                <a:latin typeface="华文楷体" pitchFamily="2" charset="-122"/>
                <a:ea typeface="华文楷体" pitchFamily="2" charset="-122"/>
                <a:cs typeface="+mn-cs"/>
              </a:rPr>
              <a:t>165,000,000</a:t>
            </a:r>
            <a:r>
              <a:rPr lang="zh-CN" altLang="en-US" sz="900" dirty="0">
                <a:solidFill>
                  <a:srgbClr val="0000CC"/>
                </a:solidFill>
                <a:latin typeface="华文楷体" pitchFamily="2" charset="-122"/>
                <a:ea typeface="华文楷体" pitchFamily="2" charset="-122"/>
                <a:cs typeface="+mn-cs"/>
              </a:rPr>
              <a:t>元</a:t>
            </a:r>
            <a:endParaRPr lang="en-US" altLang="zh-CN" sz="900" dirty="0">
              <a:solidFill>
                <a:srgbClr val="0000CC"/>
              </a:solidFill>
              <a:latin typeface="华文楷体" pitchFamily="2" charset="-122"/>
              <a:ea typeface="华文楷体" pitchFamily="2" charset="-122"/>
              <a:cs typeface="+mn-cs"/>
            </a:endParaRPr>
          </a:p>
          <a:p>
            <a:pPr algn="ctr" fontAlgn="auto">
              <a:spcBef>
                <a:spcPts val="0"/>
              </a:spcBef>
              <a:spcAft>
                <a:spcPts val="0"/>
              </a:spcAft>
              <a:buFont typeface="Arial" charset="0"/>
              <a:buNone/>
              <a:defRPr/>
            </a:pPr>
            <a:r>
              <a:rPr lang="zh-CN" altLang="en-US" sz="900" dirty="0">
                <a:solidFill>
                  <a:srgbClr val="0000CC"/>
                </a:solidFill>
                <a:latin typeface="华文楷体" pitchFamily="2" charset="-122"/>
                <a:ea typeface="华文楷体" pitchFamily="2" charset="-122"/>
                <a:cs typeface="+mn-cs"/>
              </a:rPr>
              <a:t>估值：</a:t>
            </a:r>
            <a:r>
              <a:rPr lang="en-US" altLang="zh-CN" sz="900" dirty="0">
                <a:solidFill>
                  <a:srgbClr val="0000CC"/>
                </a:solidFill>
                <a:latin typeface="华文楷体" pitchFamily="2" charset="-122"/>
                <a:ea typeface="华文楷体" pitchFamily="2" charset="-122"/>
                <a:cs typeface="+mn-cs"/>
              </a:rPr>
              <a:t>  81</a:t>
            </a:r>
            <a:r>
              <a:rPr lang="zh-CN" altLang="en-US" sz="900" dirty="0">
                <a:solidFill>
                  <a:srgbClr val="0000CC"/>
                </a:solidFill>
                <a:latin typeface="华文楷体" pitchFamily="2" charset="-122"/>
                <a:ea typeface="华文楷体" pitchFamily="2" charset="-122"/>
                <a:cs typeface="+mn-cs"/>
              </a:rPr>
              <a:t>万元）</a:t>
            </a:r>
          </a:p>
        </p:txBody>
      </p:sp>
      <p:sp>
        <p:nvSpPr>
          <p:cNvPr id="8209" name="椭圆 19"/>
          <p:cNvSpPr>
            <a:spLocks noChangeArrowheads="1"/>
          </p:cNvSpPr>
          <p:nvPr/>
        </p:nvSpPr>
        <p:spPr bwMode="auto">
          <a:xfrm>
            <a:off x="2000250" y="1785938"/>
            <a:ext cx="957263" cy="285750"/>
          </a:xfrm>
          <a:prstGeom prst="ellipse">
            <a:avLst/>
          </a:prstGeom>
          <a:noFill/>
          <a:ln w="9525" algn="ctr">
            <a:solidFill>
              <a:schemeClr val="tx1"/>
            </a:solidFill>
            <a:round/>
            <a:headEnd/>
            <a:tailEnd/>
          </a:ln>
        </p:spPr>
        <p:txBody>
          <a:bodyPr lIns="0" tIns="0" rIns="0" bIns="0" anchor="ctr"/>
          <a:lstStyle/>
          <a:p>
            <a:pPr algn="ctr"/>
            <a:r>
              <a:rPr lang="en-US" altLang="zh-CN" sz="1300">
                <a:latin typeface="华文楷体"/>
                <a:ea typeface="华文楷体"/>
                <a:cs typeface="华文楷体"/>
              </a:rPr>
              <a:t>D</a:t>
            </a:r>
            <a:r>
              <a:rPr lang="zh-CN" altLang="en-US" sz="1300">
                <a:latin typeface="华文楷体"/>
                <a:ea typeface="华文楷体"/>
                <a:cs typeface="华文楷体"/>
              </a:rPr>
              <a:t>自然人</a:t>
            </a:r>
          </a:p>
        </p:txBody>
      </p:sp>
      <p:sp>
        <p:nvSpPr>
          <p:cNvPr id="8210" name="椭圆 20"/>
          <p:cNvSpPr>
            <a:spLocks noChangeArrowheads="1"/>
          </p:cNvSpPr>
          <p:nvPr/>
        </p:nvSpPr>
        <p:spPr bwMode="auto">
          <a:xfrm>
            <a:off x="2643188" y="2714625"/>
            <a:ext cx="1428750" cy="357188"/>
          </a:xfrm>
          <a:prstGeom prst="ellipse">
            <a:avLst/>
          </a:prstGeom>
          <a:noFill/>
          <a:ln w="9525" algn="ctr">
            <a:solidFill>
              <a:schemeClr val="tx1"/>
            </a:solidFill>
            <a:round/>
            <a:headEnd/>
            <a:tailEnd/>
          </a:ln>
        </p:spPr>
        <p:txBody>
          <a:bodyPr lIns="0" tIns="0" rIns="0" bIns="0" anchor="ctr"/>
          <a:lstStyle/>
          <a:p>
            <a:pPr algn="ctr"/>
            <a:r>
              <a:rPr lang="zh-CN" altLang="en-US" sz="1300">
                <a:latin typeface="华文楷体"/>
                <a:ea typeface="华文楷体"/>
                <a:cs typeface="华文楷体"/>
              </a:rPr>
              <a:t>其他</a:t>
            </a:r>
            <a:r>
              <a:rPr lang="en-US" altLang="zh-CN" sz="1300">
                <a:latin typeface="华文楷体"/>
                <a:ea typeface="华文楷体"/>
                <a:cs typeface="华文楷体"/>
              </a:rPr>
              <a:t>44</a:t>
            </a:r>
            <a:r>
              <a:rPr lang="zh-CN" altLang="en-US" sz="1300">
                <a:latin typeface="华文楷体"/>
                <a:ea typeface="华文楷体"/>
                <a:cs typeface="华文楷体"/>
              </a:rPr>
              <a:t>位股东</a:t>
            </a:r>
          </a:p>
        </p:txBody>
      </p:sp>
      <p:sp>
        <p:nvSpPr>
          <p:cNvPr id="8211" name="TextBox 115"/>
          <p:cNvSpPr txBox="1">
            <a:spLocks noChangeArrowheads="1"/>
          </p:cNvSpPr>
          <p:nvPr/>
        </p:nvSpPr>
        <p:spPr bwMode="auto">
          <a:xfrm>
            <a:off x="515938" y="3500438"/>
            <a:ext cx="863600" cy="230187"/>
          </a:xfrm>
          <a:prstGeom prst="rect">
            <a:avLst/>
          </a:prstGeom>
          <a:noFill/>
          <a:ln w="9525">
            <a:noFill/>
            <a:miter lim="800000"/>
            <a:headEnd/>
            <a:tailEnd/>
          </a:ln>
        </p:spPr>
        <p:txBody>
          <a:bodyPr>
            <a:spAutoFit/>
          </a:bodyPr>
          <a:lstStyle/>
          <a:p>
            <a:pPr algn="ctr"/>
            <a:r>
              <a:rPr lang="en-US" altLang="zh-CN" sz="900" b="1">
                <a:latin typeface="华文楷体"/>
                <a:ea typeface="华文楷体"/>
                <a:cs typeface="华文楷体"/>
              </a:rPr>
              <a:t>11.36%</a:t>
            </a:r>
          </a:p>
        </p:txBody>
      </p:sp>
      <p:sp>
        <p:nvSpPr>
          <p:cNvPr id="8212" name="TextBox 116"/>
          <p:cNvSpPr txBox="1">
            <a:spLocks noChangeArrowheads="1"/>
          </p:cNvSpPr>
          <p:nvPr/>
        </p:nvSpPr>
        <p:spPr bwMode="auto">
          <a:xfrm>
            <a:off x="658813" y="3643313"/>
            <a:ext cx="1127125" cy="369887"/>
          </a:xfrm>
          <a:prstGeom prst="rect">
            <a:avLst/>
          </a:prstGeom>
          <a:noFill/>
          <a:ln w="9525">
            <a:noFill/>
            <a:miter lim="800000"/>
            <a:headEnd/>
            <a:tailEnd/>
          </a:ln>
        </p:spPr>
        <p:txBody>
          <a:bodyPr>
            <a:spAutoFit/>
          </a:bodyPr>
          <a:lstStyle/>
          <a:p>
            <a:r>
              <a:rPr lang="en-US" altLang="zh-CN" sz="900" b="1">
                <a:latin typeface="华文楷体"/>
                <a:ea typeface="华文楷体"/>
                <a:cs typeface="华文楷体"/>
              </a:rPr>
              <a:t>18,748,877</a:t>
            </a:r>
            <a:r>
              <a:rPr lang="zh-CN" altLang="en-US" sz="900" b="1">
                <a:latin typeface="华文楷体"/>
                <a:ea typeface="华文楷体"/>
                <a:cs typeface="华文楷体"/>
              </a:rPr>
              <a:t>股</a:t>
            </a:r>
            <a:endParaRPr lang="en-US" altLang="zh-CN" sz="900" b="1">
              <a:latin typeface="华文楷体"/>
              <a:ea typeface="华文楷体"/>
              <a:cs typeface="华文楷体"/>
            </a:endParaRPr>
          </a:p>
          <a:p>
            <a:r>
              <a:rPr lang="en-US" altLang="zh-CN" sz="900" b="1">
                <a:latin typeface="华文楷体"/>
                <a:ea typeface="华文楷体"/>
                <a:cs typeface="华文楷体"/>
              </a:rPr>
              <a:t>42,796.73</a:t>
            </a:r>
            <a:r>
              <a:rPr lang="zh-CN" altLang="en-US" sz="900" b="1">
                <a:latin typeface="华文楷体"/>
                <a:ea typeface="华文楷体"/>
                <a:cs typeface="华文楷体"/>
              </a:rPr>
              <a:t>万</a:t>
            </a:r>
            <a:endParaRPr lang="en-US" altLang="zh-CN" sz="900" b="1">
              <a:latin typeface="华文楷体"/>
              <a:ea typeface="华文楷体"/>
              <a:cs typeface="华文楷体"/>
            </a:endParaRPr>
          </a:p>
        </p:txBody>
      </p:sp>
      <p:sp>
        <p:nvSpPr>
          <p:cNvPr id="8213" name="TextBox 132"/>
          <p:cNvSpPr txBox="1">
            <a:spLocks noChangeArrowheads="1"/>
          </p:cNvSpPr>
          <p:nvPr/>
        </p:nvSpPr>
        <p:spPr bwMode="auto">
          <a:xfrm>
            <a:off x="2314575" y="2071688"/>
            <a:ext cx="865188" cy="230187"/>
          </a:xfrm>
          <a:prstGeom prst="rect">
            <a:avLst/>
          </a:prstGeom>
          <a:noFill/>
          <a:ln w="9525">
            <a:noFill/>
            <a:miter lim="800000"/>
            <a:headEnd/>
            <a:tailEnd/>
          </a:ln>
        </p:spPr>
        <p:txBody>
          <a:bodyPr>
            <a:spAutoFit/>
          </a:bodyPr>
          <a:lstStyle/>
          <a:p>
            <a:pPr algn="ctr"/>
            <a:r>
              <a:rPr lang="en-US" altLang="zh-CN" sz="900">
                <a:latin typeface="华文楷体"/>
                <a:ea typeface="华文楷体"/>
                <a:cs typeface="华文楷体"/>
              </a:rPr>
              <a:t>10.89%</a:t>
            </a:r>
          </a:p>
        </p:txBody>
      </p:sp>
      <p:sp>
        <p:nvSpPr>
          <p:cNvPr id="8214" name="TextBox 133"/>
          <p:cNvSpPr txBox="1">
            <a:spLocks noChangeArrowheads="1"/>
          </p:cNvSpPr>
          <p:nvPr/>
        </p:nvSpPr>
        <p:spPr bwMode="auto">
          <a:xfrm>
            <a:off x="2455863" y="2214563"/>
            <a:ext cx="1258887" cy="508000"/>
          </a:xfrm>
          <a:prstGeom prst="rect">
            <a:avLst/>
          </a:prstGeom>
          <a:noFill/>
          <a:ln w="9525">
            <a:noFill/>
            <a:miter lim="800000"/>
            <a:headEnd/>
            <a:tailEnd/>
          </a:ln>
        </p:spPr>
        <p:txBody>
          <a:bodyPr>
            <a:spAutoFit/>
          </a:bodyPr>
          <a:lstStyle/>
          <a:p>
            <a:r>
              <a:rPr lang="en-US" altLang="zh-CN" sz="900">
                <a:latin typeface="华文楷体"/>
                <a:ea typeface="华文楷体"/>
                <a:cs typeface="华文楷体"/>
              </a:rPr>
              <a:t>17,971,085</a:t>
            </a:r>
            <a:r>
              <a:rPr lang="zh-CN" altLang="en-US" sz="900">
                <a:latin typeface="华文楷体"/>
                <a:ea typeface="华文楷体"/>
                <a:cs typeface="华文楷体"/>
              </a:rPr>
              <a:t>股</a:t>
            </a:r>
            <a:endParaRPr lang="en-US" altLang="zh-CN" sz="900">
              <a:latin typeface="华文楷体"/>
              <a:ea typeface="华文楷体"/>
              <a:cs typeface="华文楷体"/>
            </a:endParaRPr>
          </a:p>
          <a:p>
            <a:r>
              <a:rPr lang="zh-CN" altLang="en-US" sz="900">
                <a:latin typeface="华文楷体"/>
                <a:ea typeface="华文楷体"/>
                <a:cs typeface="华文楷体"/>
              </a:rPr>
              <a:t>交易价：</a:t>
            </a:r>
            <a:r>
              <a:rPr lang="en-US" altLang="zh-CN" sz="900">
                <a:latin typeface="华文楷体"/>
                <a:ea typeface="华文楷体"/>
                <a:cs typeface="华文楷体"/>
              </a:rPr>
              <a:t>4 09</a:t>
            </a:r>
            <a:r>
              <a:rPr lang="zh-CN" altLang="en-US" sz="900">
                <a:latin typeface="华文楷体"/>
                <a:ea typeface="华文楷体"/>
                <a:cs typeface="华文楷体"/>
              </a:rPr>
              <a:t>万</a:t>
            </a:r>
            <a:endParaRPr lang="en-US" altLang="zh-CN" sz="900">
              <a:latin typeface="华文楷体"/>
              <a:ea typeface="华文楷体"/>
              <a:cs typeface="华文楷体"/>
            </a:endParaRPr>
          </a:p>
          <a:p>
            <a:r>
              <a:rPr lang="en-US" altLang="zh-CN" sz="900" b="1">
                <a:latin typeface="华文楷体"/>
                <a:ea typeface="华文楷体"/>
                <a:cs typeface="华文楷体"/>
              </a:rPr>
              <a:t>24.08</a:t>
            </a:r>
            <a:r>
              <a:rPr lang="zh-CN" altLang="en-US" sz="900" b="1">
                <a:latin typeface="华文楷体"/>
                <a:ea typeface="华文楷体"/>
                <a:cs typeface="华文楷体"/>
              </a:rPr>
              <a:t>元</a:t>
            </a:r>
            <a:r>
              <a:rPr lang="en-US" altLang="zh-CN" sz="900" b="1">
                <a:latin typeface="华文楷体"/>
                <a:ea typeface="华文楷体"/>
                <a:cs typeface="华文楷体"/>
              </a:rPr>
              <a:t>/</a:t>
            </a:r>
            <a:r>
              <a:rPr lang="zh-CN" altLang="en-US" sz="900" b="1">
                <a:latin typeface="华文楷体"/>
                <a:ea typeface="华文楷体"/>
                <a:cs typeface="华文楷体"/>
              </a:rPr>
              <a:t>股</a:t>
            </a:r>
            <a:endParaRPr lang="en-US" altLang="zh-CN" sz="900" b="1">
              <a:latin typeface="华文楷体"/>
              <a:ea typeface="华文楷体"/>
              <a:cs typeface="华文楷体"/>
            </a:endParaRPr>
          </a:p>
        </p:txBody>
      </p:sp>
      <p:sp>
        <p:nvSpPr>
          <p:cNvPr id="8215" name="TextBox 138"/>
          <p:cNvSpPr txBox="1">
            <a:spLocks noChangeArrowheads="1"/>
          </p:cNvSpPr>
          <p:nvPr/>
        </p:nvSpPr>
        <p:spPr bwMode="auto">
          <a:xfrm>
            <a:off x="644525" y="2468563"/>
            <a:ext cx="863600" cy="231775"/>
          </a:xfrm>
          <a:prstGeom prst="rect">
            <a:avLst/>
          </a:prstGeom>
          <a:noFill/>
          <a:ln w="9525">
            <a:noFill/>
            <a:miter lim="800000"/>
            <a:headEnd/>
            <a:tailEnd/>
          </a:ln>
        </p:spPr>
        <p:txBody>
          <a:bodyPr>
            <a:spAutoFit/>
          </a:bodyPr>
          <a:lstStyle/>
          <a:p>
            <a:r>
              <a:rPr lang="en-US" altLang="zh-CN" sz="900">
                <a:latin typeface="华文楷体"/>
                <a:ea typeface="华文楷体"/>
                <a:cs typeface="华文楷体"/>
              </a:rPr>
              <a:t>32.39%</a:t>
            </a:r>
          </a:p>
        </p:txBody>
      </p:sp>
      <p:sp>
        <p:nvSpPr>
          <p:cNvPr id="8216" name="TextBox 139"/>
          <p:cNvSpPr txBox="1">
            <a:spLocks noChangeArrowheads="1"/>
          </p:cNvSpPr>
          <p:nvPr/>
        </p:nvSpPr>
        <p:spPr bwMode="auto">
          <a:xfrm>
            <a:off x="644525" y="2636838"/>
            <a:ext cx="971550" cy="230187"/>
          </a:xfrm>
          <a:prstGeom prst="rect">
            <a:avLst/>
          </a:prstGeom>
          <a:noFill/>
          <a:ln w="9525">
            <a:noFill/>
            <a:miter lim="800000"/>
            <a:headEnd/>
            <a:tailEnd/>
          </a:ln>
        </p:spPr>
        <p:txBody>
          <a:bodyPr>
            <a:spAutoFit/>
          </a:bodyPr>
          <a:lstStyle/>
          <a:p>
            <a:r>
              <a:rPr lang="en-US" altLang="zh-CN" sz="900">
                <a:latin typeface="华文楷体"/>
                <a:ea typeface="华文楷体"/>
                <a:cs typeface="华文楷体"/>
              </a:rPr>
              <a:t>93,980,381</a:t>
            </a:r>
            <a:r>
              <a:rPr lang="zh-CN" altLang="en-US" sz="900">
                <a:latin typeface="华文楷体"/>
                <a:ea typeface="华文楷体"/>
                <a:cs typeface="华文楷体"/>
              </a:rPr>
              <a:t>股</a:t>
            </a:r>
            <a:endParaRPr lang="en-US" altLang="zh-CN" sz="900">
              <a:latin typeface="华文楷体"/>
              <a:ea typeface="华文楷体"/>
              <a:cs typeface="华文楷体"/>
            </a:endParaRPr>
          </a:p>
        </p:txBody>
      </p:sp>
      <p:cxnSp>
        <p:nvCxnSpPr>
          <p:cNvPr id="8217" name="直接箭头连接符 76"/>
          <p:cNvCxnSpPr>
            <a:cxnSpLocks noChangeShapeType="1"/>
          </p:cNvCxnSpPr>
          <p:nvPr/>
        </p:nvCxnSpPr>
        <p:spPr bwMode="auto">
          <a:xfrm rot="5400000">
            <a:off x="1375569" y="3166269"/>
            <a:ext cx="2173287" cy="9525"/>
          </a:xfrm>
          <a:prstGeom prst="straightConnector1">
            <a:avLst/>
          </a:prstGeom>
          <a:noFill/>
          <a:ln w="9525" algn="ctr">
            <a:solidFill>
              <a:schemeClr val="tx1"/>
            </a:solidFill>
            <a:round/>
            <a:headEnd/>
            <a:tailEnd type="triangle" w="med" len="med"/>
          </a:ln>
        </p:spPr>
      </p:cxnSp>
      <p:sp>
        <p:nvSpPr>
          <p:cNvPr id="8218" name="TextBox 124"/>
          <p:cNvSpPr txBox="1">
            <a:spLocks noChangeArrowheads="1"/>
          </p:cNvSpPr>
          <p:nvPr/>
        </p:nvSpPr>
        <p:spPr bwMode="auto">
          <a:xfrm>
            <a:off x="3413125" y="3100388"/>
            <a:ext cx="1116013" cy="230187"/>
          </a:xfrm>
          <a:prstGeom prst="rect">
            <a:avLst/>
          </a:prstGeom>
          <a:noFill/>
          <a:ln w="9525">
            <a:noFill/>
            <a:miter lim="800000"/>
            <a:headEnd/>
            <a:tailEnd/>
          </a:ln>
        </p:spPr>
        <p:txBody>
          <a:bodyPr>
            <a:spAutoFit/>
          </a:bodyPr>
          <a:lstStyle/>
          <a:p>
            <a:r>
              <a:rPr lang="en-US" altLang="zh-CN" sz="900">
                <a:latin typeface="华文楷体"/>
                <a:ea typeface="华文楷体"/>
                <a:cs typeface="华文楷体"/>
              </a:rPr>
              <a:t>77.75%</a:t>
            </a:r>
            <a:endParaRPr lang="zh-CN" altLang="en-US" sz="900">
              <a:latin typeface="华文楷体"/>
              <a:ea typeface="华文楷体"/>
              <a:cs typeface="华文楷体"/>
            </a:endParaRPr>
          </a:p>
        </p:txBody>
      </p:sp>
      <p:sp>
        <p:nvSpPr>
          <p:cNvPr id="8219" name="TextBox 79"/>
          <p:cNvSpPr txBox="1">
            <a:spLocks noChangeArrowheads="1"/>
          </p:cNvSpPr>
          <p:nvPr/>
        </p:nvSpPr>
        <p:spPr bwMode="auto">
          <a:xfrm>
            <a:off x="3340100" y="3265488"/>
            <a:ext cx="1231900" cy="508000"/>
          </a:xfrm>
          <a:prstGeom prst="rect">
            <a:avLst/>
          </a:prstGeom>
          <a:noFill/>
          <a:ln w="9525">
            <a:noFill/>
            <a:miter lim="800000"/>
            <a:headEnd/>
            <a:tailEnd/>
          </a:ln>
        </p:spPr>
        <p:txBody>
          <a:bodyPr>
            <a:spAutoFit/>
          </a:bodyPr>
          <a:lstStyle/>
          <a:p>
            <a:r>
              <a:rPr lang="en-US" altLang="zh-CN" sz="900">
                <a:latin typeface="华文楷体"/>
                <a:ea typeface="华文楷体"/>
                <a:cs typeface="华文楷体"/>
              </a:rPr>
              <a:t>128,280,038</a:t>
            </a:r>
            <a:r>
              <a:rPr lang="zh-CN" altLang="en-US" sz="900">
                <a:latin typeface="华文楷体"/>
                <a:ea typeface="华文楷体"/>
                <a:cs typeface="华文楷体"/>
              </a:rPr>
              <a:t>股</a:t>
            </a:r>
            <a:endParaRPr lang="en-US" altLang="zh-CN" sz="900">
              <a:latin typeface="华文楷体"/>
              <a:ea typeface="华文楷体"/>
              <a:cs typeface="华文楷体"/>
            </a:endParaRPr>
          </a:p>
          <a:p>
            <a:r>
              <a:rPr lang="zh-CN" altLang="en-US" sz="900">
                <a:latin typeface="华文楷体"/>
                <a:ea typeface="华文楷体"/>
                <a:cs typeface="华文楷体"/>
              </a:rPr>
              <a:t>交易价</a:t>
            </a:r>
            <a:r>
              <a:rPr lang="en-US" altLang="zh-CN" sz="900">
                <a:latin typeface="华文楷体"/>
                <a:ea typeface="华文楷体"/>
                <a:cs typeface="华文楷体"/>
              </a:rPr>
              <a:t>: 2  </a:t>
            </a:r>
            <a:r>
              <a:rPr lang="zh-CN" altLang="en-US" sz="900">
                <a:latin typeface="华文楷体"/>
                <a:ea typeface="华文楷体"/>
                <a:cs typeface="华文楷体"/>
              </a:rPr>
              <a:t>万</a:t>
            </a:r>
            <a:endParaRPr lang="en-US" altLang="zh-CN" sz="900">
              <a:latin typeface="华文楷体"/>
              <a:ea typeface="华文楷体"/>
              <a:cs typeface="华文楷体"/>
            </a:endParaRPr>
          </a:p>
          <a:p>
            <a:endParaRPr lang="en-US" altLang="zh-CN" sz="900">
              <a:latin typeface="华文楷体"/>
              <a:ea typeface="华文楷体"/>
              <a:cs typeface="华文楷体"/>
            </a:endParaRPr>
          </a:p>
        </p:txBody>
      </p:sp>
      <p:sp>
        <p:nvSpPr>
          <p:cNvPr id="8220" name="左右箭头 31"/>
          <p:cNvSpPr>
            <a:spLocks noChangeArrowheads="1"/>
          </p:cNvSpPr>
          <p:nvPr/>
        </p:nvSpPr>
        <p:spPr bwMode="auto">
          <a:xfrm rot="21129747" flipV="1">
            <a:off x="1284288" y="2959100"/>
            <a:ext cx="1011237" cy="277813"/>
          </a:xfrm>
          <a:prstGeom prst="leftRightArrow">
            <a:avLst>
              <a:gd name="adj1" fmla="val 50000"/>
              <a:gd name="adj2" fmla="val 50404"/>
            </a:avLst>
          </a:prstGeom>
          <a:noFill/>
          <a:ln w="9525" algn="ctr">
            <a:solidFill>
              <a:srgbClr val="0000CC"/>
            </a:solidFill>
            <a:prstDash val="sysDash"/>
            <a:round/>
            <a:headEnd/>
            <a:tailEnd/>
          </a:ln>
        </p:spPr>
        <p:txBody>
          <a:bodyPr lIns="0" tIns="0" rIns="0" bIns="0" anchor="ctr"/>
          <a:lstStyle/>
          <a:p>
            <a:pPr algn="ctr"/>
            <a:endParaRPr lang="zh-CN" altLang="en-US" sz="1100">
              <a:latin typeface="华文楷体"/>
              <a:ea typeface="华文楷体"/>
              <a:cs typeface="华文楷体"/>
            </a:endParaRPr>
          </a:p>
        </p:txBody>
      </p:sp>
      <p:sp>
        <p:nvSpPr>
          <p:cNvPr id="8221" name="TextBox 32"/>
          <p:cNvSpPr txBox="1">
            <a:spLocks noChangeArrowheads="1"/>
          </p:cNvSpPr>
          <p:nvPr/>
        </p:nvSpPr>
        <p:spPr bwMode="auto">
          <a:xfrm rot="-422653">
            <a:off x="1169988" y="3149600"/>
            <a:ext cx="1293812" cy="522288"/>
          </a:xfrm>
          <a:prstGeom prst="rect">
            <a:avLst/>
          </a:prstGeom>
          <a:noFill/>
          <a:ln w="9525">
            <a:noFill/>
            <a:miter lim="800000"/>
            <a:headEnd/>
            <a:tailEnd/>
          </a:ln>
        </p:spPr>
        <p:txBody>
          <a:bodyPr lIns="0" tIns="0" rIns="0" bIns="0" anchor="ctr">
            <a:spAutoFit/>
          </a:bodyPr>
          <a:lstStyle/>
          <a:p>
            <a:pPr algn="ctr"/>
            <a:r>
              <a:rPr lang="zh-CN" altLang="en-US" sz="1600" b="1">
                <a:solidFill>
                  <a:srgbClr val="FF0000"/>
                </a:solidFill>
                <a:latin typeface="华文楷体"/>
                <a:ea typeface="华文楷体"/>
                <a:cs typeface="华文楷体"/>
              </a:rPr>
              <a:t>增发收购</a:t>
            </a:r>
            <a:endParaRPr lang="en-US" altLang="zh-CN" sz="1600" b="1">
              <a:solidFill>
                <a:srgbClr val="FF0000"/>
              </a:solidFill>
              <a:latin typeface="华文楷体"/>
              <a:ea typeface="华文楷体"/>
              <a:cs typeface="华文楷体"/>
            </a:endParaRPr>
          </a:p>
          <a:p>
            <a:pPr algn="ctr"/>
            <a:r>
              <a:rPr lang="zh-CN" altLang="en-US" sz="900" b="1">
                <a:solidFill>
                  <a:srgbClr val="FF0000"/>
                </a:solidFill>
                <a:latin typeface="华文楷体"/>
                <a:ea typeface="华文楷体"/>
                <a:cs typeface="华文楷体"/>
              </a:rPr>
              <a:t>（增发股数</a:t>
            </a:r>
            <a:r>
              <a:rPr lang="en-US" altLang="zh-CN" sz="900" b="1">
                <a:solidFill>
                  <a:srgbClr val="FF0000"/>
                </a:solidFill>
                <a:latin typeface="华文楷体"/>
                <a:ea typeface="华文楷体"/>
                <a:cs typeface="华文楷体"/>
              </a:rPr>
              <a:t>: 450,522,346</a:t>
            </a:r>
            <a:r>
              <a:rPr lang="zh-CN" altLang="en-US" sz="900" b="1">
                <a:solidFill>
                  <a:srgbClr val="FF0000"/>
                </a:solidFill>
                <a:latin typeface="华文楷体"/>
                <a:ea typeface="华文楷体"/>
                <a:cs typeface="华文楷体"/>
              </a:rPr>
              <a:t>股</a:t>
            </a:r>
            <a:r>
              <a:rPr lang="en-US" altLang="zh-CN" sz="900" b="1">
                <a:solidFill>
                  <a:srgbClr val="FF0000"/>
                </a:solidFill>
                <a:latin typeface="华文楷体"/>
                <a:ea typeface="华文楷体"/>
                <a:cs typeface="华文楷体"/>
              </a:rPr>
              <a:t>, 7.41</a:t>
            </a:r>
            <a:r>
              <a:rPr lang="zh-CN" altLang="en-US" sz="900" b="1">
                <a:solidFill>
                  <a:srgbClr val="FF0000"/>
                </a:solidFill>
                <a:latin typeface="华文楷体"/>
                <a:ea typeface="华文楷体"/>
                <a:cs typeface="华文楷体"/>
              </a:rPr>
              <a:t>元</a:t>
            </a:r>
            <a:r>
              <a:rPr lang="en-US" altLang="zh-CN" sz="900" b="1">
                <a:solidFill>
                  <a:srgbClr val="FF0000"/>
                </a:solidFill>
                <a:latin typeface="华文楷体"/>
                <a:ea typeface="华文楷体"/>
                <a:cs typeface="华文楷体"/>
              </a:rPr>
              <a:t>/</a:t>
            </a:r>
            <a:r>
              <a:rPr lang="zh-CN" altLang="en-US" sz="900" b="1">
                <a:solidFill>
                  <a:srgbClr val="FF0000"/>
                </a:solidFill>
                <a:latin typeface="华文楷体"/>
                <a:ea typeface="华文楷体"/>
                <a:cs typeface="华文楷体"/>
              </a:rPr>
              <a:t>股）</a:t>
            </a:r>
          </a:p>
        </p:txBody>
      </p:sp>
      <p:sp>
        <p:nvSpPr>
          <p:cNvPr id="8222" name="矩形 7"/>
          <p:cNvSpPr>
            <a:spLocks noChangeArrowheads="1"/>
          </p:cNvSpPr>
          <p:nvPr/>
        </p:nvSpPr>
        <p:spPr bwMode="auto">
          <a:xfrm>
            <a:off x="5100638" y="2071688"/>
            <a:ext cx="855662" cy="355600"/>
          </a:xfrm>
          <a:prstGeom prst="rect">
            <a:avLst/>
          </a:prstGeom>
          <a:noFill/>
          <a:ln w="9525" algn="ctr">
            <a:solidFill>
              <a:schemeClr val="tx1"/>
            </a:solidFill>
            <a:round/>
            <a:headEnd/>
            <a:tailEnd/>
          </a:ln>
        </p:spPr>
        <p:txBody>
          <a:bodyPr lIns="0" tIns="0" rIns="0" bIns="0" anchor="ctr"/>
          <a:lstStyle/>
          <a:p>
            <a:pPr algn="ctr"/>
            <a:r>
              <a:rPr lang="en-US" altLang="zh-CN" sz="1300">
                <a:latin typeface="华文楷体"/>
                <a:ea typeface="华文楷体"/>
                <a:cs typeface="华文楷体"/>
              </a:rPr>
              <a:t>A</a:t>
            </a:r>
            <a:r>
              <a:rPr lang="zh-CN" altLang="en-US" sz="1300">
                <a:latin typeface="华文楷体"/>
                <a:ea typeface="华文楷体"/>
                <a:cs typeface="华文楷体"/>
              </a:rPr>
              <a:t>集团</a:t>
            </a:r>
          </a:p>
        </p:txBody>
      </p:sp>
      <p:sp>
        <p:nvSpPr>
          <p:cNvPr id="8223" name="矩形 8"/>
          <p:cNvSpPr>
            <a:spLocks noChangeArrowheads="1"/>
          </p:cNvSpPr>
          <p:nvPr/>
        </p:nvSpPr>
        <p:spPr bwMode="auto">
          <a:xfrm>
            <a:off x="5643563" y="3214688"/>
            <a:ext cx="2428875" cy="642937"/>
          </a:xfrm>
          <a:prstGeom prst="rect">
            <a:avLst/>
          </a:prstGeom>
          <a:solidFill>
            <a:srgbClr val="FFE7E7"/>
          </a:solidFill>
          <a:ln w="9525" algn="ctr">
            <a:solidFill>
              <a:schemeClr val="tx1"/>
            </a:solidFill>
            <a:round/>
            <a:headEnd/>
            <a:tailEnd/>
          </a:ln>
        </p:spPr>
        <p:txBody>
          <a:bodyPr lIns="0" tIns="0" rIns="0" bIns="0" anchor="ctr"/>
          <a:lstStyle/>
          <a:p>
            <a:pPr algn="ctr"/>
            <a:r>
              <a:rPr lang="en-US" altLang="zh-CN" sz="1300" b="1">
                <a:latin typeface="华文楷体"/>
                <a:ea typeface="华文楷体"/>
                <a:cs typeface="华文楷体"/>
              </a:rPr>
              <a:t>C</a:t>
            </a:r>
            <a:r>
              <a:rPr lang="zh-CN" altLang="en-US" sz="1300" b="1">
                <a:latin typeface="华文楷体"/>
                <a:ea typeface="华文楷体"/>
                <a:cs typeface="华文楷体"/>
              </a:rPr>
              <a:t>股份</a:t>
            </a:r>
            <a:endParaRPr lang="en-US" altLang="zh-CN" sz="1300" b="1">
              <a:latin typeface="华文楷体"/>
              <a:ea typeface="华文楷体"/>
              <a:cs typeface="华文楷体"/>
            </a:endParaRPr>
          </a:p>
          <a:p>
            <a:pPr algn="ctr"/>
            <a:r>
              <a:rPr lang="en-US" altLang="zh-CN" sz="900">
                <a:latin typeface="华文楷体"/>
                <a:ea typeface="华文楷体"/>
                <a:cs typeface="华文楷体"/>
              </a:rPr>
              <a:t>(</a:t>
            </a:r>
            <a:r>
              <a:rPr lang="zh-CN" altLang="en-US" sz="900">
                <a:latin typeface="华文楷体"/>
                <a:ea typeface="华文楷体"/>
                <a:cs typeface="华文楷体"/>
              </a:rPr>
              <a:t>股本</a:t>
            </a:r>
            <a:r>
              <a:rPr lang="en-US" altLang="zh-CN" sz="900">
                <a:latin typeface="华文楷体"/>
                <a:ea typeface="华文楷体"/>
                <a:cs typeface="华文楷体"/>
              </a:rPr>
              <a:t>740,688,644</a:t>
            </a:r>
            <a:r>
              <a:rPr lang="zh-CN" altLang="en-US" sz="900">
                <a:latin typeface="华文楷体"/>
                <a:ea typeface="华文楷体"/>
                <a:cs typeface="华文楷体"/>
              </a:rPr>
              <a:t>＝</a:t>
            </a:r>
            <a:r>
              <a:rPr lang="en-US" altLang="zh-CN" sz="900">
                <a:latin typeface="华文楷体"/>
                <a:ea typeface="华文楷体"/>
                <a:cs typeface="华文楷体"/>
              </a:rPr>
              <a:t> 290,146,298</a:t>
            </a:r>
            <a:r>
              <a:rPr lang="zh-CN" altLang="en-US" sz="900">
                <a:latin typeface="华文楷体"/>
                <a:ea typeface="华文楷体"/>
                <a:cs typeface="华文楷体"/>
              </a:rPr>
              <a:t>＋</a:t>
            </a:r>
            <a:r>
              <a:rPr lang="en-US" altLang="zh-CN" sz="900">
                <a:latin typeface="华文楷体"/>
                <a:ea typeface="华文楷体"/>
                <a:cs typeface="华文楷体"/>
              </a:rPr>
              <a:t> 450,522,346)</a:t>
            </a:r>
          </a:p>
        </p:txBody>
      </p:sp>
      <p:sp>
        <p:nvSpPr>
          <p:cNvPr id="123" name="矩形 9"/>
          <p:cNvSpPr>
            <a:spLocks noChangeArrowheads="1"/>
          </p:cNvSpPr>
          <p:nvPr/>
        </p:nvSpPr>
        <p:spPr bwMode="auto">
          <a:xfrm>
            <a:off x="6072188" y="4175125"/>
            <a:ext cx="1571625" cy="684213"/>
          </a:xfrm>
          <a:prstGeom prst="rect">
            <a:avLst/>
          </a:prstGeom>
          <a:solidFill>
            <a:schemeClr val="bg1">
              <a:lumMod val="85000"/>
            </a:schemeClr>
          </a:solidFill>
          <a:ln w="9525" algn="ctr">
            <a:solidFill>
              <a:schemeClr val="tx1"/>
            </a:solidFill>
            <a:round/>
            <a:headEnd/>
            <a:tailEnd/>
          </a:ln>
        </p:spPr>
        <p:txBody>
          <a:bodyPr lIns="0" tIns="0" rIns="0" bIns="0" anchor="ctr"/>
          <a:lstStyle/>
          <a:p>
            <a:pPr algn="ctr" fontAlgn="auto">
              <a:spcBef>
                <a:spcPts val="0"/>
              </a:spcBef>
              <a:spcAft>
                <a:spcPts val="0"/>
              </a:spcAft>
              <a:buFont typeface="Arial" charset="0"/>
              <a:buNone/>
              <a:defRPr/>
            </a:pPr>
            <a:r>
              <a:rPr lang="en-US" altLang="zh-CN" sz="1300" b="1" dirty="0">
                <a:solidFill>
                  <a:srgbClr val="0000CC"/>
                </a:solidFill>
                <a:latin typeface="华文楷体" pitchFamily="2" charset="-122"/>
                <a:ea typeface="华文楷体" pitchFamily="2" charset="-122"/>
                <a:cs typeface="+mn-cs"/>
              </a:rPr>
              <a:t>B</a:t>
            </a:r>
            <a:r>
              <a:rPr lang="zh-CN" altLang="en-US" sz="1300" b="1" dirty="0">
                <a:solidFill>
                  <a:srgbClr val="0000CC"/>
                </a:solidFill>
                <a:latin typeface="华文楷体" pitchFamily="2" charset="-122"/>
                <a:ea typeface="华文楷体" pitchFamily="2" charset="-122"/>
                <a:cs typeface="+mn-cs"/>
              </a:rPr>
              <a:t>光电</a:t>
            </a:r>
            <a:endParaRPr lang="zh-CN" altLang="en-US" sz="900" dirty="0">
              <a:solidFill>
                <a:srgbClr val="0000CC"/>
              </a:solidFill>
              <a:latin typeface="华文楷体" pitchFamily="2" charset="-122"/>
              <a:ea typeface="华文楷体" pitchFamily="2" charset="-122"/>
              <a:cs typeface="+mn-cs"/>
            </a:endParaRPr>
          </a:p>
        </p:txBody>
      </p:sp>
      <p:sp>
        <p:nvSpPr>
          <p:cNvPr id="8225" name="椭圆 19"/>
          <p:cNvSpPr>
            <a:spLocks noChangeArrowheads="1"/>
          </p:cNvSpPr>
          <p:nvPr/>
        </p:nvSpPr>
        <p:spPr bwMode="auto">
          <a:xfrm>
            <a:off x="6400800" y="1785938"/>
            <a:ext cx="957263" cy="285750"/>
          </a:xfrm>
          <a:prstGeom prst="ellipse">
            <a:avLst/>
          </a:prstGeom>
          <a:noFill/>
          <a:ln w="9525" algn="ctr">
            <a:solidFill>
              <a:schemeClr val="tx1"/>
            </a:solidFill>
            <a:round/>
            <a:headEnd/>
            <a:tailEnd/>
          </a:ln>
        </p:spPr>
        <p:txBody>
          <a:bodyPr lIns="0" tIns="0" rIns="0" bIns="0" anchor="ctr"/>
          <a:lstStyle/>
          <a:p>
            <a:pPr algn="ctr"/>
            <a:r>
              <a:rPr lang="en-US" altLang="zh-CN" sz="1300">
                <a:latin typeface="华文楷体"/>
                <a:ea typeface="华文楷体"/>
                <a:cs typeface="华文楷体"/>
              </a:rPr>
              <a:t>D</a:t>
            </a:r>
            <a:r>
              <a:rPr lang="zh-CN" altLang="en-US" sz="1300">
                <a:latin typeface="华文楷体"/>
                <a:ea typeface="华文楷体"/>
                <a:cs typeface="华文楷体"/>
              </a:rPr>
              <a:t>自然人</a:t>
            </a:r>
          </a:p>
        </p:txBody>
      </p:sp>
      <p:sp>
        <p:nvSpPr>
          <p:cNvPr id="8226" name="椭圆 20"/>
          <p:cNvSpPr>
            <a:spLocks noChangeArrowheads="1"/>
          </p:cNvSpPr>
          <p:nvPr/>
        </p:nvSpPr>
        <p:spPr bwMode="auto">
          <a:xfrm>
            <a:off x="7643813" y="1928813"/>
            <a:ext cx="1428750" cy="428625"/>
          </a:xfrm>
          <a:prstGeom prst="ellipse">
            <a:avLst/>
          </a:prstGeom>
          <a:noFill/>
          <a:ln w="9525" algn="ctr">
            <a:solidFill>
              <a:schemeClr val="tx1"/>
            </a:solidFill>
            <a:round/>
            <a:headEnd/>
            <a:tailEnd/>
          </a:ln>
        </p:spPr>
        <p:txBody>
          <a:bodyPr lIns="0" tIns="0" rIns="0" bIns="0" anchor="ctr"/>
          <a:lstStyle/>
          <a:p>
            <a:pPr algn="ctr"/>
            <a:r>
              <a:rPr lang="zh-CN" altLang="en-US" sz="1300">
                <a:latin typeface="华文楷体"/>
                <a:ea typeface="华文楷体"/>
                <a:cs typeface="华文楷体"/>
              </a:rPr>
              <a:t>其他</a:t>
            </a:r>
            <a:r>
              <a:rPr lang="en-US" altLang="zh-CN" sz="1300">
                <a:latin typeface="华文楷体"/>
                <a:ea typeface="华文楷体"/>
                <a:cs typeface="华文楷体"/>
              </a:rPr>
              <a:t>44</a:t>
            </a:r>
            <a:r>
              <a:rPr lang="zh-CN" altLang="en-US" sz="1300">
                <a:latin typeface="华文楷体"/>
                <a:ea typeface="华文楷体"/>
                <a:cs typeface="华文楷体"/>
              </a:rPr>
              <a:t>位股东</a:t>
            </a:r>
          </a:p>
        </p:txBody>
      </p:sp>
      <p:sp>
        <p:nvSpPr>
          <p:cNvPr id="8227" name="TextBox 132"/>
          <p:cNvSpPr txBox="1">
            <a:spLocks noChangeArrowheads="1"/>
          </p:cNvSpPr>
          <p:nvPr/>
        </p:nvSpPr>
        <p:spPr bwMode="auto">
          <a:xfrm>
            <a:off x="6786563" y="2338388"/>
            <a:ext cx="693737" cy="231775"/>
          </a:xfrm>
          <a:prstGeom prst="rect">
            <a:avLst/>
          </a:prstGeom>
          <a:noFill/>
          <a:ln w="9525">
            <a:noFill/>
            <a:miter lim="800000"/>
            <a:headEnd/>
            <a:tailEnd/>
          </a:ln>
        </p:spPr>
        <p:txBody>
          <a:bodyPr>
            <a:spAutoFit/>
          </a:bodyPr>
          <a:lstStyle/>
          <a:p>
            <a:pPr algn="ctr"/>
            <a:r>
              <a:rPr lang="en-US" altLang="zh-CN" sz="900">
                <a:latin typeface="华文楷体"/>
                <a:ea typeface="华文楷体"/>
                <a:cs typeface="华文楷体"/>
              </a:rPr>
              <a:t>7.89%</a:t>
            </a:r>
          </a:p>
        </p:txBody>
      </p:sp>
      <p:sp>
        <p:nvSpPr>
          <p:cNvPr id="8228" name="TextBox 133"/>
          <p:cNvSpPr txBox="1">
            <a:spLocks noChangeArrowheads="1"/>
          </p:cNvSpPr>
          <p:nvPr/>
        </p:nvSpPr>
        <p:spPr bwMode="auto">
          <a:xfrm>
            <a:off x="6827838" y="2555875"/>
            <a:ext cx="866775" cy="230188"/>
          </a:xfrm>
          <a:prstGeom prst="rect">
            <a:avLst/>
          </a:prstGeom>
          <a:noFill/>
          <a:ln w="9525">
            <a:noFill/>
            <a:miter lim="800000"/>
            <a:headEnd/>
            <a:tailEnd/>
          </a:ln>
        </p:spPr>
        <p:txBody>
          <a:bodyPr>
            <a:spAutoFit/>
          </a:bodyPr>
          <a:lstStyle/>
          <a:p>
            <a:r>
              <a:rPr lang="en-US" altLang="zh-CN" sz="900">
                <a:latin typeface="华文楷体"/>
                <a:ea typeface="华文楷体"/>
                <a:cs typeface="华文楷体"/>
              </a:rPr>
              <a:t>58,419,822</a:t>
            </a:r>
            <a:r>
              <a:rPr lang="zh-CN" altLang="en-US" sz="900">
                <a:latin typeface="华文楷体"/>
                <a:ea typeface="华文楷体"/>
                <a:cs typeface="华文楷体"/>
              </a:rPr>
              <a:t>股</a:t>
            </a:r>
            <a:endParaRPr lang="en-US" altLang="zh-CN" sz="900">
              <a:latin typeface="华文楷体"/>
              <a:ea typeface="华文楷体"/>
              <a:cs typeface="华文楷体"/>
            </a:endParaRPr>
          </a:p>
        </p:txBody>
      </p:sp>
      <p:sp>
        <p:nvSpPr>
          <p:cNvPr id="8229" name="TextBox 138"/>
          <p:cNvSpPr txBox="1">
            <a:spLocks noChangeArrowheads="1"/>
          </p:cNvSpPr>
          <p:nvPr/>
        </p:nvSpPr>
        <p:spPr bwMode="auto">
          <a:xfrm>
            <a:off x="5529263" y="2468563"/>
            <a:ext cx="863600" cy="231775"/>
          </a:xfrm>
          <a:prstGeom prst="rect">
            <a:avLst/>
          </a:prstGeom>
          <a:noFill/>
          <a:ln w="9525">
            <a:noFill/>
            <a:miter lim="800000"/>
            <a:headEnd/>
            <a:tailEnd/>
          </a:ln>
        </p:spPr>
        <p:txBody>
          <a:bodyPr>
            <a:spAutoFit/>
          </a:bodyPr>
          <a:lstStyle/>
          <a:p>
            <a:r>
              <a:rPr lang="en-US" altLang="zh-CN" sz="900">
                <a:latin typeface="华文楷体"/>
                <a:ea typeface="华文楷体"/>
                <a:cs typeface="华文楷体"/>
              </a:rPr>
              <a:t>12.69%</a:t>
            </a:r>
          </a:p>
        </p:txBody>
      </p:sp>
      <p:sp>
        <p:nvSpPr>
          <p:cNvPr id="8230" name="TextBox 139"/>
          <p:cNvSpPr txBox="1">
            <a:spLocks noChangeArrowheads="1"/>
          </p:cNvSpPr>
          <p:nvPr/>
        </p:nvSpPr>
        <p:spPr bwMode="auto">
          <a:xfrm>
            <a:off x="5529263" y="2636838"/>
            <a:ext cx="971550" cy="230187"/>
          </a:xfrm>
          <a:prstGeom prst="rect">
            <a:avLst/>
          </a:prstGeom>
          <a:noFill/>
          <a:ln w="9525">
            <a:noFill/>
            <a:miter lim="800000"/>
            <a:headEnd/>
            <a:tailEnd/>
          </a:ln>
        </p:spPr>
        <p:txBody>
          <a:bodyPr>
            <a:spAutoFit/>
          </a:bodyPr>
          <a:lstStyle/>
          <a:p>
            <a:r>
              <a:rPr lang="en-US" altLang="zh-CN" sz="900">
                <a:latin typeface="华文楷体"/>
                <a:ea typeface="华文楷体"/>
                <a:cs typeface="华文楷体"/>
              </a:rPr>
              <a:t>93,980,381</a:t>
            </a:r>
            <a:r>
              <a:rPr lang="zh-CN" altLang="en-US" sz="900">
                <a:latin typeface="华文楷体"/>
                <a:ea typeface="华文楷体"/>
                <a:cs typeface="华文楷体"/>
              </a:rPr>
              <a:t>股</a:t>
            </a:r>
            <a:endParaRPr lang="en-US" altLang="zh-CN" sz="900">
              <a:latin typeface="华文楷体"/>
              <a:ea typeface="华文楷体"/>
              <a:cs typeface="华文楷体"/>
            </a:endParaRPr>
          </a:p>
        </p:txBody>
      </p:sp>
      <p:cxnSp>
        <p:nvCxnSpPr>
          <p:cNvPr id="8231" name="肘形连接符 143"/>
          <p:cNvCxnSpPr>
            <a:cxnSpLocks noChangeShapeType="1"/>
            <a:stCxn id="8222" idx="2"/>
          </p:cNvCxnSpPr>
          <p:nvPr/>
        </p:nvCxnSpPr>
        <p:spPr bwMode="auto">
          <a:xfrm rot="16200000" flipH="1">
            <a:off x="5477669" y="2477294"/>
            <a:ext cx="787400" cy="687388"/>
          </a:xfrm>
          <a:prstGeom prst="bentConnector3">
            <a:avLst>
              <a:gd name="adj1" fmla="val 55597"/>
            </a:avLst>
          </a:prstGeom>
          <a:noFill/>
          <a:ln w="9525" algn="ctr">
            <a:solidFill>
              <a:schemeClr val="tx1"/>
            </a:solidFill>
            <a:round/>
            <a:headEnd/>
            <a:tailEnd type="triangle" w="med" len="med"/>
          </a:ln>
        </p:spPr>
      </p:cxnSp>
      <p:cxnSp>
        <p:nvCxnSpPr>
          <p:cNvPr id="8232" name="直接箭头连接符 145"/>
          <p:cNvCxnSpPr>
            <a:cxnSpLocks noChangeShapeType="1"/>
            <a:stCxn id="8225" idx="4"/>
            <a:endCxn id="8223" idx="0"/>
          </p:cNvCxnSpPr>
          <p:nvPr/>
        </p:nvCxnSpPr>
        <p:spPr bwMode="auto">
          <a:xfrm rot="5400000">
            <a:off x="6297613" y="2632075"/>
            <a:ext cx="1143000" cy="22225"/>
          </a:xfrm>
          <a:prstGeom prst="straightConnector1">
            <a:avLst/>
          </a:prstGeom>
          <a:noFill/>
          <a:ln w="9525" algn="ctr">
            <a:solidFill>
              <a:schemeClr val="tx1"/>
            </a:solidFill>
            <a:round/>
            <a:headEnd/>
            <a:tailEnd type="triangle" w="med" len="med"/>
          </a:ln>
        </p:spPr>
      </p:cxnSp>
      <p:sp>
        <p:nvSpPr>
          <p:cNvPr id="8233" name="TextBox 140"/>
          <p:cNvSpPr txBox="1">
            <a:spLocks noChangeArrowheads="1"/>
          </p:cNvSpPr>
          <p:nvPr/>
        </p:nvSpPr>
        <p:spPr bwMode="auto">
          <a:xfrm>
            <a:off x="6929438" y="3929063"/>
            <a:ext cx="468312" cy="230187"/>
          </a:xfrm>
          <a:prstGeom prst="rect">
            <a:avLst/>
          </a:prstGeom>
          <a:noFill/>
          <a:ln w="9525">
            <a:noFill/>
            <a:miter lim="800000"/>
            <a:headEnd/>
            <a:tailEnd/>
          </a:ln>
        </p:spPr>
        <p:txBody>
          <a:bodyPr>
            <a:spAutoFit/>
          </a:bodyPr>
          <a:lstStyle/>
          <a:p>
            <a:r>
              <a:rPr lang="en-US" altLang="zh-CN" sz="900">
                <a:latin typeface="华文楷体"/>
                <a:ea typeface="华文楷体"/>
                <a:cs typeface="华文楷体"/>
              </a:rPr>
              <a:t>100%</a:t>
            </a:r>
          </a:p>
        </p:txBody>
      </p:sp>
      <p:sp>
        <p:nvSpPr>
          <p:cNvPr id="180" name="矩形 179"/>
          <p:cNvSpPr/>
          <p:nvPr/>
        </p:nvSpPr>
        <p:spPr bwMode="auto">
          <a:xfrm rot="2378048">
            <a:off x="2686050" y="1838325"/>
            <a:ext cx="1439863" cy="428625"/>
          </a:xfrm>
          <a:prstGeom prst="rect">
            <a:avLst/>
          </a:prstGeom>
          <a:noFill/>
          <a:ln w="9525" cap="flat" cmpd="sng" algn="ctr">
            <a:noFill/>
            <a:prstDash val="solid"/>
            <a:round/>
            <a:headEnd type="none" w="med" len="med"/>
            <a:tailEnd type="none" w="med" len="med"/>
          </a:ln>
          <a:effectLst/>
        </p:spPr>
        <p:txBody>
          <a:bodyPr lIns="18000" tIns="36000" rIns="18000" bIns="36000"/>
          <a:lstStyle/>
          <a:p>
            <a:pPr fontAlgn="auto">
              <a:spcBef>
                <a:spcPts val="0"/>
              </a:spcBef>
              <a:spcAft>
                <a:spcPts val="0"/>
              </a:spcAft>
              <a:defRPr/>
            </a:pPr>
            <a:r>
              <a:rPr lang="zh-CN" altLang="en-US" sz="1100" b="1" dirty="0">
                <a:solidFill>
                  <a:schemeClr val="tx2">
                    <a:lumMod val="50000"/>
                  </a:schemeClr>
                </a:solidFill>
                <a:latin typeface="华文楷体" pitchFamily="2" charset="-122"/>
                <a:ea typeface="华文楷体" pitchFamily="2" charset="-122"/>
                <a:cs typeface="+mn-cs"/>
              </a:rPr>
              <a:t>交易价</a:t>
            </a:r>
            <a:r>
              <a:rPr lang="en-US" altLang="zh-CN" sz="1100" b="1" dirty="0">
                <a:solidFill>
                  <a:schemeClr val="tx2">
                    <a:lumMod val="50000"/>
                  </a:schemeClr>
                </a:solidFill>
                <a:latin typeface="华文楷体" pitchFamily="2" charset="-122"/>
                <a:ea typeface="华文楷体" pitchFamily="2" charset="-122"/>
                <a:cs typeface="+mn-cs"/>
              </a:rPr>
              <a:t>: 33 7.08</a:t>
            </a:r>
            <a:r>
              <a:rPr lang="zh-CN" altLang="en-US" sz="1100" b="1" dirty="0">
                <a:solidFill>
                  <a:schemeClr val="tx2">
                    <a:lumMod val="50000"/>
                  </a:schemeClr>
                </a:solidFill>
                <a:latin typeface="华文楷体" pitchFamily="2" charset="-122"/>
                <a:ea typeface="华文楷体" pitchFamily="2" charset="-122"/>
                <a:cs typeface="+mn-cs"/>
              </a:rPr>
              <a:t>万</a:t>
            </a:r>
          </a:p>
        </p:txBody>
      </p:sp>
      <p:cxnSp>
        <p:nvCxnSpPr>
          <p:cNvPr id="8235" name="肘形连接符 184"/>
          <p:cNvCxnSpPr>
            <a:cxnSpLocks noChangeShapeType="1"/>
            <a:stCxn id="8226" idx="4"/>
          </p:cNvCxnSpPr>
          <p:nvPr/>
        </p:nvCxnSpPr>
        <p:spPr bwMode="auto">
          <a:xfrm rot="5400000">
            <a:off x="7500938" y="2357438"/>
            <a:ext cx="857250" cy="857250"/>
          </a:xfrm>
          <a:prstGeom prst="bentConnector3">
            <a:avLst>
              <a:gd name="adj1" fmla="val 58995"/>
            </a:avLst>
          </a:prstGeom>
          <a:noFill/>
          <a:ln w="9525" algn="ctr">
            <a:solidFill>
              <a:schemeClr val="tx1"/>
            </a:solidFill>
            <a:round/>
            <a:headEnd/>
            <a:tailEnd type="triangle" w="med" len="med"/>
          </a:ln>
        </p:spPr>
      </p:cxnSp>
      <p:sp>
        <p:nvSpPr>
          <p:cNvPr id="8236" name="TextBox 132"/>
          <p:cNvSpPr txBox="1">
            <a:spLocks noChangeArrowheads="1"/>
          </p:cNvSpPr>
          <p:nvPr/>
        </p:nvSpPr>
        <p:spPr bwMode="auto">
          <a:xfrm>
            <a:off x="8286750" y="2428875"/>
            <a:ext cx="693738" cy="230188"/>
          </a:xfrm>
          <a:prstGeom prst="rect">
            <a:avLst/>
          </a:prstGeom>
          <a:noFill/>
          <a:ln w="9525">
            <a:noFill/>
            <a:miter lim="800000"/>
            <a:headEnd/>
            <a:tailEnd/>
          </a:ln>
        </p:spPr>
        <p:txBody>
          <a:bodyPr>
            <a:spAutoFit/>
          </a:bodyPr>
          <a:lstStyle/>
          <a:p>
            <a:pPr algn="ctr"/>
            <a:r>
              <a:rPr lang="en-US" altLang="zh-CN" sz="900">
                <a:latin typeface="华文楷体"/>
                <a:ea typeface="华文楷体"/>
                <a:cs typeface="华文楷体"/>
              </a:rPr>
              <a:t>52.94%</a:t>
            </a:r>
          </a:p>
        </p:txBody>
      </p:sp>
      <p:sp>
        <p:nvSpPr>
          <p:cNvPr id="8237" name="TextBox 133"/>
          <p:cNvSpPr txBox="1">
            <a:spLocks noChangeArrowheads="1"/>
          </p:cNvSpPr>
          <p:nvPr/>
        </p:nvSpPr>
        <p:spPr bwMode="auto">
          <a:xfrm>
            <a:off x="8328025" y="2644775"/>
            <a:ext cx="866775" cy="231775"/>
          </a:xfrm>
          <a:prstGeom prst="rect">
            <a:avLst/>
          </a:prstGeom>
          <a:noFill/>
          <a:ln w="9525">
            <a:noFill/>
            <a:miter lim="800000"/>
            <a:headEnd/>
            <a:tailEnd/>
          </a:ln>
        </p:spPr>
        <p:txBody>
          <a:bodyPr>
            <a:spAutoFit/>
          </a:bodyPr>
          <a:lstStyle/>
          <a:p>
            <a:r>
              <a:rPr lang="en-US" altLang="zh-CN" sz="900">
                <a:latin typeface="华文楷体"/>
                <a:ea typeface="华文楷体"/>
                <a:cs typeface="华文楷体"/>
              </a:rPr>
              <a:t>392,102,524</a:t>
            </a:r>
            <a:r>
              <a:rPr lang="zh-CN" altLang="en-US" sz="900">
                <a:latin typeface="华文楷体"/>
                <a:ea typeface="华文楷体"/>
                <a:cs typeface="华文楷体"/>
              </a:rPr>
              <a:t>股</a:t>
            </a:r>
            <a:endParaRPr lang="en-US" altLang="zh-CN" sz="900">
              <a:latin typeface="华文楷体"/>
              <a:ea typeface="华文楷体"/>
              <a:cs typeface="华文楷体"/>
            </a:endParaRPr>
          </a:p>
        </p:txBody>
      </p:sp>
      <p:cxnSp>
        <p:nvCxnSpPr>
          <p:cNvPr id="8238" name="肘形连接符 58"/>
          <p:cNvCxnSpPr>
            <a:cxnSpLocks noChangeShapeType="1"/>
            <a:stCxn id="8223" idx="2"/>
            <a:endCxn id="123" idx="0"/>
          </p:cNvCxnSpPr>
          <p:nvPr/>
        </p:nvCxnSpPr>
        <p:spPr bwMode="auto">
          <a:xfrm rot="16200000" flipH="1">
            <a:off x="6699250" y="4016375"/>
            <a:ext cx="317500" cy="0"/>
          </a:xfrm>
          <a:prstGeom prst="bentConnector3">
            <a:avLst>
              <a:gd name="adj1" fmla="val 50000"/>
            </a:avLst>
          </a:prstGeom>
          <a:noFill/>
          <a:ln w="9525" algn="ctr">
            <a:solidFill>
              <a:schemeClr val="tx1"/>
            </a:solidFill>
            <a:round/>
            <a:headEnd/>
            <a:tailEnd type="triangle" w="med" len="med"/>
          </a:ln>
        </p:spPr>
      </p:cxnSp>
      <p:sp>
        <p:nvSpPr>
          <p:cNvPr id="47" name="爆炸形 1 46"/>
          <p:cNvSpPr/>
          <p:nvPr/>
        </p:nvSpPr>
        <p:spPr bwMode="auto">
          <a:xfrm>
            <a:off x="2786063" y="4214813"/>
            <a:ext cx="1285875" cy="571500"/>
          </a:xfrm>
          <a:prstGeom prst="irregularSeal1">
            <a:avLst/>
          </a:prstGeom>
          <a:solidFill>
            <a:srgbClr val="FFE7E7">
              <a:alpha val="42000"/>
            </a:srgbClr>
          </a:solidFill>
          <a:ln w="9525" cap="flat" cmpd="sng" algn="ctr">
            <a:solidFill>
              <a:schemeClr val="tx2">
                <a:lumMod val="75000"/>
              </a:schemeClr>
            </a:solidFill>
            <a:prstDash val="sysDash"/>
            <a:round/>
            <a:headEnd type="none" w="med" len="med"/>
            <a:tailEnd type="none" w="med" len="med"/>
          </a:ln>
          <a:effectLst/>
        </p:spPr>
        <p:txBody>
          <a:bodyPr lIns="7200" tIns="7200" rIns="7200" bIns="7200"/>
          <a:lstStyle/>
          <a:p>
            <a:pPr fontAlgn="auto">
              <a:spcBef>
                <a:spcPts val="0"/>
              </a:spcBef>
              <a:spcAft>
                <a:spcPts val="0"/>
              </a:spcAft>
              <a:defRPr/>
            </a:pPr>
            <a:r>
              <a:rPr lang="zh-CN" altLang="en-US" sz="1100" b="1" dirty="0">
                <a:solidFill>
                  <a:srgbClr val="CC0099"/>
                </a:solidFill>
                <a:latin typeface="华文楷体" pitchFamily="2" charset="-122"/>
                <a:ea typeface="华文楷体" pitchFamily="2" charset="-122"/>
                <a:cs typeface="+mn-cs"/>
              </a:rPr>
              <a:t>被收购企业</a:t>
            </a:r>
          </a:p>
        </p:txBody>
      </p:sp>
      <p:sp>
        <p:nvSpPr>
          <p:cNvPr id="48" name="爆炸形 1 47"/>
          <p:cNvSpPr/>
          <p:nvPr/>
        </p:nvSpPr>
        <p:spPr bwMode="auto">
          <a:xfrm rot="21012029">
            <a:off x="-179388" y="3373438"/>
            <a:ext cx="1071563" cy="500062"/>
          </a:xfrm>
          <a:prstGeom prst="irregularSeal1">
            <a:avLst/>
          </a:prstGeom>
          <a:solidFill>
            <a:srgbClr val="FFE7E7">
              <a:alpha val="42000"/>
            </a:srgbClr>
          </a:solidFill>
          <a:ln w="9525" cap="flat" cmpd="sng" algn="ctr">
            <a:solidFill>
              <a:schemeClr val="tx2">
                <a:lumMod val="75000"/>
              </a:schemeClr>
            </a:solidFill>
            <a:prstDash val="sysDash"/>
            <a:round/>
            <a:headEnd type="none" w="med" len="med"/>
            <a:tailEnd type="none" w="med" len="med"/>
          </a:ln>
          <a:effectLst/>
        </p:spPr>
        <p:txBody>
          <a:bodyPr lIns="7200" tIns="7200" rIns="7200" bIns="7200"/>
          <a:lstStyle/>
          <a:p>
            <a:pPr fontAlgn="auto">
              <a:spcBef>
                <a:spcPts val="0"/>
              </a:spcBef>
              <a:spcAft>
                <a:spcPts val="0"/>
              </a:spcAft>
              <a:defRPr/>
            </a:pPr>
            <a:r>
              <a:rPr lang="zh-CN" altLang="en-US" sz="1100" b="1" dirty="0">
                <a:solidFill>
                  <a:srgbClr val="CC0000"/>
                </a:solidFill>
                <a:latin typeface="华文楷体" pitchFamily="2" charset="-122"/>
                <a:ea typeface="华文楷体" pitchFamily="2" charset="-122"/>
                <a:cs typeface="+mn-cs"/>
              </a:rPr>
              <a:t>收购企业</a:t>
            </a:r>
          </a:p>
        </p:txBody>
      </p:sp>
      <p:sp>
        <p:nvSpPr>
          <p:cNvPr id="49" name="爆炸形 1 48"/>
          <p:cNvSpPr/>
          <p:nvPr/>
        </p:nvSpPr>
        <p:spPr bwMode="auto">
          <a:xfrm>
            <a:off x="3643313" y="2214563"/>
            <a:ext cx="1285875" cy="571500"/>
          </a:xfrm>
          <a:prstGeom prst="irregularSeal1">
            <a:avLst/>
          </a:prstGeom>
          <a:solidFill>
            <a:srgbClr val="FFE7E7">
              <a:alpha val="42000"/>
            </a:srgbClr>
          </a:solidFill>
          <a:ln w="9525" cap="flat" cmpd="sng" algn="ctr">
            <a:solidFill>
              <a:schemeClr val="tx2">
                <a:lumMod val="75000"/>
              </a:schemeClr>
            </a:solidFill>
            <a:prstDash val="sysDash"/>
            <a:round/>
            <a:headEnd type="none" w="med" len="med"/>
            <a:tailEnd type="none" w="med" len="med"/>
          </a:ln>
          <a:effectLst/>
        </p:spPr>
        <p:txBody>
          <a:bodyPr lIns="7200" tIns="7200" rIns="7200" bIns="7200"/>
          <a:lstStyle/>
          <a:p>
            <a:pPr fontAlgn="auto">
              <a:spcBef>
                <a:spcPts val="0"/>
              </a:spcBef>
              <a:spcAft>
                <a:spcPts val="0"/>
              </a:spcAft>
              <a:defRPr/>
            </a:pPr>
            <a:r>
              <a:rPr lang="zh-CN" altLang="en-US" sz="1100" b="1" dirty="0">
                <a:solidFill>
                  <a:srgbClr val="CC0099"/>
                </a:solidFill>
                <a:latin typeface="华文楷体" pitchFamily="2" charset="-122"/>
                <a:ea typeface="华文楷体" pitchFamily="2" charset="-122"/>
                <a:cs typeface="+mn-cs"/>
              </a:rPr>
              <a:t>股权转让方</a:t>
            </a:r>
          </a:p>
        </p:txBody>
      </p:sp>
      <p:sp>
        <p:nvSpPr>
          <p:cNvPr id="50" name="标题 1"/>
          <p:cNvSpPr txBox="1">
            <a:spLocks/>
          </p:cNvSpPr>
          <p:nvPr/>
        </p:nvSpPr>
        <p:spPr>
          <a:xfrm>
            <a:off x="117475" y="139700"/>
            <a:ext cx="7850188" cy="573088"/>
          </a:xfrm>
          <a:prstGeom prst="rect">
            <a:avLst/>
          </a:prstGeom>
        </p:spPr>
        <p:txBody>
          <a:bodyPr>
            <a:normAutofit fontScale="97500"/>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fontAlgn="auto">
              <a:spcAft>
                <a:spcPts val="0"/>
              </a:spcAft>
              <a:defRPr/>
            </a:pPr>
            <a:r>
              <a:rPr lang="zh-CN" altLang="en-US" sz="3200" b="1" dirty="0" smtClean="0">
                <a:solidFill>
                  <a:srgbClr val="0000CC"/>
                </a:solidFill>
                <a:latin typeface="华文楷体" pitchFamily="2" charset="-122"/>
                <a:ea typeface="华文楷体" pitchFamily="2" charset="-122"/>
              </a:rPr>
              <a:t>重组案例二</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203"/>
                                        </p:tgtEl>
                                        <p:attrNameLst>
                                          <p:attrName>style.visibility</p:attrName>
                                        </p:attrNameLst>
                                      </p:cBhvr>
                                      <p:to>
                                        <p:strVal val="visible"/>
                                      </p:to>
                                    </p:set>
                                    <p:animEffect transition="in" filter="blinds(horizontal)">
                                      <p:cBhvr>
                                        <p:cTn id="7" dur="500"/>
                                        <p:tgtEl>
                                          <p:spTgt spid="82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200"/>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8199"/>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8197"/>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8195"/>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8196"/>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8204"/>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8205"/>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8206"/>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8207"/>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67"/>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8209"/>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8210"/>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8211"/>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8212"/>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8213"/>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8214"/>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8215"/>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8216"/>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8217"/>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8218"/>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8219"/>
                                        </p:tgtEl>
                                        <p:attrNameLst>
                                          <p:attrName>style.visibility</p:attrName>
                                        </p:attrNameLst>
                                      </p:cBhvr>
                                      <p:to>
                                        <p:strVal val="visible"/>
                                      </p:to>
                                    </p:set>
                                  </p:childTnLst>
                                </p:cTn>
                              </p:par>
                            </p:childTnLst>
                          </p:cTn>
                        </p:par>
                      </p:childTnLst>
                    </p:cTn>
                  </p:par>
                  <p:par>
                    <p:cTn id="54" fill="hold" nodeType="clickPar">
                      <p:stCondLst>
                        <p:cond delay="indefinite"/>
                      </p:stCondLst>
                      <p:childTnLst>
                        <p:par>
                          <p:cTn id="55" fill="hold" nodeType="withGroup">
                            <p:stCondLst>
                              <p:cond delay="0"/>
                            </p:stCondLst>
                            <p:childTnLst>
                              <p:par>
                                <p:cTn id="56" presetID="4" presetClass="entr" presetSubtype="16" fill="hold" grpId="0" nodeType="clickEffect">
                                  <p:stCondLst>
                                    <p:cond delay="0"/>
                                  </p:stCondLst>
                                  <p:childTnLst>
                                    <p:set>
                                      <p:cBhvr>
                                        <p:cTn id="57" dur="1" fill="hold">
                                          <p:stCondLst>
                                            <p:cond delay="0"/>
                                          </p:stCondLst>
                                        </p:cTn>
                                        <p:tgtEl>
                                          <p:spTgt spid="180"/>
                                        </p:tgtEl>
                                        <p:attrNameLst>
                                          <p:attrName>style.visibility</p:attrName>
                                        </p:attrNameLst>
                                      </p:cBhvr>
                                      <p:to>
                                        <p:strVal val="visible"/>
                                      </p:to>
                                    </p:set>
                                    <p:animEffect transition="in" filter="box(in)">
                                      <p:cBhvr>
                                        <p:cTn id="58" dur="500"/>
                                        <p:tgtEl>
                                          <p:spTgt spid="180"/>
                                        </p:tgtEl>
                                      </p:cBhvr>
                                    </p:animEffect>
                                  </p:childTnLst>
                                </p:cTn>
                              </p:par>
                              <p:par>
                                <p:cTn id="59" presetID="4" presetClass="entr" presetSubtype="16" fill="hold" grpId="0" nodeType="withEffect">
                                  <p:stCondLst>
                                    <p:cond delay="0"/>
                                  </p:stCondLst>
                                  <p:childTnLst>
                                    <p:set>
                                      <p:cBhvr>
                                        <p:cTn id="60" dur="1" fill="hold">
                                          <p:stCondLst>
                                            <p:cond delay="0"/>
                                          </p:stCondLst>
                                        </p:cTn>
                                        <p:tgtEl>
                                          <p:spTgt spid="8194"/>
                                        </p:tgtEl>
                                        <p:attrNameLst>
                                          <p:attrName>style.visibility</p:attrName>
                                        </p:attrNameLst>
                                      </p:cBhvr>
                                      <p:to>
                                        <p:strVal val="visible"/>
                                      </p:to>
                                    </p:set>
                                    <p:animEffect transition="in" filter="box(in)">
                                      <p:cBhvr>
                                        <p:cTn id="61" dur="500"/>
                                        <p:tgtEl>
                                          <p:spTgt spid="8194"/>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4" presetClass="entr" presetSubtype="16" fill="hold" grpId="0" nodeType="clickEffect">
                                  <p:stCondLst>
                                    <p:cond delay="0"/>
                                  </p:stCondLst>
                                  <p:childTnLst>
                                    <p:set>
                                      <p:cBhvr>
                                        <p:cTn id="65" dur="1" fill="hold">
                                          <p:stCondLst>
                                            <p:cond delay="0"/>
                                          </p:stCondLst>
                                        </p:cTn>
                                        <p:tgtEl>
                                          <p:spTgt spid="8221"/>
                                        </p:tgtEl>
                                        <p:attrNameLst>
                                          <p:attrName>style.visibility</p:attrName>
                                        </p:attrNameLst>
                                      </p:cBhvr>
                                      <p:to>
                                        <p:strVal val="visible"/>
                                      </p:to>
                                    </p:set>
                                    <p:animEffect transition="in" filter="box(in)">
                                      <p:cBhvr>
                                        <p:cTn id="66" dur="500"/>
                                        <p:tgtEl>
                                          <p:spTgt spid="8221"/>
                                        </p:tgtEl>
                                      </p:cBhvr>
                                    </p:animEffect>
                                  </p:childTnLst>
                                </p:cTn>
                              </p:par>
                              <p:par>
                                <p:cTn id="67" presetID="4" presetClass="entr" presetSubtype="16" fill="hold" grpId="0" nodeType="withEffect">
                                  <p:stCondLst>
                                    <p:cond delay="0"/>
                                  </p:stCondLst>
                                  <p:childTnLst>
                                    <p:set>
                                      <p:cBhvr>
                                        <p:cTn id="68" dur="1" fill="hold">
                                          <p:stCondLst>
                                            <p:cond delay="0"/>
                                          </p:stCondLst>
                                        </p:cTn>
                                        <p:tgtEl>
                                          <p:spTgt spid="8220"/>
                                        </p:tgtEl>
                                        <p:attrNameLst>
                                          <p:attrName>style.visibility</p:attrName>
                                        </p:attrNameLst>
                                      </p:cBhvr>
                                      <p:to>
                                        <p:strVal val="visible"/>
                                      </p:to>
                                    </p:set>
                                    <p:animEffect transition="in" filter="box(in)">
                                      <p:cBhvr>
                                        <p:cTn id="69" dur="500"/>
                                        <p:tgtEl>
                                          <p:spTgt spid="8220"/>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39"/>
                                        </p:tgtEl>
                                        <p:attrNameLst>
                                          <p:attrName>style.visibility</p:attrName>
                                        </p:attrNameLst>
                                      </p:cBhvr>
                                      <p:to>
                                        <p:strVal val="visible"/>
                                      </p:to>
                                    </p:set>
                                  </p:childTnLst>
                                </p:cTn>
                              </p:par>
                            </p:childTnLst>
                          </p:cTn>
                        </p:par>
                      </p:childTnLst>
                    </p:cTn>
                  </p:par>
                  <p:par>
                    <p:cTn id="74" fill="hold" nodeType="clickPar">
                      <p:stCondLst>
                        <p:cond delay="indefinite"/>
                      </p:stCondLst>
                      <p:childTnLst>
                        <p:par>
                          <p:cTn id="75" fill="hold" nodeType="withGroup">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8222"/>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8223"/>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8225"/>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8226"/>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8227"/>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8228"/>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8229"/>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8230"/>
                                        </p:tgtEl>
                                        <p:attrNameLst>
                                          <p:attrName>style.visibility</p:attrName>
                                        </p:attrNameLst>
                                      </p:cBhvr>
                                      <p:to>
                                        <p:strVal val="visible"/>
                                      </p:to>
                                    </p:set>
                                  </p:childTnLst>
                                </p:cTn>
                              </p:par>
                              <p:par>
                                <p:cTn id="92" presetID="1" presetClass="entr" presetSubtype="0" fill="hold" nodeType="withEffect">
                                  <p:stCondLst>
                                    <p:cond delay="0"/>
                                  </p:stCondLst>
                                  <p:childTnLst>
                                    <p:set>
                                      <p:cBhvr>
                                        <p:cTn id="93" dur="1" fill="hold">
                                          <p:stCondLst>
                                            <p:cond delay="0"/>
                                          </p:stCondLst>
                                        </p:cTn>
                                        <p:tgtEl>
                                          <p:spTgt spid="8231"/>
                                        </p:tgtEl>
                                        <p:attrNameLst>
                                          <p:attrName>style.visibility</p:attrName>
                                        </p:attrNameLst>
                                      </p:cBhvr>
                                      <p:to>
                                        <p:strVal val="visible"/>
                                      </p:to>
                                    </p:set>
                                  </p:childTnLst>
                                </p:cTn>
                              </p:par>
                              <p:par>
                                <p:cTn id="94" presetID="1" presetClass="entr" presetSubtype="0" fill="hold" nodeType="withEffect">
                                  <p:stCondLst>
                                    <p:cond delay="0"/>
                                  </p:stCondLst>
                                  <p:childTnLst>
                                    <p:set>
                                      <p:cBhvr>
                                        <p:cTn id="95" dur="1" fill="hold">
                                          <p:stCondLst>
                                            <p:cond delay="0"/>
                                          </p:stCondLst>
                                        </p:cTn>
                                        <p:tgtEl>
                                          <p:spTgt spid="8232"/>
                                        </p:tgtEl>
                                        <p:attrNameLst>
                                          <p:attrName>style.visibility</p:attrName>
                                        </p:attrNameLst>
                                      </p:cBhvr>
                                      <p:to>
                                        <p:strVal val="visible"/>
                                      </p:to>
                                    </p:set>
                                  </p:childTnLst>
                                </p:cTn>
                              </p:par>
                              <p:par>
                                <p:cTn id="96" presetID="1" presetClass="entr" presetSubtype="0" fill="hold" nodeType="withEffect">
                                  <p:stCondLst>
                                    <p:cond delay="0"/>
                                  </p:stCondLst>
                                  <p:childTnLst>
                                    <p:set>
                                      <p:cBhvr>
                                        <p:cTn id="97" dur="1" fill="hold">
                                          <p:stCondLst>
                                            <p:cond delay="0"/>
                                          </p:stCondLst>
                                        </p:cTn>
                                        <p:tgtEl>
                                          <p:spTgt spid="8235"/>
                                        </p:tgtEl>
                                        <p:attrNameLst>
                                          <p:attrName>style.visibility</p:attrName>
                                        </p:attrNameLst>
                                      </p:cBhvr>
                                      <p:to>
                                        <p:strVal val="visible"/>
                                      </p:to>
                                    </p:set>
                                  </p:childTnLst>
                                </p:cTn>
                              </p:par>
                              <p:par>
                                <p:cTn id="98" presetID="1" presetClass="entr" presetSubtype="0" fill="hold" grpId="0" nodeType="withEffect">
                                  <p:stCondLst>
                                    <p:cond delay="0"/>
                                  </p:stCondLst>
                                  <p:childTnLst>
                                    <p:set>
                                      <p:cBhvr>
                                        <p:cTn id="99" dur="1" fill="hold">
                                          <p:stCondLst>
                                            <p:cond delay="0"/>
                                          </p:stCondLst>
                                        </p:cTn>
                                        <p:tgtEl>
                                          <p:spTgt spid="8236"/>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8237"/>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123"/>
                                        </p:tgtEl>
                                        <p:attrNameLst>
                                          <p:attrName>style.visibility</p:attrName>
                                        </p:attrNameLst>
                                      </p:cBhvr>
                                      <p:to>
                                        <p:strVal val="visible"/>
                                      </p:to>
                                    </p:set>
                                  </p:childTnLst>
                                </p:cTn>
                              </p:par>
                              <p:par>
                                <p:cTn id="104" presetID="1" presetClass="entr" presetSubtype="0" fill="hold" grpId="0" nodeType="withEffect">
                                  <p:stCondLst>
                                    <p:cond delay="0"/>
                                  </p:stCondLst>
                                  <p:childTnLst>
                                    <p:set>
                                      <p:cBhvr>
                                        <p:cTn id="105" dur="1" fill="hold">
                                          <p:stCondLst>
                                            <p:cond delay="0"/>
                                          </p:stCondLst>
                                        </p:cTn>
                                        <p:tgtEl>
                                          <p:spTgt spid="8233"/>
                                        </p:tgtEl>
                                        <p:attrNameLst>
                                          <p:attrName>style.visibility</p:attrName>
                                        </p:attrNameLst>
                                      </p:cBhvr>
                                      <p:to>
                                        <p:strVal val="visible"/>
                                      </p:to>
                                    </p:set>
                                  </p:childTnLst>
                                </p:cTn>
                              </p:par>
                              <p:par>
                                <p:cTn id="106" presetID="1" presetClass="entr" presetSubtype="0" fill="hold" nodeType="withEffect">
                                  <p:stCondLst>
                                    <p:cond delay="0"/>
                                  </p:stCondLst>
                                  <p:childTnLst>
                                    <p:set>
                                      <p:cBhvr>
                                        <p:cTn id="107" dur="1" fill="hold">
                                          <p:stCondLst>
                                            <p:cond delay="0"/>
                                          </p:stCondLst>
                                        </p:cTn>
                                        <p:tgtEl>
                                          <p:spTgt spid="8238"/>
                                        </p:tgtEl>
                                        <p:attrNameLst>
                                          <p:attrName>style.visibility</p:attrName>
                                        </p:attrNameLst>
                                      </p:cBhvr>
                                      <p:to>
                                        <p:strVal val="visible"/>
                                      </p:to>
                                    </p:se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1" presetClass="entr" presetSubtype="0" fill="hold" grpId="0" nodeType="clickEffect">
                                  <p:stCondLst>
                                    <p:cond delay="0"/>
                                  </p:stCondLst>
                                  <p:childTnLst>
                                    <p:set>
                                      <p:cBhvr>
                                        <p:cTn id="111" dur="1" fill="hold">
                                          <p:stCondLst>
                                            <p:cond delay="0"/>
                                          </p:stCondLst>
                                        </p:cTn>
                                        <p:tgtEl>
                                          <p:spTgt spid="48"/>
                                        </p:tgtEl>
                                        <p:attrNameLst>
                                          <p:attrName>style.visibility</p:attrName>
                                        </p:attrNameLst>
                                      </p:cBhvr>
                                      <p:to>
                                        <p:strVal val="visible"/>
                                      </p:to>
                                    </p:set>
                                  </p:childTnLst>
                                </p:cTn>
                              </p:par>
                              <p:par>
                                <p:cTn id="112" presetID="1" presetClass="entr" presetSubtype="0" fill="hold" grpId="0" nodeType="withEffect">
                                  <p:stCondLst>
                                    <p:cond delay="0"/>
                                  </p:stCondLst>
                                  <p:childTnLst>
                                    <p:set>
                                      <p:cBhvr>
                                        <p:cTn id="113" dur="1" fill="hold">
                                          <p:stCondLst>
                                            <p:cond delay="0"/>
                                          </p:stCondLst>
                                        </p:cTn>
                                        <p:tgtEl>
                                          <p:spTgt spid="47"/>
                                        </p:tgtEl>
                                        <p:attrNameLst>
                                          <p:attrName>style.visibility</p:attrName>
                                        </p:attrNameLst>
                                      </p:cBhvr>
                                      <p:to>
                                        <p:strVal val="visible"/>
                                      </p:to>
                                    </p:set>
                                  </p:childTnLst>
                                </p:cTn>
                              </p:par>
                              <p:par>
                                <p:cTn id="114" presetID="1" presetClass="entr" presetSubtype="0" fill="hold" grpId="0" nodeType="withEffect">
                                  <p:stCondLst>
                                    <p:cond delay="0"/>
                                  </p:stCondLst>
                                  <p:childTnLst>
                                    <p:set>
                                      <p:cBhvr>
                                        <p:cTn id="115"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nimBg="1"/>
      <p:bldP spid="39" grpId="0" animBg="1"/>
      <p:bldP spid="8199" grpId="0"/>
      <p:bldP spid="8200" grpId="0"/>
      <p:bldP spid="8203" grpId="0"/>
      <p:bldP spid="8205" grpId="0" animBg="1"/>
      <p:bldP spid="8206" grpId="0" animBg="1"/>
      <p:bldP spid="67" grpId="0" animBg="1"/>
      <p:bldP spid="8209" grpId="0" animBg="1"/>
      <p:bldP spid="8210" grpId="0" animBg="1"/>
      <p:bldP spid="8211" grpId="0"/>
      <p:bldP spid="8212" grpId="0"/>
      <p:bldP spid="8213" grpId="0"/>
      <p:bldP spid="8214" grpId="0"/>
      <p:bldP spid="8215" grpId="0"/>
      <p:bldP spid="8216" grpId="0"/>
      <p:bldP spid="8218" grpId="0"/>
      <p:bldP spid="8219" grpId="0"/>
      <p:bldP spid="8220" grpId="0" animBg="1"/>
      <p:bldP spid="8221" grpId="0"/>
      <p:bldP spid="8222" grpId="0" animBg="1"/>
      <p:bldP spid="8223" grpId="0" animBg="1"/>
      <p:bldP spid="123" grpId="0" animBg="1"/>
      <p:bldP spid="8225" grpId="0" animBg="1"/>
      <p:bldP spid="8226" grpId="0" animBg="1"/>
      <p:bldP spid="8227" grpId="0"/>
      <p:bldP spid="8228" grpId="0"/>
      <p:bldP spid="8229" grpId="0"/>
      <p:bldP spid="8230" grpId="0"/>
      <p:bldP spid="8233" grpId="0"/>
      <p:bldP spid="180" grpId="0"/>
      <p:bldP spid="8236" grpId="0"/>
      <p:bldP spid="8237" grpId="0"/>
      <p:bldP spid="47" grpId="0" animBg="1"/>
      <p:bldP spid="48" grpId="0" animBg="1"/>
      <p:bldP spid="49"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218" name="直接连接符 37"/>
          <p:cNvCxnSpPr>
            <a:cxnSpLocks noChangeShapeType="1"/>
          </p:cNvCxnSpPr>
          <p:nvPr/>
        </p:nvCxnSpPr>
        <p:spPr bwMode="auto">
          <a:xfrm rot="5400000">
            <a:off x="2894806" y="3394869"/>
            <a:ext cx="3495675" cy="1588"/>
          </a:xfrm>
          <a:prstGeom prst="line">
            <a:avLst/>
          </a:prstGeom>
          <a:noFill/>
          <a:ln w="19050" algn="ctr">
            <a:solidFill>
              <a:srgbClr val="7030A0"/>
            </a:solidFill>
            <a:prstDash val="dash"/>
            <a:round/>
            <a:headEnd/>
            <a:tailEnd/>
          </a:ln>
        </p:spPr>
      </p:cxnSp>
      <p:sp>
        <p:nvSpPr>
          <p:cNvPr id="39" name="右箭头 38"/>
          <p:cNvSpPr/>
          <p:nvPr/>
        </p:nvSpPr>
        <p:spPr bwMode="auto">
          <a:xfrm>
            <a:off x="4352925" y="1649413"/>
            <a:ext cx="576263" cy="355600"/>
          </a:xfrm>
          <a:prstGeom prst="rightArrow">
            <a:avLst/>
          </a:prstGeom>
          <a:gradFill>
            <a:gsLst>
              <a:gs pos="0">
                <a:srgbClr val="7030A0"/>
              </a:gs>
              <a:gs pos="50000">
                <a:schemeClr val="accent1">
                  <a:tint val="44500"/>
                  <a:satMod val="160000"/>
                </a:schemeClr>
              </a:gs>
              <a:gs pos="100000">
                <a:schemeClr val="accent1">
                  <a:tint val="23500"/>
                  <a:satMod val="160000"/>
                </a:schemeClr>
              </a:gs>
            </a:gsLst>
            <a:lin ang="5400000" scaled="0"/>
          </a:gradFill>
          <a:ln w="19050" algn="ctr">
            <a:solidFill>
              <a:srgbClr val="7030A0"/>
            </a:solidFill>
            <a:prstDash val="sysDash"/>
            <a:round/>
            <a:headEnd/>
            <a:tailEnd/>
          </a:ln>
        </p:spPr>
        <p:txBody>
          <a:bodyPr lIns="0" tIns="0" rIns="0" bIns="0" anchor="ctr"/>
          <a:lstStyle/>
          <a:p>
            <a:pPr algn="ctr" fontAlgn="auto">
              <a:spcBef>
                <a:spcPts val="0"/>
              </a:spcBef>
              <a:spcAft>
                <a:spcPts val="0"/>
              </a:spcAft>
              <a:buFont typeface="Arial" charset="0"/>
              <a:buNone/>
              <a:defRPr/>
            </a:pPr>
            <a:endParaRPr lang="zh-CN" altLang="en-US" sz="1100">
              <a:latin typeface="华文楷体" pitchFamily="2" charset="-122"/>
              <a:ea typeface="华文楷体" pitchFamily="2" charset="-122"/>
              <a:cs typeface="+mn-cs"/>
            </a:endParaRPr>
          </a:p>
        </p:txBody>
      </p:sp>
      <p:sp>
        <p:nvSpPr>
          <p:cNvPr id="9220" name="TextBox 41"/>
          <p:cNvSpPr txBox="1">
            <a:spLocks noChangeArrowheads="1"/>
          </p:cNvSpPr>
          <p:nvPr/>
        </p:nvSpPr>
        <p:spPr bwMode="auto">
          <a:xfrm>
            <a:off x="3571875" y="4773613"/>
            <a:ext cx="900113" cy="369887"/>
          </a:xfrm>
          <a:prstGeom prst="rect">
            <a:avLst/>
          </a:prstGeom>
          <a:noFill/>
          <a:ln w="9525">
            <a:noFill/>
            <a:miter lim="800000"/>
            <a:headEnd/>
            <a:tailEnd/>
          </a:ln>
        </p:spPr>
        <p:txBody>
          <a:bodyPr>
            <a:spAutoFit/>
          </a:bodyPr>
          <a:lstStyle/>
          <a:p>
            <a:r>
              <a:rPr lang="zh-CN" altLang="en-US" b="1">
                <a:solidFill>
                  <a:srgbClr val="0000CC"/>
                </a:solidFill>
                <a:latin typeface="华文楷体"/>
                <a:ea typeface="华文楷体"/>
                <a:cs typeface="华文楷体"/>
              </a:rPr>
              <a:t>重组前</a:t>
            </a:r>
          </a:p>
        </p:txBody>
      </p:sp>
      <p:sp>
        <p:nvSpPr>
          <p:cNvPr id="9221" name="TextBox 42"/>
          <p:cNvSpPr txBox="1">
            <a:spLocks noChangeArrowheads="1"/>
          </p:cNvSpPr>
          <p:nvPr/>
        </p:nvSpPr>
        <p:spPr bwMode="auto">
          <a:xfrm>
            <a:off x="4857750" y="4773613"/>
            <a:ext cx="900113" cy="369887"/>
          </a:xfrm>
          <a:prstGeom prst="rect">
            <a:avLst/>
          </a:prstGeom>
          <a:noFill/>
          <a:ln w="9525">
            <a:noFill/>
            <a:miter lim="800000"/>
            <a:headEnd/>
            <a:tailEnd/>
          </a:ln>
        </p:spPr>
        <p:txBody>
          <a:bodyPr>
            <a:spAutoFit/>
          </a:bodyPr>
          <a:lstStyle/>
          <a:p>
            <a:r>
              <a:rPr lang="zh-CN" altLang="en-US" b="1">
                <a:solidFill>
                  <a:srgbClr val="0000CC"/>
                </a:solidFill>
                <a:latin typeface="华文楷体"/>
                <a:ea typeface="华文楷体"/>
                <a:cs typeface="华文楷体"/>
              </a:rPr>
              <a:t>重组后</a:t>
            </a:r>
          </a:p>
        </p:txBody>
      </p:sp>
      <p:sp>
        <p:nvSpPr>
          <p:cNvPr id="9224" name="TextBox 25"/>
          <p:cNvSpPr>
            <a:spLocks noChangeArrowheads="1"/>
          </p:cNvSpPr>
          <p:nvPr/>
        </p:nvSpPr>
        <p:spPr bwMode="auto">
          <a:xfrm>
            <a:off x="214313" y="785813"/>
            <a:ext cx="8786812" cy="738187"/>
          </a:xfrm>
          <a:prstGeom prst="rect">
            <a:avLst/>
          </a:prstGeom>
          <a:noFill/>
          <a:ln w="9525">
            <a:noFill/>
            <a:miter lim="800000"/>
            <a:headEnd/>
            <a:tailEnd/>
          </a:ln>
        </p:spPr>
        <p:txBody>
          <a:bodyPr>
            <a:spAutoFit/>
          </a:bodyPr>
          <a:lstStyle/>
          <a:p>
            <a:pPr>
              <a:buFont typeface="Arial" charset="0"/>
              <a:buChar char="•"/>
            </a:pPr>
            <a:r>
              <a:rPr lang="zh-CN" altLang="en-US" sz="2400" b="1">
                <a:solidFill>
                  <a:srgbClr val="D60093"/>
                </a:solidFill>
                <a:latin typeface="华文楷体"/>
                <a:ea typeface="华文楷体"/>
                <a:cs typeface="华文楷体"/>
              </a:rPr>
              <a:t>  </a:t>
            </a:r>
            <a:r>
              <a:rPr lang="zh-CN" altLang="en-US" sz="2000" b="1">
                <a:solidFill>
                  <a:srgbClr val="D60093"/>
                </a:solidFill>
                <a:latin typeface="华文楷体"/>
                <a:ea typeface="华文楷体"/>
                <a:cs typeface="华文楷体"/>
              </a:rPr>
              <a:t>第三步 换股更名</a:t>
            </a:r>
            <a:endParaRPr lang="en-US" altLang="zh-CN" sz="2000" b="1">
              <a:solidFill>
                <a:srgbClr val="D60093"/>
              </a:solidFill>
              <a:latin typeface="华文楷体"/>
              <a:ea typeface="华文楷体"/>
              <a:cs typeface="华文楷体"/>
            </a:endParaRPr>
          </a:p>
          <a:p>
            <a:r>
              <a:rPr lang="en-US" altLang="zh-CN">
                <a:latin typeface="华文楷体"/>
                <a:ea typeface="华文楷体"/>
                <a:cs typeface="华文楷体"/>
              </a:rPr>
              <a:t>      4.</a:t>
            </a:r>
            <a:r>
              <a:rPr lang="zh-CN" altLang="en-US">
                <a:latin typeface="华文楷体"/>
                <a:ea typeface="华文楷体"/>
                <a:cs typeface="华文楷体"/>
              </a:rPr>
              <a:t> 换股</a:t>
            </a:r>
            <a:r>
              <a:rPr lang="en-US" altLang="zh-CN">
                <a:latin typeface="华文楷体"/>
                <a:ea typeface="华文楷体"/>
                <a:cs typeface="华文楷体"/>
              </a:rPr>
              <a:t>--A</a:t>
            </a:r>
            <a:r>
              <a:rPr lang="zh-CN" altLang="en-US">
                <a:latin typeface="华文楷体"/>
                <a:ea typeface="华文楷体"/>
                <a:cs typeface="华文楷体"/>
              </a:rPr>
              <a:t>集团以其持有</a:t>
            </a:r>
            <a:r>
              <a:rPr lang="en-US" altLang="zh-CN">
                <a:latin typeface="华文楷体"/>
                <a:ea typeface="华文楷体"/>
                <a:cs typeface="华文楷体"/>
              </a:rPr>
              <a:t>C</a:t>
            </a:r>
            <a:r>
              <a:rPr lang="zh-CN" altLang="en-US">
                <a:latin typeface="华文楷体"/>
                <a:ea typeface="华文楷体"/>
                <a:cs typeface="华文楷体"/>
              </a:rPr>
              <a:t>股份股权换回</a:t>
            </a:r>
            <a:r>
              <a:rPr lang="en-US" altLang="zh-CN">
                <a:latin typeface="华文楷体"/>
                <a:ea typeface="华文楷体"/>
                <a:cs typeface="华文楷体"/>
              </a:rPr>
              <a:t>C</a:t>
            </a:r>
            <a:r>
              <a:rPr lang="zh-CN" altLang="en-US">
                <a:latin typeface="华文楷体"/>
                <a:ea typeface="华文楷体"/>
                <a:cs typeface="华文楷体"/>
              </a:rPr>
              <a:t>有限股权及</a:t>
            </a:r>
            <a:r>
              <a:rPr lang="en-US" altLang="zh-CN">
                <a:latin typeface="华文楷体"/>
                <a:ea typeface="华文楷体"/>
                <a:cs typeface="华文楷体"/>
              </a:rPr>
              <a:t>4.13</a:t>
            </a:r>
            <a:r>
              <a:rPr lang="zh-CN" altLang="en-US">
                <a:latin typeface="华文楷体"/>
                <a:ea typeface="华文楷体"/>
                <a:cs typeface="华文楷体"/>
              </a:rPr>
              <a:t>亿现金</a:t>
            </a:r>
          </a:p>
        </p:txBody>
      </p:sp>
      <p:sp>
        <p:nvSpPr>
          <p:cNvPr id="9225" name="矩形 7"/>
          <p:cNvSpPr>
            <a:spLocks noChangeArrowheads="1"/>
          </p:cNvSpPr>
          <p:nvPr/>
        </p:nvSpPr>
        <p:spPr bwMode="auto">
          <a:xfrm>
            <a:off x="2071688" y="1731963"/>
            <a:ext cx="855662" cy="355600"/>
          </a:xfrm>
          <a:prstGeom prst="rect">
            <a:avLst/>
          </a:prstGeom>
          <a:noFill/>
          <a:ln w="9525" algn="ctr">
            <a:solidFill>
              <a:schemeClr val="tx1"/>
            </a:solidFill>
            <a:round/>
            <a:headEnd/>
            <a:tailEnd/>
          </a:ln>
        </p:spPr>
        <p:txBody>
          <a:bodyPr lIns="0" tIns="0" rIns="0" bIns="0" anchor="ctr"/>
          <a:lstStyle/>
          <a:p>
            <a:pPr algn="ctr"/>
            <a:r>
              <a:rPr lang="en-US" altLang="zh-CN" sz="1300">
                <a:latin typeface="华文楷体"/>
                <a:ea typeface="华文楷体"/>
                <a:cs typeface="华文楷体"/>
              </a:rPr>
              <a:t>A</a:t>
            </a:r>
            <a:r>
              <a:rPr lang="zh-CN" altLang="en-US" sz="1300">
                <a:latin typeface="华文楷体"/>
                <a:ea typeface="华文楷体"/>
                <a:cs typeface="华文楷体"/>
              </a:rPr>
              <a:t>集团</a:t>
            </a:r>
          </a:p>
        </p:txBody>
      </p:sp>
      <p:sp>
        <p:nvSpPr>
          <p:cNvPr id="9226" name="矩形 8"/>
          <p:cNvSpPr>
            <a:spLocks noChangeArrowheads="1"/>
          </p:cNvSpPr>
          <p:nvPr/>
        </p:nvSpPr>
        <p:spPr bwMode="auto">
          <a:xfrm>
            <a:off x="1000125" y="3159125"/>
            <a:ext cx="1143000" cy="642938"/>
          </a:xfrm>
          <a:prstGeom prst="rect">
            <a:avLst/>
          </a:prstGeom>
          <a:solidFill>
            <a:srgbClr val="FFE7E7"/>
          </a:solidFill>
          <a:ln w="9525" algn="ctr">
            <a:solidFill>
              <a:schemeClr val="tx1"/>
            </a:solidFill>
            <a:round/>
            <a:headEnd/>
            <a:tailEnd/>
          </a:ln>
        </p:spPr>
        <p:txBody>
          <a:bodyPr lIns="0" tIns="0" rIns="0" bIns="0" anchor="ctr"/>
          <a:lstStyle/>
          <a:p>
            <a:pPr algn="ctr"/>
            <a:r>
              <a:rPr lang="en-US" altLang="zh-CN" sz="1300" b="1">
                <a:latin typeface="华文楷体"/>
                <a:ea typeface="华文楷体"/>
                <a:cs typeface="华文楷体"/>
              </a:rPr>
              <a:t>C</a:t>
            </a:r>
            <a:r>
              <a:rPr lang="zh-CN" altLang="en-US" sz="1300" b="1">
                <a:latin typeface="华文楷体"/>
                <a:ea typeface="华文楷体"/>
                <a:cs typeface="华文楷体"/>
              </a:rPr>
              <a:t>股份</a:t>
            </a:r>
            <a:endParaRPr lang="en-US" altLang="zh-CN" sz="1300" b="1">
              <a:latin typeface="华文楷体"/>
              <a:ea typeface="华文楷体"/>
              <a:cs typeface="华文楷体"/>
            </a:endParaRPr>
          </a:p>
          <a:p>
            <a:pPr algn="ctr"/>
            <a:r>
              <a:rPr lang="en-US" altLang="zh-CN" sz="900">
                <a:latin typeface="华文楷体"/>
                <a:ea typeface="华文楷体"/>
                <a:cs typeface="华文楷体"/>
              </a:rPr>
              <a:t>(</a:t>
            </a:r>
            <a:r>
              <a:rPr lang="zh-CN" altLang="en-US" sz="900">
                <a:latin typeface="华文楷体"/>
                <a:ea typeface="华文楷体"/>
                <a:cs typeface="华文楷体"/>
              </a:rPr>
              <a:t>股本</a:t>
            </a:r>
            <a:r>
              <a:rPr lang="en-US" altLang="zh-CN" sz="900">
                <a:latin typeface="华文楷体"/>
                <a:ea typeface="华文楷体"/>
                <a:cs typeface="华文楷体"/>
              </a:rPr>
              <a:t>740,688,644)</a:t>
            </a:r>
          </a:p>
        </p:txBody>
      </p:sp>
      <p:sp>
        <p:nvSpPr>
          <p:cNvPr id="59" name="矩形 9"/>
          <p:cNvSpPr>
            <a:spLocks noChangeArrowheads="1"/>
          </p:cNvSpPr>
          <p:nvPr/>
        </p:nvSpPr>
        <p:spPr bwMode="auto">
          <a:xfrm>
            <a:off x="1714500" y="4119563"/>
            <a:ext cx="1143000" cy="684212"/>
          </a:xfrm>
          <a:prstGeom prst="rect">
            <a:avLst/>
          </a:prstGeom>
          <a:solidFill>
            <a:schemeClr val="bg1">
              <a:lumMod val="85000"/>
            </a:schemeClr>
          </a:solidFill>
          <a:ln w="9525" algn="ctr">
            <a:solidFill>
              <a:schemeClr val="tx1"/>
            </a:solidFill>
            <a:round/>
            <a:headEnd/>
            <a:tailEnd/>
          </a:ln>
        </p:spPr>
        <p:txBody>
          <a:bodyPr lIns="0" tIns="0" rIns="0" bIns="0" anchor="ctr"/>
          <a:lstStyle/>
          <a:p>
            <a:pPr algn="ctr" fontAlgn="auto">
              <a:spcBef>
                <a:spcPts val="0"/>
              </a:spcBef>
              <a:spcAft>
                <a:spcPts val="0"/>
              </a:spcAft>
              <a:buFont typeface="Arial" charset="0"/>
              <a:buNone/>
              <a:defRPr/>
            </a:pPr>
            <a:r>
              <a:rPr lang="en-US" altLang="zh-CN" sz="1300" b="1" dirty="0">
                <a:solidFill>
                  <a:srgbClr val="0000CC"/>
                </a:solidFill>
                <a:latin typeface="华文楷体" pitchFamily="2" charset="-122"/>
                <a:ea typeface="华文楷体" pitchFamily="2" charset="-122"/>
                <a:cs typeface="+mn-cs"/>
              </a:rPr>
              <a:t>B</a:t>
            </a:r>
            <a:r>
              <a:rPr lang="zh-CN" altLang="en-US" sz="1300" b="1" dirty="0">
                <a:solidFill>
                  <a:srgbClr val="0000CC"/>
                </a:solidFill>
                <a:latin typeface="华文楷体" pitchFamily="2" charset="-122"/>
                <a:ea typeface="华文楷体" pitchFamily="2" charset="-122"/>
                <a:cs typeface="+mn-cs"/>
              </a:rPr>
              <a:t>光电</a:t>
            </a:r>
            <a:endParaRPr lang="zh-CN" altLang="en-US" sz="900" dirty="0">
              <a:solidFill>
                <a:srgbClr val="0000CC"/>
              </a:solidFill>
              <a:latin typeface="华文楷体" pitchFamily="2" charset="-122"/>
              <a:ea typeface="华文楷体" pitchFamily="2" charset="-122"/>
              <a:cs typeface="+mn-cs"/>
            </a:endParaRPr>
          </a:p>
        </p:txBody>
      </p:sp>
      <p:sp>
        <p:nvSpPr>
          <p:cNvPr id="9228" name="椭圆 19"/>
          <p:cNvSpPr>
            <a:spLocks noChangeArrowheads="1"/>
          </p:cNvSpPr>
          <p:nvPr/>
        </p:nvSpPr>
        <p:spPr bwMode="auto">
          <a:xfrm>
            <a:off x="1114425" y="1516063"/>
            <a:ext cx="957263" cy="285750"/>
          </a:xfrm>
          <a:prstGeom prst="ellipse">
            <a:avLst/>
          </a:prstGeom>
          <a:noFill/>
          <a:ln w="9525" algn="ctr">
            <a:solidFill>
              <a:schemeClr val="tx1"/>
            </a:solidFill>
            <a:round/>
            <a:headEnd/>
            <a:tailEnd/>
          </a:ln>
        </p:spPr>
        <p:txBody>
          <a:bodyPr lIns="0" tIns="0" rIns="0" bIns="0" anchor="ctr"/>
          <a:lstStyle/>
          <a:p>
            <a:pPr algn="ctr"/>
            <a:r>
              <a:rPr lang="en-US" altLang="zh-CN" sz="1300">
                <a:latin typeface="华文楷体"/>
                <a:ea typeface="华文楷体"/>
                <a:cs typeface="华文楷体"/>
              </a:rPr>
              <a:t>D</a:t>
            </a:r>
            <a:r>
              <a:rPr lang="zh-CN" altLang="en-US" sz="1300">
                <a:latin typeface="华文楷体"/>
                <a:ea typeface="华文楷体"/>
                <a:cs typeface="华文楷体"/>
              </a:rPr>
              <a:t>自然人</a:t>
            </a:r>
          </a:p>
        </p:txBody>
      </p:sp>
      <p:sp>
        <p:nvSpPr>
          <p:cNvPr id="9229" name="椭圆 20"/>
          <p:cNvSpPr>
            <a:spLocks noChangeArrowheads="1"/>
          </p:cNvSpPr>
          <p:nvPr/>
        </p:nvSpPr>
        <p:spPr bwMode="auto">
          <a:xfrm>
            <a:off x="92075" y="1944688"/>
            <a:ext cx="1408113" cy="357187"/>
          </a:xfrm>
          <a:prstGeom prst="ellipse">
            <a:avLst/>
          </a:prstGeom>
          <a:noFill/>
          <a:ln w="9525" algn="ctr">
            <a:solidFill>
              <a:schemeClr val="tx1"/>
            </a:solidFill>
            <a:round/>
            <a:headEnd/>
            <a:tailEnd/>
          </a:ln>
        </p:spPr>
        <p:txBody>
          <a:bodyPr lIns="0" tIns="0" rIns="0" bIns="0" anchor="ctr"/>
          <a:lstStyle/>
          <a:p>
            <a:pPr algn="ctr"/>
            <a:r>
              <a:rPr lang="zh-CN" altLang="en-US" sz="1300">
                <a:latin typeface="华文楷体"/>
                <a:ea typeface="华文楷体"/>
                <a:cs typeface="华文楷体"/>
              </a:rPr>
              <a:t>其他</a:t>
            </a:r>
            <a:r>
              <a:rPr lang="en-US" altLang="zh-CN" sz="1300">
                <a:latin typeface="华文楷体"/>
                <a:ea typeface="华文楷体"/>
                <a:cs typeface="华文楷体"/>
              </a:rPr>
              <a:t>44</a:t>
            </a:r>
            <a:r>
              <a:rPr lang="zh-CN" altLang="en-US" sz="1300">
                <a:latin typeface="华文楷体"/>
                <a:ea typeface="华文楷体"/>
                <a:cs typeface="华文楷体"/>
              </a:rPr>
              <a:t>位股东</a:t>
            </a:r>
          </a:p>
        </p:txBody>
      </p:sp>
      <p:sp>
        <p:nvSpPr>
          <p:cNvPr id="9230" name="TextBox 132"/>
          <p:cNvSpPr txBox="1">
            <a:spLocks noChangeArrowheads="1"/>
          </p:cNvSpPr>
          <p:nvPr/>
        </p:nvSpPr>
        <p:spPr bwMode="auto">
          <a:xfrm>
            <a:off x="1558925" y="2016125"/>
            <a:ext cx="642938" cy="230188"/>
          </a:xfrm>
          <a:prstGeom prst="rect">
            <a:avLst/>
          </a:prstGeom>
          <a:noFill/>
          <a:ln w="9525">
            <a:noFill/>
            <a:miter lim="800000"/>
            <a:headEnd/>
            <a:tailEnd/>
          </a:ln>
        </p:spPr>
        <p:txBody>
          <a:bodyPr>
            <a:spAutoFit/>
          </a:bodyPr>
          <a:lstStyle/>
          <a:p>
            <a:r>
              <a:rPr lang="en-US" altLang="zh-CN" sz="900">
                <a:latin typeface="华文楷体"/>
                <a:ea typeface="华文楷体"/>
                <a:cs typeface="华文楷体"/>
              </a:rPr>
              <a:t>7.89%</a:t>
            </a:r>
          </a:p>
        </p:txBody>
      </p:sp>
      <p:sp>
        <p:nvSpPr>
          <p:cNvPr id="9231" name="TextBox 133"/>
          <p:cNvSpPr txBox="1">
            <a:spLocks noChangeArrowheads="1"/>
          </p:cNvSpPr>
          <p:nvPr/>
        </p:nvSpPr>
        <p:spPr bwMode="auto">
          <a:xfrm>
            <a:off x="1500188" y="2214563"/>
            <a:ext cx="866775" cy="230187"/>
          </a:xfrm>
          <a:prstGeom prst="rect">
            <a:avLst/>
          </a:prstGeom>
          <a:noFill/>
          <a:ln w="9525">
            <a:noFill/>
            <a:miter lim="800000"/>
            <a:headEnd/>
            <a:tailEnd/>
          </a:ln>
        </p:spPr>
        <p:txBody>
          <a:bodyPr>
            <a:spAutoFit/>
          </a:bodyPr>
          <a:lstStyle/>
          <a:p>
            <a:r>
              <a:rPr lang="en-US" altLang="zh-CN" sz="900">
                <a:latin typeface="华文楷体"/>
                <a:ea typeface="华文楷体"/>
                <a:cs typeface="华文楷体"/>
              </a:rPr>
              <a:t>58,419,822</a:t>
            </a:r>
            <a:r>
              <a:rPr lang="zh-CN" altLang="en-US" sz="900">
                <a:latin typeface="华文楷体"/>
                <a:ea typeface="华文楷体"/>
                <a:cs typeface="华文楷体"/>
              </a:rPr>
              <a:t>股</a:t>
            </a:r>
            <a:endParaRPr lang="en-US" altLang="zh-CN" sz="900">
              <a:latin typeface="华文楷体"/>
              <a:ea typeface="华文楷体"/>
              <a:cs typeface="华文楷体"/>
            </a:endParaRPr>
          </a:p>
        </p:txBody>
      </p:sp>
      <p:sp>
        <p:nvSpPr>
          <p:cNvPr id="9232" name="TextBox 138"/>
          <p:cNvSpPr txBox="1">
            <a:spLocks noChangeArrowheads="1"/>
          </p:cNvSpPr>
          <p:nvPr/>
        </p:nvSpPr>
        <p:spPr bwMode="auto">
          <a:xfrm>
            <a:off x="2465388" y="2087563"/>
            <a:ext cx="863600" cy="231775"/>
          </a:xfrm>
          <a:prstGeom prst="rect">
            <a:avLst/>
          </a:prstGeom>
          <a:noFill/>
          <a:ln w="9525">
            <a:noFill/>
            <a:miter lim="800000"/>
            <a:headEnd/>
            <a:tailEnd/>
          </a:ln>
        </p:spPr>
        <p:txBody>
          <a:bodyPr>
            <a:spAutoFit/>
          </a:bodyPr>
          <a:lstStyle/>
          <a:p>
            <a:r>
              <a:rPr lang="en-US" altLang="zh-CN" sz="900">
                <a:latin typeface="华文楷体"/>
                <a:ea typeface="华文楷体"/>
                <a:cs typeface="华文楷体"/>
              </a:rPr>
              <a:t>12.69%</a:t>
            </a:r>
          </a:p>
        </p:txBody>
      </p:sp>
      <p:sp>
        <p:nvSpPr>
          <p:cNvPr id="9233" name="TextBox 139"/>
          <p:cNvSpPr txBox="1">
            <a:spLocks noChangeArrowheads="1"/>
          </p:cNvSpPr>
          <p:nvPr/>
        </p:nvSpPr>
        <p:spPr bwMode="auto">
          <a:xfrm>
            <a:off x="2463800" y="2230438"/>
            <a:ext cx="1071563" cy="369887"/>
          </a:xfrm>
          <a:prstGeom prst="rect">
            <a:avLst/>
          </a:prstGeom>
          <a:noFill/>
          <a:ln w="9525">
            <a:noFill/>
            <a:miter lim="800000"/>
            <a:headEnd/>
            <a:tailEnd/>
          </a:ln>
        </p:spPr>
        <p:txBody>
          <a:bodyPr>
            <a:spAutoFit/>
          </a:bodyPr>
          <a:lstStyle/>
          <a:p>
            <a:r>
              <a:rPr lang="en-US" altLang="zh-CN" sz="900">
                <a:latin typeface="华文楷体"/>
                <a:ea typeface="华文楷体"/>
                <a:cs typeface="华文楷体"/>
              </a:rPr>
              <a:t>93,980,381</a:t>
            </a:r>
            <a:r>
              <a:rPr lang="zh-CN" altLang="en-US" sz="900">
                <a:latin typeface="华文楷体"/>
                <a:ea typeface="华文楷体"/>
                <a:cs typeface="华文楷体"/>
              </a:rPr>
              <a:t>股</a:t>
            </a:r>
            <a:endParaRPr lang="en-US" altLang="zh-CN" sz="900">
              <a:latin typeface="华文楷体"/>
              <a:ea typeface="华文楷体"/>
              <a:cs typeface="华文楷体"/>
            </a:endParaRPr>
          </a:p>
          <a:p>
            <a:r>
              <a:rPr lang="zh-CN" altLang="en-US" sz="900">
                <a:latin typeface="华文楷体"/>
                <a:ea typeface="华文楷体"/>
                <a:cs typeface="华文楷体"/>
              </a:rPr>
              <a:t>成本：</a:t>
            </a:r>
            <a:r>
              <a:rPr lang="en-US" altLang="zh-CN" sz="900">
                <a:latin typeface="华文楷体"/>
                <a:ea typeface="华文楷体"/>
                <a:cs typeface="华文楷体"/>
              </a:rPr>
              <a:t>2.63</a:t>
            </a:r>
            <a:r>
              <a:rPr lang="zh-CN" altLang="en-US" sz="900">
                <a:latin typeface="华文楷体"/>
                <a:ea typeface="华文楷体"/>
                <a:cs typeface="华文楷体"/>
              </a:rPr>
              <a:t>元</a:t>
            </a:r>
            <a:r>
              <a:rPr lang="en-US" altLang="zh-CN" sz="900">
                <a:latin typeface="华文楷体"/>
                <a:ea typeface="华文楷体"/>
                <a:cs typeface="华文楷体"/>
              </a:rPr>
              <a:t>/</a:t>
            </a:r>
            <a:r>
              <a:rPr lang="zh-CN" altLang="en-US" sz="900">
                <a:latin typeface="华文楷体"/>
                <a:ea typeface="华文楷体"/>
                <a:cs typeface="华文楷体"/>
              </a:rPr>
              <a:t>股</a:t>
            </a:r>
            <a:endParaRPr lang="en-US" altLang="zh-CN" sz="900">
              <a:latin typeface="华文楷体"/>
              <a:ea typeface="华文楷体"/>
              <a:cs typeface="华文楷体"/>
            </a:endParaRPr>
          </a:p>
        </p:txBody>
      </p:sp>
      <p:sp>
        <p:nvSpPr>
          <p:cNvPr id="9234" name="TextBox 140"/>
          <p:cNvSpPr txBox="1">
            <a:spLocks noChangeArrowheads="1"/>
          </p:cNvSpPr>
          <p:nvPr/>
        </p:nvSpPr>
        <p:spPr bwMode="auto">
          <a:xfrm>
            <a:off x="2246313" y="3857625"/>
            <a:ext cx="468312" cy="230188"/>
          </a:xfrm>
          <a:prstGeom prst="rect">
            <a:avLst/>
          </a:prstGeom>
          <a:noFill/>
          <a:ln w="9525">
            <a:noFill/>
            <a:miter lim="800000"/>
            <a:headEnd/>
            <a:tailEnd/>
          </a:ln>
        </p:spPr>
        <p:txBody>
          <a:bodyPr>
            <a:spAutoFit/>
          </a:bodyPr>
          <a:lstStyle/>
          <a:p>
            <a:r>
              <a:rPr lang="en-US" altLang="zh-CN" sz="900">
                <a:latin typeface="华文楷体"/>
                <a:ea typeface="华文楷体"/>
                <a:cs typeface="华文楷体"/>
              </a:rPr>
              <a:t>100%</a:t>
            </a:r>
          </a:p>
        </p:txBody>
      </p:sp>
      <p:sp>
        <p:nvSpPr>
          <p:cNvPr id="9235" name="TextBox 132"/>
          <p:cNvSpPr txBox="1">
            <a:spLocks noChangeArrowheads="1"/>
          </p:cNvSpPr>
          <p:nvPr/>
        </p:nvSpPr>
        <p:spPr bwMode="auto">
          <a:xfrm>
            <a:off x="285750" y="2425700"/>
            <a:ext cx="693738" cy="231775"/>
          </a:xfrm>
          <a:prstGeom prst="rect">
            <a:avLst/>
          </a:prstGeom>
          <a:noFill/>
          <a:ln w="9525">
            <a:noFill/>
            <a:miter lim="800000"/>
            <a:headEnd/>
            <a:tailEnd/>
          </a:ln>
        </p:spPr>
        <p:txBody>
          <a:bodyPr>
            <a:spAutoFit/>
          </a:bodyPr>
          <a:lstStyle/>
          <a:p>
            <a:pPr algn="ctr"/>
            <a:r>
              <a:rPr lang="en-US" altLang="zh-CN" sz="900">
                <a:latin typeface="华文楷体"/>
                <a:ea typeface="华文楷体"/>
                <a:cs typeface="华文楷体"/>
              </a:rPr>
              <a:t>52.94%</a:t>
            </a:r>
          </a:p>
        </p:txBody>
      </p:sp>
      <p:sp>
        <p:nvSpPr>
          <p:cNvPr id="9236" name="TextBox 133"/>
          <p:cNvSpPr txBox="1">
            <a:spLocks noChangeArrowheads="1"/>
          </p:cNvSpPr>
          <p:nvPr/>
        </p:nvSpPr>
        <p:spPr bwMode="auto">
          <a:xfrm>
            <a:off x="61913" y="2643188"/>
            <a:ext cx="866775" cy="230187"/>
          </a:xfrm>
          <a:prstGeom prst="rect">
            <a:avLst/>
          </a:prstGeom>
          <a:noFill/>
          <a:ln w="9525">
            <a:noFill/>
            <a:miter lim="800000"/>
            <a:headEnd/>
            <a:tailEnd/>
          </a:ln>
        </p:spPr>
        <p:txBody>
          <a:bodyPr>
            <a:spAutoFit/>
          </a:bodyPr>
          <a:lstStyle/>
          <a:p>
            <a:r>
              <a:rPr lang="en-US" altLang="zh-CN" sz="900">
                <a:latin typeface="华文楷体"/>
                <a:ea typeface="华文楷体"/>
                <a:cs typeface="华文楷体"/>
              </a:rPr>
              <a:t>392,102,524</a:t>
            </a:r>
            <a:r>
              <a:rPr lang="zh-CN" altLang="en-US" sz="900">
                <a:latin typeface="华文楷体"/>
                <a:ea typeface="华文楷体"/>
                <a:cs typeface="华文楷体"/>
              </a:rPr>
              <a:t>股</a:t>
            </a:r>
            <a:endParaRPr lang="en-US" altLang="zh-CN" sz="900">
              <a:latin typeface="华文楷体"/>
              <a:ea typeface="华文楷体"/>
              <a:cs typeface="华文楷体"/>
            </a:endParaRPr>
          </a:p>
        </p:txBody>
      </p:sp>
      <p:sp>
        <p:nvSpPr>
          <p:cNvPr id="97" name="矩形 9"/>
          <p:cNvSpPr>
            <a:spLocks noChangeArrowheads="1"/>
          </p:cNvSpPr>
          <p:nvPr/>
        </p:nvSpPr>
        <p:spPr bwMode="auto">
          <a:xfrm>
            <a:off x="3286125" y="3316288"/>
            <a:ext cx="1143000" cy="642937"/>
          </a:xfrm>
          <a:prstGeom prst="rect">
            <a:avLst/>
          </a:prstGeom>
          <a:solidFill>
            <a:schemeClr val="bg1">
              <a:lumMod val="85000"/>
            </a:schemeClr>
          </a:solidFill>
          <a:ln w="9525" algn="ctr">
            <a:solidFill>
              <a:schemeClr val="tx1"/>
            </a:solidFill>
            <a:round/>
            <a:headEnd/>
            <a:tailEnd/>
          </a:ln>
        </p:spPr>
        <p:txBody>
          <a:bodyPr lIns="0" tIns="0" rIns="0" bIns="0" anchor="ctr"/>
          <a:lstStyle/>
          <a:p>
            <a:pPr algn="ctr" fontAlgn="auto">
              <a:spcBef>
                <a:spcPts val="0"/>
              </a:spcBef>
              <a:spcAft>
                <a:spcPts val="0"/>
              </a:spcAft>
              <a:buFont typeface="Arial" charset="0"/>
              <a:buNone/>
              <a:defRPr/>
            </a:pPr>
            <a:r>
              <a:rPr lang="en-US" altLang="zh-CN" sz="1300" b="1" dirty="0">
                <a:solidFill>
                  <a:srgbClr val="0000CC"/>
                </a:solidFill>
                <a:latin typeface="华文楷体" pitchFamily="2" charset="-122"/>
                <a:ea typeface="华文楷体" pitchFamily="2" charset="-122"/>
                <a:cs typeface="+mn-cs"/>
              </a:rPr>
              <a:t>C</a:t>
            </a:r>
            <a:r>
              <a:rPr lang="zh-CN" altLang="en-US" sz="1300" b="1" dirty="0">
                <a:solidFill>
                  <a:srgbClr val="0000CC"/>
                </a:solidFill>
                <a:latin typeface="华文楷体" pitchFamily="2" charset="-122"/>
                <a:ea typeface="华文楷体" pitchFamily="2" charset="-122"/>
                <a:cs typeface="+mn-cs"/>
              </a:rPr>
              <a:t>有限</a:t>
            </a:r>
            <a:endParaRPr lang="en-US" altLang="zh-CN" sz="1300" b="1" dirty="0">
              <a:solidFill>
                <a:srgbClr val="0000CC"/>
              </a:solidFill>
              <a:latin typeface="华文楷体" pitchFamily="2" charset="-122"/>
              <a:ea typeface="华文楷体" pitchFamily="2" charset="-122"/>
              <a:cs typeface="+mn-cs"/>
            </a:endParaRPr>
          </a:p>
          <a:p>
            <a:pPr algn="ctr" fontAlgn="auto">
              <a:spcBef>
                <a:spcPts val="0"/>
              </a:spcBef>
              <a:spcAft>
                <a:spcPts val="0"/>
              </a:spcAft>
              <a:buFont typeface="Arial" charset="0"/>
              <a:buNone/>
              <a:defRPr/>
            </a:pPr>
            <a:r>
              <a:rPr lang="zh-CN" altLang="en-US" sz="900" b="1" dirty="0">
                <a:solidFill>
                  <a:srgbClr val="0000CC"/>
                </a:solidFill>
                <a:latin typeface="华文楷体" pitchFamily="2" charset="-122"/>
                <a:ea typeface="华文楷体" pitchFamily="2" charset="-122"/>
                <a:cs typeface="+mn-cs"/>
              </a:rPr>
              <a:t>（估值：</a:t>
            </a:r>
            <a:r>
              <a:rPr lang="en-US" altLang="zh-CN" sz="900" b="1" dirty="0">
                <a:solidFill>
                  <a:srgbClr val="0000CC"/>
                </a:solidFill>
                <a:latin typeface="华文楷体" pitchFamily="2" charset="-122"/>
                <a:ea typeface="华文楷体" pitchFamily="2" charset="-122"/>
                <a:cs typeface="+mn-cs"/>
              </a:rPr>
              <a:t>42,796.73</a:t>
            </a:r>
            <a:r>
              <a:rPr lang="zh-CN" altLang="en-US" sz="900" b="1" dirty="0">
                <a:solidFill>
                  <a:srgbClr val="0000CC"/>
                </a:solidFill>
                <a:latin typeface="华文楷体" pitchFamily="2" charset="-122"/>
                <a:ea typeface="华文楷体" pitchFamily="2" charset="-122"/>
                <a:cs typeface="+mn-cs"/>
              </a:rPr>
              <a:t>万）</a:t>
            </a:r>
          </a:p>
        </p:txBody>
      </p:sp>
      <p:sp>
        <p:nvSpPr>
          <p:cNvPr id="9238" name="圆角矩形 7"/>
          <p:cNvSpPr>
            <a:spLocks noChangeArrowheads="1"/>
          </p:cNvSpPr>
          <p:nvPr/>
        </p:nvSpPr>
        <p:spPr bwMode="auto">
          <a:xfrm>
            <a:off x="3286125" y="4173538"/>
            <a:ext cx="1143000" cy="485775"/>
          </a:xfrm>
          <a:prstGeom prst="roundRect">
            <a:avLst>
              <a:gd name="adj" fmla="val 16667"/>
            </a:avLst>
          </a:prstGeom>
          <a:solidFill>
            <a:srgbClr val="FF9900">
              <a:alpha val="85881"/>
            </a:srgbClr>
          </a:solidFill>
          <a:ln w="9525" algn="ctr">
            <a:solidFill>
              <a:schemeClr val="tx1"/>
            </a:solidFill>
            <a:round/>
            <a:headEnd/>
            <a:tailEnd/>
          </a:ln>
        </p:spPr>
        <p:txBody>
          <a:bodyPr anchor="ctr"/>
          <a:lstStyle/>
          <a:p>
            <a:pPr algn="ctr"/>
            <a:r>
              <a:rPr lang="zh-CN" altLang="en-US" sz="1300" b="1">
                <a:latin typeface="华文楷体"/>
                <a:ea typeface="华文楷体"/>
                <a:cs typeface="华文楷体"/>
              </a:rPr>
              <a:t>置出资产</a:t>
            </a:r>
            <a:endParaRPr lang="en-US" altLang="zh-CN" sz="1300" b="1">
              <a:latin typeface="华文楷体"/>
              <a:ea typeface="华文楷体"/>
              <a:cs typeface="华文楷体"/>
            </a:endParaRPr>
          </a:p>
          <a:p>
            <a:pPr algn="ctr"/>
            <a:r>
              <a:rPr lang="zh-CN" altLang="en-US" sz="900" b="1">
                <a:latin typeface="华文楷体"/>
                <a:ea typeface="华文楷体"/>
                <a:cs typeface="华文楷体"/>
              </a:rPr>
              <a:t>（估值</a:t>
            </a:r>
            <a:r>
              <a:rPr lang="en-US" altLang="zh-CN" sz="900" b="1">
                <a:latin typeface="华文楷体"/>
                <a:ea typeface="华文楷体"/>
                <a:cs typeface="华文楷体"/>
              </a:rPr>
              <a:t>42,796.73</a:t>
            </a:r>
            <a:r>
              <a:rPr lang="zh-CN" altLang="en-US" sz="900" b="1">
                <a:latin typeface="华文楷体"/>
                <a:ea typeface="华文楷体"/>
                <a:cs typeface="华文楷体"/>
              </a:rPr>
              <a:t>万）</a:t>
            </a:r>
          </a:p>
        </p:txBody>
      </p:sp>
      <p:cxnSp>
        <p:nvCxnSpPr>
          <p:cNvPr id="9239" name="直接箭头连接符 15"/>
          <p:cNvCxnSpPr>
            <a:cxnSpLocks noChangeShapeType="1"/>
            <a:stCxn id="97" idx="2"/>
            <a:endCxn id="9238" idx="0"/>
          </p:cNvCxnSpPr>
          <p:nvPr/>
        </p:nvCxnSpPr>
        <p:spPr bwMode="auto">
          <a:xfrm rot="5400000">
            <a:off x="3751263" y="4067175"/>
            <a:ext cx="214312" cy="1588"/>
          </a:xfrm>
          <a:prstGeom prst="straightConnector1">
            <a:avLst/>
          </a:prstGeom>
          <a:noFill/>
          <a:ln w="9525" algn="ctr">
            <a:solidFill>
              <a:schemeClr val="tx1"/>
            </a:solidFill>
            <a:round/>
            <a:headEnd/>
            <a:tailEnd/>
          </a:ln>
        </p:spPr>
      </p:cxnSp>
      <p:sp>
        <p:nvSpPr>
          <p:cNvPr id="9240" name="TextBox 140"/>
          <p:cNvSpPr txBox="1">
            <a:spLocks noChangeArrowheads="1"/>
          </p:cNvSpPr>
          <p:nvPr/>
        </p:nvSpPr>
        <p:spPr bwMode="auto">
          <a:xfrm>
            <a:off x="3857625" y="2943225"/>
            <a:ext cx="468313" cy="230188"/>
          </a:xfrm>
          <a:prstGeom prst="rect">
            <a:avLst/>
          </a:prstGeom>
          <a:noFill/>
          <a:ln w="9525">
            <a:noFill/>
            <a:miter lim="800000"/>
            <a:headEnd/>
            <a:tailEnd/>
          </a:ln>
        </p:spPr>
        <p:txBody>
          <a:bodyPr>
            <a:spAutoFit/>
          </a:bodyPr>
          <a:lstStyle/>
          <a:p>
            <a:r>
              <a:rPr lang="en-US" altLang="zh-CN" sz="900">
                <a:latin typeface="华文楷体"/>
                <a:ea typeface="华文楷体"/>
                <a:cs typeface="华文楷体"/>
              </a:rPr>
              <a:t>100%</a:t>
            </a:r>
          </a:p>
        </p:txBody>
      </p:sp>
      <p:sp>
        <p:nvSpPr>
          <p:cNvPr id="9241" name="椭圆 19"/>
          <p:cNvSpPr>
            <a:spLocks noChangeArrowheads="1"/>
          </p:cNvSpPr>
          <p:nvPr/>
        </p:nvSpPr>
        <p:spPr bwMode="auto">
          <a:xfrm>
            <a:off x="3376613" y="2339975"/>
            <a:ext cx="957262" cy="285750"/>
          </a:xfrm>
          <a:prstGeom prst="ellipse">
            <a:avLst/>
          </a:prstGeom>
          <a:noFill/>
          <a:ln w="9525" algn="ctr">
            <a:solidFill>
              <a:schemeClr val="tx1"/>
            </a:solidFill>
            <a:round/>
            <a:headEnd/>
            <a:tailEnd/>
          </a:ln>
        </p:spPr>
        <p:txBody>
          <a:bodyPr lIns="0" tIns="0" rIns="0" bIns="0" anchor="ctr"/>
          <a:lstStyle/>
          <a:p>
            <a:pPr algn="ctr"/>
            <a:r>
              <a:rPr lang="en-US" altLang="zh-CN" sz="1300" b="1">
                <a:solidFill>
                  <a:srgbClr val="0000CC"/>
                </a:solidFill>
                <a:latin typeface="华文楷体"/>
                <a:ea typeface="华文楷体"/>
                <a:cs typeface="华文楷体"/>
              </a:rPr>
              <a:t>D</a:t>
            </a:r>
            <a:r>
              <a:rPr lang="zh-CN" altLang="en-US" sz="1300" b="1">
                <a:solidFill>
                  <a:srgbClr val="0000CC"/>
                </a:solidFill>
                <a:latin typeface="华文楷体"/>
                <a:ea typeface="华文楷体"/>
                <a:cs typeface="华文楷体"/>
              </a:rPr>
              <a:t>自然人</a:t>
            </a:r>
          </a:p>
        </p:txBody>
      </p:sp>
      <p:cxnSp>
        <p:nvCxnSpPr>
          <p:cNvPr id="9242" name="直接连接符 101"/>
          <p:cNvCxnSpPr>
            <a:cxnSpLocks noChangeShapeType="1"/>
            <a:stCxn id="9241" idx="4"/>
            <a:endCxn id="97" idx="0"/>
          </p:cNvCxnSpPr>
          <p:nvPr/>
        </p:nvCxnSpPr>
        <p:spPr bwMode="auto">
          <a:xfrm rot="16200000" flipH="1">
            <a:off x="3511550" y="2970213"/>
            <a:ext cx="690563" cy="1587"/>
          </a:xfrm>
          <a:prstGeom prst="line">
            <a:avLst/>
          </a:prstGeom>
          <a:noFill/>
          <a:ln w="9525" algn="ctr">
            <a:solidFill>
              <a:schemeClr val="tx1"/>
            </a:solidFill>
            <a:round/>
            <a:headEnd/>
            <a:tailEnd type="triangle" w="med" len="med"/>
          </a:ln>
        </p:spPr>
      </p:cxnSp>
      <p:cxnSp>
        <p:nvCxnSpPr>
          <p:cNvPr id="9243" name="肘形连接符 28"/>
          <p:cNvCxnSpPr>
            <a:cxnSpLocks noChangeShapeType="1"/>
          </p:cNvCxnSpPr>
          <p:nvPr/>
        </p:nvCxnSpPr>
        <p:spPr bwMode="auto">
          <a:xfrm rot="16200000" flipH="1">
            <a:off x="678657" y="2480468"/>
            <a:ext cx="857250" cy="500063"/>
          </a:xfrm>
          <a:prstGeom prst="bentConnector3">
            <a:avLst>
              <a:gd name="adj1" fmla="val 50000"/>
            </a:avLst>
          </a:prstGeom>
          <a:noFill/>
          <a:ln w="9525" algn="ctr">
            <a:solidFill>
              <a:schemeClr val="tx1"/>
            </a:solidFill>
            <a:round/>
            <a:headEnd/>
            <a:tailEnd type="triangle" w="med" len="med"/>
          </a:ln>
        </p:spPr>
      </p:cxnSp>
      <p:cxnSp>
        <p:nvCxnSpPr>
          <p:cNvPr id="9244" name="直接连接符 32"/>
          <p:cNvCxnSpPr>
            <a:cxnSpLocks noChangeShapeType="1"/>
            <a:stCxn id="9228" idx="4"/>
          </p:cNvCxnSpPr>
          <p:nvPr/>
        </p:nvCxnSpPr>
        <p:spPr bwMode="auto">
          <a:xfrm rot="5400000">
            <a:off x="904082" y="2469356"/>
            <a:ext cx="1357312" cy="22225"/>
          </a:xfrm>
          <a:prstGeom prst="line">
            <a:avLst/>
          </a:prstGeom>
          <a:noFill/>
          <a:ln w="9525" algn="ctr">
            <a:solidFill>
              <a:schemeClr val="tx1"/>
            </a:solidFill>
            <a:round/>
            <a:headEnd/>
            <a:tailEnd type="triangle" w="med" len="med"/>
          </a:ln>
        </p:spPr>
      </p:cxnSp>
      <p:cxnSp>
        <p:nvCxnSpPr>
          <p:cNvPr id="9245" name="肘形连接符 34"/>
          <p:cNvCxnSpPr>
            <a:cxnSpLocks noChangeShapeType="1"/>
            <a:stCxn id="9225" idx="2"/>
          </p:cNvCxnSpPr>
          <p:nvPr/>
        </p:nvCxnSpPr>
        <p:spPr bwMode="auto">
          <a:xfrm rot="5400000">
            <a:off x="1607345" y="2266156"/>
            <a:ext cx="1071562" cy="714375"/>
          </a:xfrm>
          <a:prstGeom prst="bentConnector3">
            <a:avLst>
              <a:gd name="adj1" fmla="val 50000"/>
            </a:avLst>
          </a:prstGeom>
          <a:noFill/>
          <a:ln w="9525" algn="ctr">
            <a:solidFill>
              <a:schemeClr val="tx1"/>
            </a:solidFill>
            <a:round/>
            <a:headEnd/>
            <a:tailEnd type="triangle" w="med" len="med"/>
          </a:ln>
        </p:spPr>
      </p:cxnSp>
      <p:sp>
        <p:nvSpPr>
          <p:cNvPr id="9246" name="TextBox 32"/>
          <p:cNvSpPr txBox="1">
            <a:spLocks noChangeArrowheads="1"/>
          </p:cNvSpPr>
          <p:nvPr/>
        </p:nvSpPr>
        <p:spPr bwMode="auto">
          <a:xfrm rot="1247383">
            <a:off x="2570163" y="2668588"/>
            <a:ext cx="1293812" cy="201612"/>
          </a:xfrm>
          <a:prstGeom prst="rect">
            <a:avLst/>
          </a:prstGeom>
          <a:noFill/>
          <a:ln w="9525">
            <a:noFill/>
            <a:miter lim="800000"/>
            <a:headEnd/>
            <a:tailEnd/>
          </a:ln>
        </p:spPr>
        <p:txBody>
          <a:bodyPr lIns="0" tIns="0" rIns="0" bIns="0" anchor="ctr">
            <a:spAutoFit/>
          </a:bodyPr>
          <a:lstStyle/>
          <a:p>
            <a:pPr algn="ctr"/>
            <a:r>
              <a:rPr lang="zh-CN" altLang="en-US" sz="1300" b="1">
                <a:solidFill>
                  <a:srgbClr val="FF0000"/>
                </a:solidFill>
                <a:latin typeface="华文楷体"/>
                <a:ea typeface="华文楷体"/>
                <a:cs typeface="华文楷体"/>
              </a:rPr>
              <a:t>换股</a:t>
            </a:r>
            <a:r>
              <a:rPr lang="en-US" altLang="zh-CN" sz="1300" b="1">
                <a:solidFill>
                  <a:srgbClr val="FF0000"/>
                </a:solidFill>
                <a:latin typeface="华文楷体"/>
                <a:ea typeface="华文楷体"/>
                <a:cs typeface="华文楷体"/>
              </a:rPr>
              <a:t>87,014,875</a:t>
            </a:r>
            <a:r>
              <a:rPr lang="zh-CN" altLang="en-US" sz="1300" b="1">
                <a:solidFill>
                  <a:srgbClr val="FF0000"/>
                </a:solidFill>
                <a:latin typeface="华文楷体"/>
                <a:ea typeface="华文楷体"/>
                <a:cs typeface="华文楷体"/>
              </a:rPr>
              <a:t>股</a:t>
            </a:r>
            <a:endParaRPr lang="en-US" altLang="zh-CN" sz="1300" b="1">
              <a:solidFill>
                <a:srgbClr val="FF0000"/>
              </a:solidFill>
              <a:latin typeface="华文楷体"/>
              <a:ea typeface="华文楷体"/>
              <a:cs typeface="华文楷体"/>
            </a:endParaRPr>
          </a:p>
        </p:txBody>
      </p:sp>
      <p:cxnSp>
        <p:nvCxnSpPr>
          <p:cNvPr id="9247" name="直接箭头连接符 41"/>
          <p:cNvCxnSpPr>
            <a:cxnSpLocks noChangeShapeType="1"/>
          </p:cNvCxnSpPr>
          <p:nvPr/>
        </p:nvCxnSpPr>
        <p:spPr bwMode="auto">
          <a:xfrm>
            <a:off x="2684463" y="2682875"/>
            <a:ext cx="1030287" cy="404813"/>
          </a:xfrm>
          <a:prstGeom prst="straightConnector1">
            <a:avLst/>
          </a:prstGeom>
          <a:noFill/>
          <a:ln w="9525" algn="ctr">
            <a:solidFill>
              <a:srgbClr val="0000CC"/>
            </a:solidFill>
            <a:prstDash val="sysDash"/>
            <a:miter lim="800000"/>
            <a:headEnd/>
            <a:tailEnd type="arrow" w="med" len="med"/>
          </a:ln>
        </p:spPr>
      </p:cxnSp>
      <p:cxnSp>
        <p:nvCxnSpPr>
          <p:cNvPr id="9248" name="直接箭头连接符 44"/>
          <p:cNvCxnSpPr>
            <a:cxnSpLocks noChangeShapeType="1"/>
          </p:cNvCxnSpPr>
          <p:nvPr/>
        </p:nvCxnSpPr>
        <p:spPr bwMode="auto">
          <a:xfrm>
            <a:off x="2643188" y="2801938"/>
            <a:ext cx="928687" cy="357187"/>
          </a:xfrm>
          <a:prstGeom prst="straightConnector1">
            <a:avLst/>
          </a:prstGeom>
          <a:noFill/>
          <a:ln w="9525" algn="ctr">
            <a:solidFill>
              <a:srgbClr val="0000CC"/>
            </a:solidFill>
            <a:prstDash val="sysDash"/>
            <a:miter lim="800000"/>
            <a:headEnd type="arrow" w="med" len="med"/>
            <a:tailEnd type="none" w="lg" len="lg"/>
          </a:ln>
        </p:spPr>
      </p:cxnSp>
      <p:sp>
        <p:nvSpPr>
          <p:cNvPr id="9249" name="TextBox 32"/>
          <p:cNvSpPr txBox="1">
            <a:spLocks noChangeArrowheads="1"/>
          </p:cNvSpPr>
          <p:nvPr/>
        </p:nvSpPr>
        <p:spPr bwMode="auto">
          <a:xfrm rot="1247383">
            <a:off x="2254250" y="2947988"/>
            <a:ext cx="1293813" cy="369887"/>
          </a:xfrm>
          <a:prstGeom prst="rect">
            <a:avLst/>
          </a:prstGeom>
          <a:noFill/>
          <a:ln w="9525">
            <a:noFill/>
            <a:miter lim="800000"/>
            <a:headEnd/>
            <a:tailEnd/>
          </a:ln>
        </p:spPr>
        <p:txBody>
          <a:bodyPr lIns="0" tIns="0" rIns="0" bIns="0" anchor="ctr">
            <a:spAutoFit/>
          </a:bodyPr>
          <a:lstStyle/>
          <a:p>
            <a:pPr algn="ctr"/>
            <a:r>
              <a:rPr lang="en-US" altLang="zh-CN" sz="1200" b="1">
                <a:solidFill>
                  <a:srgbClr val="FF0000"/>
                </a:solidFill>
                <a:latin typeface="华文楷体"/>
                <a:ea typeface="华文楷体"/>
                <a:cs typeface="华文楷体"/>
              </a:rPr>
              <a:t>C</a:t>
            </a:r>
            <a:r>
              <a:rPr lang="zh-CN" altLang="en-US" sz="1200" b="1">
                <a:solidFill>
                  <a:srgbClr val="FF0000"/>
                </a:solidFill>
                <a:latin typeface="华文楷体"/>
                <a:ea typeface="华文楷体"/>
                <a:cs typeface="华文楷体"/>
              </a:rPr>
              <a:t>有限</a:t>
            </a:r>
            <a:r>
              <a:rPr lang="en-US" altLang="zh-CN" sz="1200" b="1">
                <a:solidFill>
                  <a:srgbClr val="FF0000"/>
                </a:solidFill>
                <a:latin typeface="华文楷体"/>
                <a:ea typeface="华文楷体"/>
                <a:cs typeface="华文楷体"/>
              </a:rPr>
              <a:t>100%</a:t>
            </a:r>
            <a:r>
              <a:rPr lang="zh-CN" altLang="en-US" sz="1200" b="1">
                <a:solidFill>
                  <a:srgbClr val="FF0000"/>
                </a:solidFill>
                <a:latin typeface="华文楷体"/>
                <a:ea typeface="华文楷体"/>
                <a:cs typeface="华文楷体"/>
              </a:rPr>
              <a:t>股权</a:t>
            </a:r>
            <a:r>
              <a:rPr lang="en-US" altLang="zh-CN" sz="1200" b="1">
                <a:solidFill>
                  <a:srgbClr val="FF0000"/>
                </a:solidFill>
                <a:latin typeface="华文楷体"/>
                <a:ea typeface="华文楷体"/>
                <a:cs typeface="华文楷体"/>
              </a:rPr>
              <a:t>+</a:t>
            </a:r>
            <a:r>
              <a:rPr lang="zh-CN" altLang="en-US" sz="1200" b="1">
                <a:solidFill>
                  <a:srgbClr val="FF0000"/>
                </a:solidFill>
                <a:latin typeface="华文楷体"/>
                <a:ea typeface="华文楷体"/>
                <a:cs typeface="华文楷体"/>
              </a:rPr>
              <a:t>现金</a:t>
            </a:r>
            <a:r>
              <a:rPr lang="en-US" altLang="zh-CN" sz="1200" b="1">
                <a:solidFill>
                  <a:srgbClr val="FF0000"/>
                </a:solidFill>
                <a:latin typeface="华文楷体"/>
                <a:ea typeface="华文楷体"/>
                <a:cs typeface="华文楷体"/>
              </a:rPr>
              <a:t>4.13</a:t>
            </a:r>
            <a:r>
              <a:rPr lang="zh-CN" altLang="en-US" sz="1200" b="1">
                <a:solidFill>
                  <a:srgbClr val="FF0000"/>
                </a:solidFill>
                <a:latin typeface="华文楷体"/>
                <a:ea typeface="华文楷体"/>
                <a:cs typeface="华文楷体"/>
              </a:rPr>
              <a:t>亿</a:t>
            </a:r>
            <a:endParaRPr lang="en-US" altLang="zh-CN" sz="1200" b="1">
              <a:solidFill>
                <a:srgbClr val="FF0000"/>
              </a:solidFill>
              <a:latin typeface="华文楷体"/>
              <a:ea typeface="华文楷体"/>
              <a:cs typeface="华文楷体"/>
            </a:endParaRPr>
          </a:p>
        </p:txBody>
      </p:sp>
      <p:sp>
        <p:nvSpPr>
          <p:cNvPr id="9250" name="矩形 7"/>
          <p:cNvSpPr>
            <a:spLocks noChangeArrowheads="1"/>
          </p:cNvSpPr>
          <p:nvPr/>
        </p:nvSpPr>
        <p:spPr bwMode="auto">
          <a:xfrm>
            <a:off x="6786563" y="1873250"/>
            <a:ext cx="855662" cy="355600"/>
          </a:xfrm>
          <a:prstGeom prst="rect">
            <a:avLst/>
          </a:prstGeom>
          <a:noFill/>
          <a:ln w="9525" algn="ctr">
            <a:solidFill>
              <a:schemeClr val="tx1"/>
            </a:solidFill>
            <a:round/>
            <a:headEnd/>
            <a:tailEnd/>
          </a:ln>
        </p:spPr>
        <p:txBody>
          <a:bodyPr lIns="0" tIns="0" rIns="0" bIns="0" anchor="ctr"/>
          <a:lstStyle/>
          <a:p>
            <a:pPr algn="ctr"/>
            <a:r>
              <a:rPr lang="en-US" altLang="zh-CN" sz="1300">
                <a:latin typeface="华文楷体"/>
                <a:ea typeface="华文楷体"/>
                <a:cs typeface="华文楷体"/>
              </a:rPr>
              <a:t>A</a:t>
            </a:r>
            <a:r>
              <a:rPr lang="zh-CN" altLang="en-US" sz="1300">
                <a:latin typeface="华文楷体"/>
                <a:ea typeface="华文楷体"/>
                <a:cs typeface="华文楷体"/>
              </a:rPr>
              <a:t>集团</a:t>
            </a:r>
          </a:p>
        </p:txBody>
      </p:sp>
      <p:sp>
        <p:nvSpPr>
          <p:cNvPr id="9251" name="矩形 8"/>
          <p:cNvSpPr>
            <a:spLocks noChangeArrowheads="1"/>
          </p:cNvSpPr>
          <p:nvPr/>
        </p:nvSpPr>
        <p:spPr bwMode="auto">
          <a:xfrm>
            <a:off x="5715000" y="3078163"/>
            <a:ext cx="1143000" cy="642937"/>
          </a:xfrm>
          <a:prstGeom prst="rect">
            <a:avLst/>
          </a:prstGeom>
          <a:solidFill>
            <a:srgbClr val="FFE7E7"/>
          </a:solidFill>
          <a:ln w="9525" algn="ctr">
            <a:solidFill>
              <a:schemeClr val="tx1"/>
            </a:solidFill>
            <a:round/>
            <a:headEnd/>
            <a:tailEnd/>
          </a:ln>
        </p:spPr>
        <p:txBody>
          <a:bodyPr lIns="0" tIns="0" rIns="0" bIns="0" anchor="ctr"/>
          <a:lstStyle/>
          <a:p>
            <a:pPr algn="ctr"/>
            <a:r>
              <a:rPr lang="en-US" altLang="zh-CN" sz="1300" b="1">
                <a:latin typeface="华文楷体"/>
                <a:ea typeface="华文楷体"/>
                <a:cs typeface="华文楷体"/>
              </a:rPr>
              <a:t>C</a:t>
            </a:r>
            <a:r>
              <a:rPr lang="zh-CN" altLang="en-US" sz="1300" b="1">
                <a:latin typeface="华文楷体"/>
                <a:ea typeface="华文楷体"/>
                <a:cs typeface="华文楷体"/>
              </a:rPr>
              <a:t>股份</a:t>
            </a:r>
            <a:endParaRPr lang="en-US" altLang="zh-CN" sz="1300" b="1">
              <a:latin typeface="华文楷体"/>
              <a:ea typeface="华文楷体"/>
              <a:cs typeface="华文楷体"/>
            </a:endParaRPr>
          </a:p>
          <a:p>
            <a:pPr algn="ctr"/>
            <a:r>
              <a:rPr lang="en-US" altLang="zh-CN" sz="900">
                <a:latin typeface="华文楷体"/>
                <a:ea typeface="华文楷体"/>
                <a:cs typeface="华文楷体"/>
              </a:rPr>
              <a:t>(</a:t>
            </a:r>
            <a:r>
              <a:rPr lang="zh-CN" altLang="en-US" sz="900">
                <a:latin typeface="华文楷体"/>
                <a:ea typeface="华文楷体"/>
                <a:cs typeface="华文楷体"/>
              </a:rPr>
              <a:t>股本</a:t>
            </a:r>
            <a:r>
              <a:rPr lang="en-US" altLang="zh-CN" sz="900">
                <a:latin typeface="华文楷体"/>
                <a:ea typeface="华文楷体"/>
                <a:cs typeface="华文楷体"/>
              </a:rPr>
              <a:t>740,688,644)</a:t>
            </a:r>
          </a:p>
        </p:txBody>
      </p:sp>
      <p:sp>
        <p:nvSpPr>
          <p:cNvPr id="37" name="矩形 9"/>
          <p:cNvSpPr>
            <a:spLocks noChangeArrowheads="1"/>
          </p:cNvSpPr>
          <p:nvPr/>
        </p:nvSpPr>
        <p:spPr bwMode="auto">
          <a:xfrm>
            <a:off x="6357938" y="4191000"/>
            <a:ext cx="1143000" cy="684213"/>
          </a:xfrm>
          <a:prstGeom prst="rect">
            <a:avLst/>
          </a:prstGeom>
          <a:solidFill>
            <a:schemeClr val="bg1">
              <a:lumMod val="85000"/>
            </a:schemeClr>
          </a:solidFill>
          <a:ln w="9525" algn="ctr">
            <a:solidFill>
              <a:schemeClr val="tx1"/>
            </a:solidFill>
            <a:round/>
            <a:headEnd/>
            <a:tailEnd/>
          </a:ln>
        </p:spPr>
        <p:txBody>
          <a:bodyPr lIns="0" tIns="0" rIns="0" bIns="0" anchor="ctr"/>
          <a:lstStyle/>
          <a:p>
            <a:pPr algn="ctr" fontAlgn="auto">
              <a:spcBef>
                <a:spcPts val="0"/>
              </a:spcBef>
              <a:spcAft>
                <a:spcPts val="0"/>
              </a:spcAft>
              <a:buFont typeface="Arial" charset="0"/>
              <a:buNone/>
              <a:defRPr/>
            </a:pPr>
            <a:r>
              <a:rPr lang="en-US" altLang="zh-CN" sz="1300" b="1" dirty="0">
                <a:solidFill>
                  <a:srgbClr val="0000CC"/>
                </a:solidFill>
                <a:latin typeface="华文楷体" pitchFamily="2" charset="-122"/>
                <a:ea typeface="华文楷体" pitchFamily="2" charset="-122"/>
                <a:cs typeface="+mn-cs"/>
              </a:rPr>
              <a:t>B</a:t>
            </a:r>
            <a:r>
              <a:rPr lang="zh-CN" altLang="en-US" sz="1300" b="1" dirty="0">
                <a:solidFill>
                  <a:srgbClr val="0000CC"/>
                </a:solidFill>
                <a:latin typeface="华文楷体" pitchFamily="2" charset="-122"/>
                <a:ea typeface="华文楷体" pitchFamily="2" charset="-122"/>
                <a:cs typeface="+mn-cs"/>
              </a:rPr>
              <a:t>光电</a:t>
            </a:r>
            <a:endParaRPr lang="zh-CN" altLang="en-US" sz="900" dirty="0">
              <a:solidFill>
                <a:srgbClr val="0000CC"/>
              </a:solidFill>
              <a:latin typeface="华文楷体" pitchFamily="2" charset="-122"/>
              <a:ea typeface="华文楷体" pitchFamily="2" charset="-122"/>
              <a:cs typeface="+mn-cs"/>
            </a:endParaRPr>
          </a:p>
        </p:txBody>
      </p:sp>
      <p:sp>
        <p:nvSpPr>
          <p:cNvPr id="9253" name="椭圆 19"/>
          <p:cNvSpPr>
            <a:spLocks noChangeArrowheads="1"/>
          </p:cNvSpPr>
          <p:nvPr/>
        </p:nvSpPr>
        <p:spPr bwMode="auto">
          <a:xfrm>
            <a:off x="5829300" y="1587500"/>
            <a:ext cx="957263" cy="285750"/>
          </a:xfrm>
          <a:prstGeom prst="ellipse">
            <a:avLst/>
          </a:prstGeom>
          <a:noFill/>
          <a:ln w="9525" algn="ctr">
            <a:solidFill>
              <a:schemeClr val="tx1"/>
            </a:solidFill>
            <a:round/>
            <a:headEnd/>
            <a:tailEnd/>
          </a:ln>
        </p:spPr>
        <p:txBody>
          <a:bodyPr lIns="0" tIns="0" rIns="0" bIns="0" anchor="ctr"/>
          <a:lstStyle/>
          <a:p>
            <a:pPr algn="ctr"/>
            <a:r>
              <a:rPr lang="en-US" altLang="zh-CN" sz="1300">
                <a:latin typeface="华文楷体"/>
                <a:ea typeface="华文楷体"/>
                <a:cs typeface="华文楷体"/>
              </a:rPr>
              <a:t>D</a:t>
            </a:r>
            <a:r>
              <a:rPr lang="zh-CN" altLang="en-US" sz="1300">
                <a:latin typeface="华文楷体"/>
                <a:ea typeface="华文楷体"/>
                <a:cs typeface="华文楷体"/>
              </a:rPr>
              <a:t>自然人</a:t>
            </a:r>
          </a:p>
        </p:txBody>
      </p:sp>
      <p:sp>
        <p:nvSpPr>
          <p:cNvPr id="9254" name="椭圆 20"/>
          <p:cNvSpPr>
            <a:spLocks noChangeArrowheads="1"/>
          </p:cNvSpPr>
          <p:nvPr/>
        </p:nvSpPr>
        <p:spPr bwMode="auto">
          <a:xfrm>
            <a:off x="4786313" y="2016125"/>
            <a:ext cx="1408112" cy="357188"/>
          </a:xfrm>
          <a:prstGeom prst="ellipse">
            <a:avLst/>
          </a:prstGeom>
          <a:noFill/>
          <a:ln w="9525" algn="ctr">
            <a:solidFill>
              <a:schemeClr val="tx1"/>
            </a:solidFill>
            <a:round/>
            <a:headEnd/>
            <a:tailEnd/>
          </a:ln>
        </p:spPr>
        <p:txBody>
          <a:bodyPr lIns="0" tIns="0" rIns="0" bIns="0" anchor="ctr"/>
          <a:lstStyle/>
          <a:p>
            <a:pPr algn="ctr"/>
            <a:r>
              <a:rPr lang="zh-CN" altLang="en-US" sz="1300">
                <a:latin typeface="华文楷体"/>
                <a:ea typeface="华文楷体"/>
                <a:cs typeface="华文楷体"/>
              </a:rPr>
              <a:t>其他</a:t>
            </a:r>
            <a:r>
              <a:rPr lang="en-US" altLang="zh-CN" sz="1300">
                <a:latin typeface="华文楷体"/>
                <a:ea typeface="华文楷体"/>
                <a:cs typeface="华文楷体"/>
              </a:rPr>
              <a:t>44</a:t>
            </a:r>
            <a:r>
              <a:rPr lang="zh-CN" altLang="en-US" sz="1300">
                <a:latin typeface="华文楷体"/>
                <a:ea typeface="华文楷体"/>
                <a:cs typeface="华文楷体"/>
              </a:rPr>
              <a:t>位股东</a:t>
            </a:r>
          </a:p>
        </p:txBody>
      </p:sp>
      <p:sp>
        <p:nvSpPr>
          <p:cNvPr id="9255" name="TextBox 132"/>
          <p:cNvSpPr txBox="1">
            <a:spLocks noChangeArrowheads="1"/>
          </p:cNvSpPr>
          <p:nvPr/>
        </p:nvSpPr>
        <p:spPr bwMode="auto">
          <a:xfrm>
            <a:off x="6273800" y="2087563"/>
            <a:ext cx="642938" cy="230187"/>
          </a:xfrm>
          <a:prstGeom prst="rect">
            <a:avLst/>
          </a:prstGeom>
          <a:noFill/>
          <a:ln w="9525">
            <a:noFill/>
            <a:miter lim="800000"/>
            <a:headEnd/>
            <a:tailEnd/>
          </a:ln>
        </p:spPr>
        <p:txBody>
          <a:bodyPr>
            <a:spAutoFit/>
          </a:bodyPr>
          <a:lstStyle/>
          <a:p>
            <a:r>
              <a:rPr lang="en-US" altLang="zh-CN" sz="900" b="1">
                <a:solidFill>
                  <a:srgbClr val="FF0000"/>
                </a:solidFill>
                <a:latin typeface="华文楷体"/>
                <a:ea typeface="华文楷体"/>
                <a:cs typeface="华文楷体"/>
              </a:rPr>
              <a:t>19.64%</a:t>
            </a:r>
          </a:p>
        </p:txBody>
      </p:sp>
      <p:sp>
        <p:nvSpPr>
          <p:cNvPr id="9256" name="TextBox 133"/>
          <p:cNvSpPr txBox="1">
            <a:spLocks noChangeArrowheads="1"/>
          </p:cNvSpPr>
          <p:nvPr/>
        </p:nvSpPr>
        <p:spPr bwMode="auto">
          <a:xfrm>
            <a:off x="6286500" y="2286000"/>
            <a:ext cx="857250" cy="230188"/>
          </a:xfrm>
          <a:prstGeom prst="rect">
            <a:avLst/>
          </a:prstGeom>
          <a:noFill/>
          <a:ln w="9525">
            <a:noFill/>
            <a:miter lim="800000"/>
            <a:headEnd/>
            <a:tailEnd/>
          </a:ln>
        </p:spPr>
        <p:txBody>
          <a:bodyPr>
            <a:spAutoFit/>
          </a:bodyPr>
          <a:lstStyle/>
          <a:p>
            <a:r>
              <a:rPr lang="en-US" altLang="zh-CN" sz="900" b="1">
                <a:solidFill>
                  <a:srgbClr val="FF0000"/>
                </a:solidFill>
                <a:latin typeface="华文楷体"/>
                <a:ea typeface="华文楷体"/>
                <a:cs typeface="华文楷体"/>
              </a:rPr>
              <a:t>145,434,697</a:t>
            </a:r>
            <a:r>
              <a:rPr lang="zh-CN" altLang="en-US" sz="900" b="1">
                <a:solidFill>
                  <a:srgbClr val="FF0000"/>
                </a:solidFill>
                <a:latin typeface="华文楷体"/>
                <a:ea typeface="华文楷体"/>
                <a:cs typeface="华文楷体"/>
              </a:rPr>
              <a:t>股</a:t>
            </a:r>
            <a:endParaRPr lang="en-US" altLang="zh-CN" sz="900" b="1">
              <a:solidFill>
                <a:srgbClr val="FF0000"/>
              </a:solidFill>
              <a:latin typeface="华文楷体"/>
              <a:ea typeface="华文楷体"/>
              <a:cs typeface="华文楷体"/>
            </a:endParaRPr>
          </a:p>
        </p:txBody>
      </p:sp>
      <p:sp>
        <p:nvSpPr>
          <p:cNvPr id="9257" name="TextBox 138"/>
          <p:cNvSpPr txBox="1">
            <a:spLocks noChangeArrowheads="1"/>
          </p:cNvSpPr>
          <p:nvPr/>
        </p:nvSpPr>
        <p:spPr bwMode="auto">
          <a:xfrm>
            <a:off x="7215188" y="2270125"/>
            <a:ext cx="863600" cy="231775"/>
          </a:xfrm>
          <a:prstGeom prst="rect">
            <a:avLst/>
          </a:prstGeom>
          <a:noFill/>
          <a:ln w="9525">
            <a:noFill/>
            <a:miter lim="800000"/>
            <a:headEnd/>
            <a:tailEnd/>
          </a:ln>
        </p:spPr>
        <p:txBody>
          <a:bodyPr>
            <a:spAutoFit/>
          </a:bodyPr>
          <a:lstStyle/>
          <a:p>
            <a:r>
              <a:rPr lang="en-US" altLang="zh-CN" sz="900" b="1">
                <a:solidFill>
                  <a:srgbClr val="FF0000"/>
                </a:solidFill>
                <a:latin typeface="华文楷体"/>
                <a:ea typeface="华文楷体"/>
                <a:cs typeface="华文楷体"/>
              </a:rPr>
              <a:t>0.94%</a:t>
            </a:r>
          </a:p>
        </p:txBody>
      </p:sp>
      <p:sp>
        <p:nvSpPr>
          <p:cNvPr id="9258" name="TextBox 139"/>
          <p:cNvSpPr txBox="1">
            <a:spLocks noChangeArrowheads="1"/>
          </p:cNvSpPr>
          <p:nvPr/>
        </p:nvSpPr>
        <p:spPr bwMode="auto">
          <a:xfrm>
            <a:off x="7215188" y="2438400"/>
            <a:ext cx="971550" cy="230188"/>
          </a:xfrm>
          <a:prstGeom prst="rect">
            <a:avLst/>
          </a:prstGeom>
          <a:noFill/>
          <a:ln w="9525">
            <a:noFill/>
            <a:miter lim="800000"/>
            <a:headEnd/>
            <a:tailEnd/>
          </a:ln>
        </p:spPr>
        <p:txBody>
          <a:bodyPr>
            <a:spAutoFit/>
          </a:bodyPr>
          <a:lstStyle/>
          <a:p>
            <a:r>
              <a:rPr lang="en-US" altLang="zh-CN" sz="900" b="1">
                <a:solidFill>
                  <a:srgbClr val="FF0000"/>
                </a:solidFill>
                <a:latin typeface="华文楷体"/>
                <a:ea typeface="华文楷体"/>
                <a:cs typeface="华文楷体"/>
              </a:rPr>
              <a:t>6,965,506</a:t>
            </a:r>
            <a:r>
              <a:rPr lang="zh-CN" altLang="en-US" sz="900" b="1">
                <a:solidFill>
                  <a:srgbClr val="FF0000"/>
                </a:solidFill>
                <a:latin typeface="华文楷体"/>
                <a:ea typeface="华文楷体"/>
                <a:cs typeface="华文楷体"/>
              </a:rPr>
              <a:t>股</a:t>
            </a:r>
            <a:endParaRPr lang="en-US" altLang="zh-CN" sz="900" b="1">
              <a:solidFill>
                <a:srgbClr val="FF0000"/>
              </a:solidFill>
              <a:latin typeface="华文楷体"/>
              <a:ea typeface="华文楷体"/>
              <a:cs typeface="华文楷体"/>
            </a:endParaRPr>
          </a:p>
        </p:txBody>
      </p:sp>
      <p:sp>
        <p:nvSpPr>
          <p:cNvPr id="9259" name="TextBox 140"/>
          <p:cNvSpPr txBox="1">
            <a:spLocks noChangeArrowheads="1"/>
          </p:cNvSpPr>
          <p:nvPr/>
        </p:nvSpPr>
        <p:spPr bwMode="auto">
          <a:xfrm>
            <a:off x="7000875" y="3929063"/>
            <a:ext cx="468313" cy="230187"/>
          </a:xfrm>
          <a:prstGeom prst="rect">
            <a:avLst/>
          </a:prstGeom>
          <a:noFill/>
          <a:ln w="9525">
            <a:noFill/>
            <a:miter lim="800000"/>
            <a:headEnd/>
            <a:tailEnd/>
          </a:ln>
        </p:spPr>
        <p:txBody>
          <a:bodyPr>
            <a:spAutoFit/>
          </a:bodyPr>
          <a:lstStyle/>
          <a:p>
            <a:r>
              <a:rPr lang="en-US" altLang="zh-CN" sz="900">
                <a:latin typeface="华文楷体"/>
                <a:ea typeface="华文楷体"/>
                <a:cs typeface="华文楷体"/>
              </a:rPr>
              <a:t>100%</a:t>
            </a:r>
          </a:p>
        </p:txBody>
      </p:sp>
      <p:sp>
        <p:nvSpPr>
          <p:cNvPr id="9260" name="TextBox 132"/>
          <p:cNvSpPr txBox="1">
            <a:spLocks noChangeArrowheads="1"/>
          </p:cNvSpPr>
          <p:nvPr/>
        </p:nvSpPr>
        <p:spPr bwMode="auto">
          <a:xfrm>
            <a:off x="5000625" y="2497138"/>
            <a:ext cx="693738" cy="231775"/>
          </a:xfrm>
          <a:prstGeom prst="rect">
            <a:avLst/>
          </a:prstGeom>
          <a:noFill/>
          <a:ln w="9525">
            <a:noFill/>
            <a:miter lim="800000"/>
            <a:headEnd/>
            <a:tailEnd/>
          </a:ln>
        </p:spPr>
        <p:txBody>
          <a:bodyPr>
            <a:spAutoFit/>
          </a:bodyPr>
          <a:lstStyle/>
          <a:p>
            <a:pPr algn="ctr"/>
            <a:r>
              <a:rPr lang="en-US" altLang="zh-CN" sz="900">
                <a:latin typeface="华文楷体"/>
                <a:ea typeface="华文楷体"/>
                <a:cs typeface="华文楷体"/>
              </a:rPr>
              <a:t>52.94%</a:t>
            </a:r>
          </a:p>
        </p:txBody>
      </p:sp>
      <p:sp>
        <p:nvSpPr>
          <p:cNvPr id="9261" name="TextBox 133"/>
          <p:cNvSpPr txBox="1">
            <a:spLocks noChangeArrowheads="1"/>
          </p:cNvSpPr>
          <p:nvPr/>
        </p:nvSpPr>
        <p:spPr bwMode="auto">
          <a:xfrm>
            <a:off x="4776788" y="2714625"/>
            <a:ext cx="866775" cy="230188"/>
          </a:xfrm>
          <a:prstGeom prst="rect">
            <a:avLst/>
          </a:prstGeom>
          <a:noFill/>
          <a:ln w="9525">
            <a:noFill/>
            <a:miter lim="800000"/>
            <a:headEnd/>
            <a:tailEnd/>
          </a:ln>
        </p:spPr>
        <p:txBody>
          <a:bodyPr>
            <a:spAutoFit/>
          </a:bodyPr>
          <a:lstStyle/>
          <a:p>
            <a:r>
              <a:rPr lang="en-US" altLang="zh-CN" sz="900">
                <a:latin typeface="华文楷体"/>
                <a:ea typeface="华文楷体"/>
                <a:cs typeface="华文楷体"/>
              </a:rPr>
              <a:t>392,102,524</a:t>
            </a:r>
            <a:r>
              <a:rPr lang="zh-CN" altLang="en-US" sz="900">
                <a:latin typeface="华文楷体"/>
                <a:ea typeface="华文楷体"/>
                <a:cs typeface="华文楷体"/>
              </a:rPr>
              <a:t>股</a:t>
            </a:r>
            <a:endParaRPr lang="en-US" altLang="zh-CN" sz="900">
              <a:latin typeface="华文楷体"/>
              <a:ea typeface="华文楷体"/>
              <a:cs typeface="华文楷体"/>
            </a:endParaRPr>
          </a:p>
        </p:txBody>
      </p:sp>
      <p:sp>
        <p:nvSpPr>
          <p:cNvPr id="49" name="矩形 9"/>
          <p:cNvSpPr>
            <a:spLocks noChangeArrowheads="1"/>
          </p:cNvSpPr>
          <p:nvPr/>
        </p:nvSpPr>
        <p:spPr bwMode="auto">
          <a:xfrm>
            <a:off x="7858125" y="3387725"/>
            <a:ext cx="1143000" cy="642938"/>
          </a:xfrm>
          <a:prstGeom prst="rect">
            <a:avLst/>
          </a:prstGeom>
          <a:solidFill>
            <a:schemeClr val="bg1">
              <a:lumMod val="85000"/>
            </a:schemeClr>
          </a:solidFill>
          <a:ln w="9525" algn="ctr">
            <a:solidFill>
              <a:schemeClr val="tx1"/>
            </a:solidFill>
            <a:round/>
            <a:headEnd/>
            <a:tailEnd/>
          </a:ln>
        </p:spPr>
        <p:txBody>
          <a:bodyPr lIns="0" tIns="0" rIns="0" bIns="0" anchor="ctr"/>
          <a:lstStyle/>
          <a:p>
            <a:pPr algn="ctr" fontAlgn="auto">
              <a:spcBef>
                <a:spcPts val="0"/>
              </a:spcBef>
              <a:spcAft>
                <a:spcPts val="0"/>
              </a:spcAft>
              <a:buFont typeface="Arial" charset="0"/>
              <a:buNone/>
              <a:defRPr/>
            </a:pPr>
            <a:r>
              <a:rPr lang="en-US" altLang="zh-CN" sz="1300" b="1" dirty="0">
                <a:solidFill>
                  <a:srgbClr val="0000CC"/>
                </a:solidFill>
                <a:latin typeface="华文楷体" pitchFamily="2" charset="-122"/>
                <a:ea typeface="华文楷体" pitchFamily="2" charset="-122"/>
                <a:cs typeface="+mn-cs"/>
              </a:rPr>
              <a:t>C</a:t>
            </a:r>
            <a:r>
              <a:rPr lang="zh-CN" altLang="en-US" sz="1300" b="1" dirty="0">
                <a:solidFill>
                  <a:srgbClr val="0000CC"/>
                </a:solidFill>
                <a:latin typeface="华文楷体" pitchFamily="2" charset="-122"/>
                <a:ea typeface="华文楷体" pitchFamily="2" charset="-122"/>
                <a:cs typeface="+mn-cs"/>
              </a:rPr>
              <a:t>有限</a:t>
            </a:r>
            <a:endParaRPr lang="en-US" altLang="zh-CN" sz="1300" b="1" dirty="0">
              <a:solidFill>
                <a:srgbClr val="0000CC"/>
              </a:solidFill>
              <a:latin typeface="华文楷体" pitchFamily="2" charset="-122"/>
              <a:ea typeface="华文楷体" pitchFamily="2" charset="-122"/>
              <a:cs typeface="+mn-cs"/>
            </a:endParaRPr>
          </a:p>
          <a:p>
            <a:pPr algn="ctr" fontAlgn="auto">
              <a:spcBef>
                <a:spcPts val="0"/>
              </a:spcBef>
              <a:spcAft>
                <a:spcPts val="0"/>
              </a:spcAft>
              <a:buFont typeface="Arial" charset="0"/>
              <a:buNone/>
              <a:defRPr/>
            </a:pPr>
            <a:r>
              <a:rPr lang="zh-CN" altLang="en-US" sz="900" b="1" dirty="0">
                <a:solidFill>
                  <a:srgbClr val="0000CC"/>
                </a:solidFill>
                <a:latin typeface="华文楷体" pitchFamily="2" charset="-122"/>
                <a:ea typeface="华文楷体" pitchFamily="2" charset="-122"/>
                <a:cs typeface="+mn-cs"/>
              </a:rPr>
              <a:t>（估值：</a:t>
            </a:r>
            <a:r>
              <a:rPr lang="en-US" altLang="zh-CN" sz="900" b="1" dirty="0">
                <a:solidFill>
                  <a:srgbClr val="0000CC"/>
                </a:solidFill>
                <a:latin typeface="华文楷体" pitchFamily="2" charset="-122"/>
                <a:ea typeface="华文楷体" pitchFamily="2" charset="-122"/>
                <a:cs typeface="+mn-cs"/>
              </a:rPr>
              <a:t>42,796.73</a:t>
            </a:r>
            <a:r>
              <a:rPr lang="zh-CN" altLang="en-US" sz="900" b="1" dirty="0">
                <a:solidFill>
                  <a:srgbClr val="0000CC"/>
                </a:solidFill>
                <a:latin typeface="华文楷体" pitchFamily="2" charset="-122"/>
                <a:ea typeface="华文楷体" pitchFamily="2" charset="-122"/>
                <a:cs typeface="+mn-cs"/>
              </a:rPr>
              <a:t>万）</a:t>
            </a:r>
          </a:p>
        </p:txBody>
      </p:sp>
      <p:sp>
        <p:nvSpPr>
          <p:cNvPr id="9263" name="圆角矩形 7"/>
          <p:cNvSpPr>
            <a:spLocks noChangeArrowheads="1"/>
          </p:cNvSpPr>
          <p:nvPr/>
        </p:nvSpPr>
        <p:spPr bwMode="auto">
          <a:xfrm>
            <a:off x="7858125" y="4244975"/>
            <a:ext cx="1143000" cy="485775"/>
          </a:xfrm>
          <a:prstGeom prst="roundRect">
            <a:avLst>
              <a:gd name="adj" fmla="val 16667"/>
            </a:avLst>
          </a:prstGeom>
          <a:solidFill>
            <a:srgbClr val="FF9900">
              <a:alpha val="85881"/>
            </a:srgbClr>
          </a:solidFill>
          <a:ln w="9525" algn="ctr">
            <a:solidFill>
              <a:schemeClr val="tx1"/>
            </a:solidFill>
            <a:round/>
            <a:headEnd/>
            <a:tailEnd/>
          </a:ln>
        </p:spPr>
        <p:txBody>
          <a:bodyPr anchor="ctr"/>
          <a:lstStyle/>
          <a:p>
            <a:pPr algn="ctr"/>
            <a:r>
              <a:rPr lang="zh-CN" altLang="en-US" sz="1300" b="1">
                <a:latin typeface="华文楷体"/>
                <a:ea typeface="华文楷体"/>
                <a:cs typeface="华文楷体"/>
              </a:rPr>
              <a:t>置出资产</a:t>
            </a:r>
            <a:endParaRPr lang="en-US" altLang="zh-CN" sz="1300" b="1">
              <a:latin typeface="华文楷体"/>
              <a:ea typeface="华文楷体"/>
              <a:cs typeface="华文楷体"/>
            </a:endParaRPr>
          </a:p>
          <a:p>
            <a:pPr algn="ctr"/>
            <a:r>
              <a:rPr lang="zh-CN" altLang="en-US" sz="900" b="1">
                <a:latin typeface="华文楷体"/>
                <a:ea typeface="华文楷体"/>
                <a:cs typeface="华文楷体"/>
              </a:rPr>
              <a:t>（估值</a:t>
            </a:r>
            <a:r>
              <a:rPr lang="en-US" altLang="zh-CN" sz="900" b="1">
                <a:latin typeface="华文楷体"/>
                <a:ea typeface="华文楷体"/>
                <a:cs typeface="华文楷体"/>
              </a:rPr>
              <a:t>42,796.73</a:t>
            </a:r>
            <a:r>
              <a:rPr lang="zh-CN" altLang="en-US" sz="900" b="1">
                <a:latin typeface="华文楷体"/>
                <a:ea typeface="华文楷体"/>
                <a:cs typeface="华文楷体"/>
              </a:rPr>
              <a:t>万）</a:t>
            </a:r>
          </a:p>
        </p:txBody>
      </p:sp>
      <p:cxnSp>
        <p:nvCxnSpPr>
          <p:cNvPr id="9264" name="直接箭头连接符 15"/>
          <p:cNvCxnSpPr>
            <a:cxnSpLocks noChangeShapeType="1"/>
            <a:stCxn id="49" idx="2"/>
            <a:endCxn id="9263" idx="0"/>
          </p:cNvCxnSpPr>
          <p:nvPr/>
        </p:nvCxnSpPr>
        <p:spPr bwMode="auto">
          <a:xfrm rot="5400000">
            <a:off x="8323262" y="4138613"/>
            <a:ext cx="214313" cy="1588"/>
          </a:xfrm>
          <a:prstGeom prst="straightConnector1">
            <a:avLst/>
          </a:prstGeom>
          <a:noFill/>
          <a:ln w="9525" algn="ctr">
            <a:solidFill>
              <a:schemeClr val="tx1"/>
            </a:solidFill>
            <a:round/>
            <a:headEnd/>
            <a:tailEnd/>
          </a:ln>
        </p:spPr>
      </p:cxnSp>
      <p:sp>
        <p:nvSpPr>
          <p:cNvPr id="9265" name="TextBox 140"/>
          <p:cNvSpPr txBox="1">
            <a:spLocks noChangeArrowheads="1"/>
          </p:cNvSpPr>
          <p:nvPr/>
        </p:nvSpPr>
        <p:spPr bwMode="auto">
          <a:xfrm>
            <a:off x="8429625" y="2935288"/>
            <a:ext cx="468313" cy="230187"/>
          </a:xfrm>
          <a:prstGeom prst="rect">
            <a:avLst/>
          </a:prstGeom>
          <a:noFill/>
          <a:ln w="9525">
            <a:noFill/>
            <a:miter lim="800000"/>
            <a:headEnd/>
            <a:tailEnd/>
          </a:ln>
        </p:spPr>
        <p:txBody>
          <a:bodyPr>
            <a:spAutoFit/>
          </a:bodyPr>
          <a:lstStyle/>
          <a:p>
            <a:r>
              <a:rPr lang="en-US" altLang="zh-CN" sz="900">
                <a:latin typeface="华文楷体"/>
                <a:ea typeface="华文楷体"/>
                <a:cs typeface="华文楷体"/>
              </a:rPr>
              <a:t>100%</a:t>
            </a:r>
          </a:p>
        </p:txBody>
      </p:sp>
      <p:cxnSp>
        <p:nvCxnSpPr>
          <p:cNvPr id="9266" name="直接连接符 101"/>
          <p:cNvCxnSpPr>
            <a:cxnSpLocks noChangeShapeType="1"/>
            <a:endCxn id="49" idx="0"/>
          </p:cNvCxnSpPr>
          <p:nvPr/>
        </p:nvCxnSpPr>
        <p:spPr bwMode="auto">
          <a:xfrm rot="16200000" flipH="1">
            <a:off x="8083551" y="3041650"/>
            <a:ext cx="690562" cy="1587"/>
          </a:xfrm>
          <a:prstGeom prst="line">
            <a:avLst/>
          </a:prstGeom>
          <a:noFill/>
          <a:ln w="9525" algn="ctr">
            <a:solidFill>
              <a:schemeClr val="tx1"/>
            </a:solidFill>
            <a:round/>
            <a:headEnd/>
            <a:tailEnd type="triangle" w="med" len="med"/>
          </a:ln>
        </p:spPr>
      </p:cxnSp>
      <p:cxnSp>
        <p:nvCxnSpPr>
          <p:cNvPr id="9267" name="肘形连接符 28"/>
          <p:cNvCxnSpPr>
            <a:cxnSpLocks noChangeShapeType="1"/>
          </p:cNvCxnSpPr>
          <p:nvPr/>
        </p:nvCxnSpPr>
        <p:spPr bwMode="auto">
          <a:xfrm rot="16200000" flipH="1">
            <a:off x="5469732" y="2475706"/>
            <a:ext cx="704850" cy="500063"/>
          </a:xfrm>
          <a:prstGeom prst="bentConnector3">
            <a:avLst>
              <a:gd name="adj1" fmla="val 50000"/>
            </a:avLst>
          </a:prstGeom>
          <a:noFill/>
          <a:ln w="9525" algn="ctr">
            <a:solidFill>
              <a:schemeClr val="tx1"/>
            </a:solidFill>
            <a:round/>
            <a:headEnd/>
            <a:tailEnd type="triangle" w="med" len="med"/>
          </a:ln>
        </p:spPr>
      </p:cxnSp>
      <p:cxnSp>
        <p:nvCxnSpPr>
          <p:cNvPr id="9268" name="直接连接符 32"/>
          <p:cNvCxnSpPr>
            <a:cxnSpLocks noChangeShapeType="1"/>
            <a:stCxn id="9253" idx="4"/>
            <a:endCxn id="9251" idx="0"/>
          </p:cNvCxnSpPr>
          <p:nvPr/>
        </p:nvCxnSpPr>
        <p:spPr bwMode="auto">
          <a:xfrm rot="5400000">
            <a:off x="5695156" y="2464594"/>
            <a:ext cx="1204913" cy="22225"/>
          </a:xfrm>
          <a:prstGeom prst="line">
            <a:avLst/>
          </a:prstGeom>
          <a:noFill/>
          <a:ln w="9525" algn="ctr">
            <a:solidFill>
              <a:schemeClr val="tx1"/>
            </a:solidFill>
            <a:round/>
            <a:headEnd/>
            <a:tailEnd type="triangle" w="med" len="med"/>
          </a:ln>
        </p:spPr>
      </p:cxnSp>
      <p:cxnSp>
        <p:nvCxnSpPr>
          <p:cNvPr id="9269" name="肘形连接符 34"/>
          <p:cNvCxnSpPr>
            <a:cxnSpLocks noChangeShapeType="1"/>
            <a:stCxn id="9250" idx="2"/>
          </p:cNvCxnSpPr>
          <p:nvPr/>
        </p:nvCxnSpPr>
        <p:spPr bwMode="auto">
          <a:xfrm rot="5400000">
            <a:off x="6433344" y="2296319"/>
            <a:ext cx="849313" cy="714375"/>
          </a:xfrm>
          <a:prstGeom prst="bentConnector3">
            <a:avLst>
              <a:gd name="adj1" fmla="val 58972"/>
            </a:avLst>
          </a:prstGeom>
          <a:noFill/>
          <a:ln w="9525" algn="ctr">
            <a:solidFill>
              <a:schemeClr val="tx1"/>
            </a:solidFill>
            <a:round/>
            <a:headEnd/>
            <a:tailEnd type="triangle" w="med" len="med"/>
          </a:ln>
        </p:spPr>
      </p:cxnSp>
      <p:sp>
        <p:nvSpPr>
          <p:cNvPr id="9270" name="矩形 7"/>
          <p:cNvSpPr>
            <a:spLocks noChangeArrowheads="1"/>
          </p:cNvSpPr>
          <p:nvPr/>
        </p:nvSpPr>
        <p:spPr bwMode="auto">
          <a:xfrm>
            <a:off x="8004175" y="2338388"/>
            <a:ext cx="855663" cy="355600"/>
          </a:xfrm>
          <a:prstGeom prst="rect">
            <a:avLst/>
          </a:prstGeom>
          <a:noFill/>
          <a:ln w="9525" algn="ctr">
            <a:solidFill>
              <a:schemeClr val="tx1"/>
            </a:solidFill>
            <a:round/>
            <a:headEnd/>
            <a:tailEnd/>
          </a:ln>
        </p:spPr>
        <p:txBody>
          <a:bodyPr lIns="0" tIns="0" rIns="0" bIns="0" anchor="ctr"/>
          <a:lstStyle/>
          <a:p>
            <a:pPr algn="ctr"/>
            <a:r>
              <a:rPr lang="en-US" altLang="zh-CN" sz="1300" b="1">
                <a:solidFill>
                  <a:srgbClr val="0000CC"/>
                </a:solidFill>
                <a:latin typeface="华文楷体"/>
                <a:ea typeface="华文楷体"/>
                <a:cs typeface="华文楷体"/>
              </a:rPr>
              <a:t>A</a:t>
            </a:r>
            <a:r>
              <a:rPr lang="zh-CN" altLang="en-US" sz="1300" b="1">
                <a:solidFill>
                  <a:srgbClr val="0000CC"/>
                </a:solidFill>
                <a:latin typeface="华文楷体"/>
                <a:ea typeface="华文楷体"/>
                <a:cs typeface="华文楷体"/>
              </a:rPr>
              <a:t>集团</a:t>
            </a:r>
          </a:p>
        </p:txBody>
      </p:sp>
      <p:sp>
        <p:nvSpPr>
          <p:cNvPr id="9271" name="圆角矩形 10"/>
          <p:cNvSpPr>
            <a:spLocks noChangeArrowheads="1"/>
          </p:cNvSpPr>
          <p:nvPr/>
        </p:nvSpPr>
        <p:spPr bwMode="auto">
          <a:xfrm>
            <a:off x="357188" y="4122738"/>
            <a:ext cx="949325" cy="679450"/>
          </a:xfrm>
          <a:prstGeom prst="roundRect">
            <a:avLst>
              <a:gd name="adj" fmla="val 16667"/>
            </a:avLst>
          </a:prstGeom>
          <a:noFill/>
          <a:ln w="9525" algn="ctr">
            <a:solidFill>
              <a:schemeClr val="tx1"/>
            </a:solidFill>
            <a:round/>
            <a:headEnd/>
            <a:tailEnd/>
          </a:ln>
        </p:spPr>
        <p:txBody>
          <a:bodyPr lIns="0" tIns="0" rIns="0" bIns="0" anchor="ctr"/>
          <a:lstStyle/>
          <a:p>
            <a:pPr algn="ctr"/>
            <a:r>
              <a:rPr lang="zh-CN" altLang="en-US" sz="1300">
                <a:latin typeface="华文楷体"/>
                <a:ea typeface="华文楷体"/>
                <a:cs typeface="华文楷体"/>
              </a:rPr>
              <a:t>累计</a:t>
            </a:r>
            <a:endParaRPr lang="en-US" altLang="zh-CN" sz="1300">
              <a:latin typeface="华文楷体"/>
              <a:ea typeface="华文楷体"/>
              <a:cs typeface="华文楷体"/>
            </a:endParaRPr>
          </a:p>
          <a:p>
            <a:pPr algn="ctr"/>
            <a:r>
              <a:rPr lang="zh-CN" altLang="en-US" sz="1300">
                <a:latin typeface="华文楷体"/>
                <a:ea typeface="华文楷体"/>
                <a:cs typeface="华文楷体"/>
              </a:rPr>
              <a:t>未分配利润</a:t>
            </a:r>
            <a:endParaRPr lang="en-US" altLang="zh-CN" sz="1300">
              <a:latin typeface="华文楷体"/>
              <a:ea typeface="华文楷体"/>
              <a:cs typeface="华文楷体"/>
            </a:endParaRPr>
          </a:p>
          <a:p>
            <a:pPr algn="ctr"/>
            <a:r>
              <a:rPr lang="en-US" altLang="zh-CN" sz="900">
                <a:latin typeface="华文楷体"/>
                <a:ea typeface="华文楷体"/>
                <a:cs typeface="华文楷体"/>
              </a:rPr>
              <a:t>(11,284.09</a:t>
            </a:r>
            <a:r>
              <a:rPr lang="zh-CN" altLang="en-US" sz="900">
                <a:latin typeface="华文楷体"/>
                <a:ea typeface="华文楷体"/>
                <a:cs typeface="华文楷体"/>
              </a:rPr>
              <a:t>万</a:t>
            </a:r>
            <a:r>
              <a:rPr lang="en-US" altLang="zh-CN" sz="900">
                <a:latin typeface="华文楷体"/>
                <a:ea typeface="华文楷体"/>
                <a:cs typeface="华文楷体"/>
              </a:rPr>
              <a:t>)</a:t>
            </a:r>
            <a:endParaRPr lang="zh-CN" altLang="en-US" sz="900">
              <a:latin typeface="华文楷体"/>
              <a:ea typeface="华文楷体"/>
              <a:cs typeface="华文楷体"/>
            </a:endParaRPr>
          </a:p>
        </p:txBody>
      </p:sp>
      <p:sp>
        <p:nvSpPr>
          <p:cNvPr id="9272" name="圆角矩形 10"/>
          <p:cNvSpPr>
            <a:spLocks noChangeArrowheads="1"/>
          </p:cNvSpPr>
          <p:nvPr/>
        </p:nvSpPr>
        <p:spPr bwMode="auto">
          <a:xfrm>
            <a:off x="5194300" y="4078288"/>
            <a:ext cx="949325" cy="571500"/>
          </a:xfrm>
          <a:prstGeom prst="roundRect">
            <a:avLst>
              <a:gd name="adj" fmla="val 16667"/>
            </a:avLst>
          </a:prstGeom>
          <a:noFill/>
          <a:ln w="9525" algn="ctr">
            <a:solidFill>
              <a:schemeClr val="tx1"/>
            </a:solidFill>
            <a:round/>
            <a:headEnd/>
            <a:tailEnd/>
          </a:ln>
        </p:spPr>
        <p:txBody>
          <a:bodyPr lIns="0" tIns="0" rIns="0" bIns="0" anchor="ctr"/>
          <a:lstStyle/>
          <a:p>
            <a:pPr algn="ctr"/>
            <a:r>
              <a:rPr lang="zh-CN" altLang="en-US" sz="1300">
                <a:latin typeface="华文楷体"/>
                <a:ea typeface="华文楷体"/>
                <a:cs typeface="华文楷体"/>
              </a:rPr>
              <a:t>累计</a:t>
            </a:r>
            <a:endParaRPr lang="en-US" altLang="zh-CN" sz="1300">
              <a:latin typeface="华文楷体"/>
              <a:ea typeface="华文楷体"/>
              <a:cs typeface="华文楷体"/>
            </a:endParaRPr>
          </a:p>
          <a:p>
            <a:pPr algn="ctr"/>
            <a:r>
              <a:rPr lang="zh-CN" altLang="en-US" sz="1300">
                <a:latin typeface="华文楷体"/>
                <a:ea typeface="华文楷体"/>
                <a:cs typeface="华文楷体"/>
              </a:rPr>
              <a:t>未分配利润</a:t>
            </a:r>
            <a:endParaRPr lang="en-US" altLang="zh-CN" sz="1300">
              <a:latin typeface="华文楷体"/>
              <a:ea typeface="华文楷体"/>
              <a:cs typeface="华文楷体"/>
            </a:endParaRPr>
          </a:p>
          <a:p>
            <a:pPr algn="ctr"/>
            <a:r>
              <a:rPr lang="en-US" altLang="zh-CN" sz="900">
                <a:latin typeface="华文楷体"/>
                <a:ea typeface="华文楷体"/>
                <a:cs typeface="华文楷体"/>
              </a:rPr>
              <a:t>(11,284.09</a:t>
            </a:r>
            <a:r>
              <a:rPr lang="zh-CN" altLang="en-US" sz="900">
                <a:latin typeface="华文楷体"/>
                <a:ea typeface="华文楷体"/>
                <a:cs typeface="华文楷体"/>
              </a:rPr>
              <a:t>万</a:t>
            </a:r>
            <a:r>
              <a:rPr lang="en-US" altLang="zh-CN" sz="900">
                <a:latin typeface="华文楷体"/>
                <a:ea typeface="华文楷体"/>
                <a:cs typeface="华文楷体"/>
              </a:rPr>
              <a:t>)</a:t>
            </a:r>
            <a:endParaRPr lang="zh-CN" altLang="en-US" sz="900">
              <a:latin typeface="华文楷体"/>
              <a:ea typeface="华文楷体"/>
              <a:cs typeface="华文楷体"/>
            </a:endParaRPr>
          </a:p>
        </p:txBody>
      </p:sp>
      <p:cxnSp>
        <p:nvCxnSpPr>
          <p:cNvPr id="9273" name="肘形连接符 72"/>
          <p:cNvCxnSpPr>
            <a:cxnSpLocks noChangeShapeType="1"/>
            <a:stCxn id="9226" idx="2"/>
            <a:endCxn id="9271" idx="0"/>
          </p:cNvCxnSpPr>
          <p:nvPr/>
        </p:nvCxnSpPr>
        <p:spPr bwMode="auto">
          <a:xfrm rot="5400000">
            <a:off x="1041400" y="3592513"/>
            <a:ext cx="320675" cy="739775"/>
          </a:xfrm>
          <a:prstGeom prst="bentConnector3">
            <a:avLst>
              <a:gd name="adj1" fmla="val 50000"/>
            </a:avLst>
          </a:prstGeom>
          <a:noFill/>
          <a:ln w="9525" algn="ctr">
            <a:solidFill>
              <a:schemeClr val="tx1"/>
            </a:solidFill>
            <a:round/>
            <a:headEnd/>
            <a:tailEnd/>
          </a:ln>
        </p:spPr>
      </p:cxnSp>
      <p:cxnSp>
        <p:nvCxnSpPr>
          <p:cNvPr id="9274" name="肘形连接符 80"/>
          <p:cNvCxnSpPr>
            <a:cxnSpLocks noChangeShapeType="1"/>
            <a:stCxn id="9226" idx="2"/>
            <a:endCxn id="59" idx="0"/>
          </p:cNvCxnSpPr>
          <p:nvPr/>
        </p:nvCxnSpPr>
        <p:spPr bwMode="auto">
          <a:xfrm rot="16200000" flipH="1">
            <a:off x="1770063" y="3603625"/>
            <a:ext cx="317500" cy="714375"/>
          </a:xfrm>
          <a:prstGeom prst="bentConnector3">
            <a:avLst>
              <a:gd name="adj1" fmla="val 50000"/>
            </a:avLst>
          </a:prstGeom>
          <a:noFill/>
          <a:ln w="9525" algn="ctr">
            <a:solidFill>
              <a:schemeClr val="tx1"/>
            </a:solidFill>
            <a:round/>
            <a:headEnd/>
            <a:tailEnd type="triangle" w="med" len="med"/>
          </a:ln>
        </p:spPr>
      </p:cxnSp>
      <p:cxnSp>
        <p:nvCxnSpPr>
          <p:cNvPr id="9275" name="肘形连接符 82"/>
          <p:cNvCxnSpPr>
            <a:cxnSpLocks noChangeShapeType="1"/>
            <a:stCxn id="9251" idx="2"/>
            <a:endCxn id="37" idx="0"/>
          </p:cNvCxnSpPr>
          <p:nvPr/>
        </p:nvCxnSpPr>
        <p:spPr bwMode="auto">
          <a:xfrm rot="16200000" flipH="1">
            <a:off x="6373019" y="3634581"/>
            <a:ext cx="469900" cy="642938"/>
          </a:xfrm>
          <a:prstGeom prst="bentConnector3">
            <a:avLst>
              <a:gd name="adj1" fmla="val 38597"/>
            </a:avLst>
          </a:prstGeom>
          <a:noFill/>
          <a:ln w="9525" algn="ctr">
            <a:solidFill>
              <a:schemeClr val="tx1"/>
            </a:solidFill>
            <a:round/>
            <a:headEnd/>
            <a:tailEnd type="triangle" w="med" len="med"/>
          </a:ln>
        </p:spPr>
      </p:cxnSp>
      <p:cxnSp>
        <p:nvCxnSpPr>
          <p:cNvPr id="9276" name="肘形连接符 84"/>
          <p:cNvCxnSpPr>
            <a:cxnSpLocks noChangeShapeType="1"/>
            <a:stCxn id="9251" idx="2"/>
            <a:endCxn id="9272" idx="0"/>
          </p:cNvCxnSpPr>
          <p:nvPr/>
        </p:nvCxnSpPr>
        <p:spPr bwMode="auto">
          <a:xfrm rot="5400000">
            <a:off x="5799138" y="3590925"/>
            <a:ext cx="357188" cy="617537"/>
          </a:xfrm>
          <a:prstGeom prst="bentConnector3">
            <a:avLst>
              <a:gd name="adj1" fmla="val 50000"/>
            </a:avLst>
          </a:prstGeom>
          <a:noFill/>
          <a:ln w="9525" algn="ctr">
            <a:solidFill>
              <a:schemeClr val="tx1"/>
            </a:solidFill>
            <a:round/>
            <a:headEnd/>
            <a:tailEnd/>
          </a:ln>
        </p:spPr>
      </p:cxnSp>
      <p:sp>
        <p:nvSpPr>
          <p:cNvPr id="61" name="爆炸形 1 60"/>
          <p:cNvSpPr/>
          <p:nvPr/>
        </p:nvSpPr>
        <p:spPr bwMode="auto">
          <a:xfrm>
            <a:off x="3500438" y="3071813"/>
            <a:ext cx="1285875" cy="571500"/>
          </a:xfrm>
          <a:prstGeom prst="irregularSeal1">
            <a:avLst/>
          </a:prstGeom>
          <a:solidFill>
            <a:srgbClr val="FFE7E7">
              <a:alpha val="42000"/>
            </a:srgbClr>
          </a:solidFill>
          <a:ln w="9525" cap="flat" cmpd="sng" algn="ctr">
            <a:solidFill>
              <a:schemeClr val="tx2">
                <a:lumMod val="75000"/>
              </a:schemeClr>
            </a:solidFill>
            <a:prstDash val="sysDash"/>
            <a:round/>
            <a:headEnd type="none" w="med" len="med"/>
            <a:tailEnd type="none" w="med" len="med"/>
          </a:ln>
          <a:effectLst/>
        </p:spPr>
        <p:txBody>
          <a:bodyPr lIns="7200" tIns="7200" rIns="7200" bIns="7200"/>
          <a:lstStyle/>
          <a:p>
            <a:pPr fontAlgn="auto">
              <a:spcBef>
                <a:spcPts val="0"/>
              </a:spcBef>
              <a:spcAft>
                <a:spcPts val="0"/>
              </a:spcAft>
              <a:defRPr/>
            </a:pPr>
            <a:r>
              <a:rPr lang="zh-CN" altLang="en-US" sz="1100" b="1" dirty="0">
                <a:solidFill>
                  <a:srgbClr val="CC0099"/>
                </a:solidFill>
                <a:latin typeface="华文楷体" pitchFamily="2" charset="-122"/>
                <a:ea typeface="华文楷体" pitchFamily="2" charset="-122"/>
                <a:cs typeface="+mn-cs"/>
              </a:rPr>
              <a:t>被收购企业</a:t>
            </a:r>
          </a:p>
        </p:txBody>
      </p:sp>
      <p:sp>
        <p:nvSpPr>
          <p:cNvPr id="62" name="爆炸形 1 61"/>
          <p:cNvSpPr/>
          <p:nvPr/>
        </p:nvSpPr>
        <p:spPr bwMode="auto">
          <a:xfrm rot="21012029">
            <a:off x="2035175" y="1444625"/>
            <a:ext cx="1071563" cy="500063"/>
          </a:xfrm>
          <a:prstGeom prst="irregularSeal1">
            <a:avLst/>
          </a:prstGeom>
          <a:solidFill>
            <a:srgbClr val="FFE7E7">
              <a:alpha val="42000"/>
            </a:srgbClr>
          </a:solidFill>
          <a:ln w="9525" cap="flat" cmpd="sng" algn="ctr">
            <a:solidFill>
              <a:schemeClr val="tx2">
                <a:lumMod val="75000"/>
              </a:schemeClr>
            </a:solidFill>
            <a:prstDash val="sysDash"/>
            <a:round/>
            <a:headEnd type="none" w="med" len="med"/>
            <a:tailEnd type="none" w="med" len="med"/>
          </a:ln>
          <a:effectLst/>
        </p:spPr>
        <p:txBody>
          <a:bodyPr lIns="7200" tIns="7200" rIns="7200" bIns="7200"/>
          <a:lstStyle/>
          <a:p>
            <a:pPr fontAlgn="auto">
              <a:spcBef>
                <a:spcPts val="0"/>
              </a:spcBef>
              <a:spcAft>
                <a:spcPts val="0"/>
              </a:spcAft>
              <a:defRPr/>
            </a:pPr>
            <a:r>
              <a:rPr lang="zh-CN" altLang="en-US" sz="1100" b="1" dirty="0">
                <a:solidFill>
                  <a:srgbClr val="CC0000"/>
                </a:solidFill>
                <a:latin typeface="华文楷体" pitchFamily="2" charset="-122"/>
                <a:ea typeface="华文楷体" pitchFamily="2" charset="-122"/>
                <a:cs typeface="+mn-cs"/>
              </a:rPr>
              <a:t>收购企业</a:t>
            </a:r>
          </a:p>
        </p:txBody>
      </p:sp>
      <p:sp>
        <p:nvSpPr>
          <p:cNvPr id="63" name="爆炸形 1 62"/>
          <p:cNvSpPr/>
          <p:nvPr/>
        </p:nvSpPr>
        <p:spPr bwMode="auto">
          <a:xfrm>
            <a:off x="3286125" y="1928813"/>
            <a:ext cx="1285875" cy="571500"/>
          </a:xfrm>
          <a:prstGeom prst="irregularSeal1">
            <a:avLst/>
          </a:prstGeom>
          <a:solidFill>
            <a:srgbClr val="FFE7E7">
              <a:alpha val="42000"/>
            </a:srgbClr>
          </a:solidFill>
          <a:ln w="9525" cap="flat" cmpd="sng" algn="ctr">
            <a:solidFill>
              <a:schemeClr val="tx2">
                <a:lumMod val="75000"/>
              </a:schemeClr>
            </a:solidFill>
            <a:prstDash val="sysDash"/>
            <a:round/>
            <a:headEnd type="none" w="med" len="med"/>
            <a:tailEnd type="none" w="med" len="med"/>
          </a:ln>
          <a:effectLst/>
        </p:spPr>
        <p:txBody>
          <a:bodyPr lIns="7200" tIns="7200" rIns="7200" bIns="7200"/>
          <a:lstStyle/>
          <a:p>
            <a:pPr fontAlgn="auto">
              <a:spcBef>
                <a:spcPts val="0"/>
              </a:spcBef>
              <a:spcAft>
                <a:spcPts val="0"/>
              </a:spcAft>
              <a:defRPr/>
            </a:pPr>
            <a:r>
              <a:rPr lang="zh-CN" altLang="en-US" sz="1100" b="1" dirty="0">
                <a:solidFill>
                  <a:srgbClr val="CC0099"/>
                </a:solidFill>
                <a:latin typeface="华文楷体" pitchFamily="2" charset="-122"/>
                <a:ea typeface="华文楷体" pitchFamily="2" charset="-122"/>
                <a:cs typeface="+mn-cs"/>
              </a:rPr>
              <a:t>股权转让方</a:t>
            </a:r>
          </a:p>
        </p:txBody>
      </p:sp>
      <p:sp>
        <p:nvSpPr>
          <p:cNvPr id="64" name="标题 1"/>
          <p:cNvSpPr txBox="1">
            <a:spLocks/>
          </p:cNvSpPr>
          <p:nvPr/>
        </p:nvSpPr>
        <p:spPr>
          <a:xfrm>
            <a:off x="117475" y="139700"/>
            <a:ext cx="7850188" cy="573088"/>
          </a:xfrm>
          <a:prstGeom prst="rect">
            <a:avLst/>
          </a:prstGeom>
        </p:spPr>
        <p:txBody>
          <a:bodyPr>
            <a:normAutofit fontScale="97500"/>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fontAlgn="auto">
              <a:spcAft>
                <a:spcPts val="0"/>
              </a:spcAft>
              <a:defRPr/>
            </a:pPr>
            <a:r>
              <a:rPr lang="zh-CN" altLang="en-US" sz="3200" b="1" dirty="0" smtClean="0">
                <a:solidFill>
                  <a:srgbClr val="0000CC"/>
                </a:solidFill>
                <a:latin typeface="华文楷体" pitchFamily="2" charset="-122"/>
                <a:ea typeface="华文楷体" pitchFamily="2" charset="-122"/>
              </a:rPr>
              <a:t>重组案例二</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224"/>
                                        </p:tgtEl>
                                        <p:attrNameLst>
                                          <p:attrName>style.visibility</p:attrName>
                                        </p:attrNameLst>
                                      </p:cBhvr>
                                      <p:to>
                                        <p:strVal val="visible"/>
                                      </p:to>
                                    </p:set>
                                    <p:animEffect transition="in" filter="blinds(horizontal)">
                                      <p:cBhvr>
                                        <p:cTn id="7" dur="500"/>
                                        <p:tgtEl>
                                          <p:spTgt spid="92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221"/>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9220"/>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9218"/>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9225"/>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9226"/>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59"/>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9228"/>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9229"/>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9230"/>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9231"/>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9232"/>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9233"/>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9234"/>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9235"/>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9236"/>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97"/>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9238"/>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9239"/>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9240"/>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9241"/>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9242"/>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9243"/>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9244"/>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9245"/>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9271"/>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9273"/>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9274"/>
                                        </p:tgtEl>
                                        <p:attrNameLst>
                                          <p:attrName>style.visibility</p:attrName>
                                        </p:attrNameLst>
                                      </p:cBhvr>
                                      <p:to>
                                        <p:strVal val="visible"/>
                                      </p:to>
                                    </p:set>
                                  </p:childTnLst>
                                </p:cTn>
                              </p:par>
                            </p:childTnLst>
                          </p:cTn>
                        </p:par>
                      </p:childTnLst>
                    </p:cTn>
                  </p:par>
                  <p:par>
                    <p:cTn id="66" fill="hold" nodeType="clickPar">
                      <p:stCondLst>
                        <p:cond delay="indefinite"/>
                      </p:stCondLst>
                      <p:childTnLst>
                        <p:par>
                          <p:cTn id="67" fill="hold" nodeType="withGroup">
                            <p:stCondLst>
                              <p:cond delay="0"/>
                            </p:stCondLst>
                            <p:childTnLst>
                              <p:par>
                                <p:cTn id="68" presetID="4" presetClass="entr" presetSubtype="16" fill="hold" nodeType="clickEffect">
                                  <p:stCondLst>
                                    <p:cond delay="0"/>
                                  </p:stCondLst>
                                  <p:childTnLst>
                                    <p:set>
                                      <p:cBhvr>
                                        <p:cTn id="69" dur="1" fill="hold">
                                          <p:stCondLst>
                                            <p:cond delay="0"/>
                                          </p:stCondLst>
                                        </p:cTn>
                                        <p:tgtEl>
                                          <p:spTgt spid="9247"/>
                                        </p:tgtEl>
                                        <p:attrNameLst>
                                          <p:attrName>style.visibility</p:attrName>
                                        </p:attrNameLst>
                                      </p:cBhvr>
                                      <p:to>
                                        <p:strVal val="visible"/>
                                      </p:to>
                                    </p:set>
                                    <p:animEffect transition="in" filter="box(in)">
                                      <p:cBhvr>
                                        <p:cTn id="70" dur="500"/>
                                        <p:tgtEl>
                                          <p:spTgt spid="9247"/>
                                        </p:tgtEl>
                                      </p:cBhvr>
                                    </p:animEffect>
                                  </p:childTnLst>
                                </p:cTn>
                              </p:par>
                              <p:par>
                                <p:cTn id="71" presetID="4" presetClass="entr" presetSubtype="16" fill="hold" grpId="0" nodeType="withEffect">
                                  <p:stCondLst>
                                    <p:cond delay="0"/>
                                  </p:stCondLst>
                                  <p:childTnLst>
                                    <p:set>
                                      <p:cBhvr>
                                        <p:cTn id="72" dur="1" fill="hold">
                                          <p:stCondLst>
                                            <p:cond delay="0"/>
                                          </p:stCondLst>
                                        </p:cTn>
                                        <p:tgtEl>
                                          <p:spTgt spid="9246"/>
                                        </p:tgtEl>
                                        <p:attrNameLst>
                                          <p:attrName>style.visibility</p:attrName>
                                        </p:attrNameLst>
                                      </p:cBhvr>
                                      <p:to>
                                        <p:strVal val="visible"/>
                                      </p:to>
                                    </p:set>
                                    <p:animEffect transition="in" filter="box(in)">
                                      <p:cBhvr>
                                        <p:cTn id="73" dur="500"/>
                                        <p:tgtEl>
                                          <p:spTgt spid="9246"/>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4" presetClass="entr" presetSubtype="16" fill="hold" nodeType="clickEffect">
                                  <p:stCondLst>
                                    <p:cond delay="0"/>
                                  </p:stCondLst>
                                  <p:childTnLst>
                                    <p:set>
                                      <p:cBhvr>
                                        <p:cTn id="77" dur="1" fill="hold">
                                          <p:stCondLst>
                                            <p:cond delay="0"/>
                                          </p:stCondLst>
                                        </p:cTn>
                                        <p:tgtEl>
                                          <p:spTgt spid="9248"/>
                                        </p:tgtEl>
                                        <p:attrNameLst>
                                          <p:attrName>style.visibility</p:attrName>
                                        </p:attrNameLst>
                                      </p:cBhvr>
                                      <p:to>
                                        <p:strVal val="visible"/>
                                      </p:to>
                                    </p:set>
                                    <p:animEffect transition="in" filter="box(in)">
                                      <p:cBhvr>
                                        <p:cTn id="78" dur="500"/>
                                        <p:tgtEl>
                                          <p:spTgt spid="9248"/>
                                        </p:tgtEl>
                                      </p:cBhvr>
                                    </p:animEffect>
                                  </p:childTnLst>
                                </p:cTn>
                              </p:par>
                              <p:par>
                                <p:cTn id="79" presetID="4" presetClass="entr" presetSubtype="16" fill="hold" grpId="0" nodeType="withEffect">
                                  <p:stCondLst>
                                    <p:cond delay="0"/>
                                  </p:stCondLst>
                                  <p:childTnLst>
                                    <p:set>
                                      <p:cBhvr>
                                        <p:cTn id="80" dur="1" fill="hold">
                                          <p:stCondLst>
                                            <p:cond delay="0"/>
                                          </p:stCondLst>
                                        </p:cTn>
                                        <p:tgtEl>
                                          <p:spTgt spid="9249"/>
                                        </p:tgtEl>
                                        <p:attrNameLst>
                                          <p:attrName>style.visibility</p:attrName>
                                        </p:attrNameLst>
                                      </p:cBhvr>
                                      <p:to>
                                        <p:strVal val="visible"/>
                                      </p:to>
                                    </p:set>
                                    <p:animEffect transition="in" filter="box(in)">
                                      <p:cBhvr>
                                        <p:cTn id="81" dur="500"/>
                                        <p:tgtEl>
                                          <p:spTgt spid="9249"/>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39"/>
                                        </p:tgtEl>
                                        <p:attrNameLst>
                                          <p:attrName>style.visibility</p:attrName>
                                        </p:attrNameLst>
                                      </p:cBhvr>
                                      <p:to>
                                        <p:strVal val="visible"/>
                                      </p:to>
                                    </p:set>
                                  </p:childTnLst>
                                </p:cTn>
                              </p:par>
                            </p:childTnLst>
                          </p:cTn>
                        </p:par>
                      </p:childTnLst>
                    </p:cTn>
                  </p:par>
                  <p:par>
                    <p:cTn id="86" fill="hold" nodeType="clickPar">
                      <p:stCondLst>
                        <p:cond delay="indefinite"/>
                      </p:stCondLst>
                      <p:childTnLst>
                        <p:par>
                          <p:cTn id="87" fill="hold" nodeType="withGroup">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37"/>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9254"/>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9259"/>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9260"/>
                                        </p:tgtEl>
                                        <p:attrNameLst>
                                          <p:attrName>style.visibility</p:attrName>
                                        </p:attrNameLst>
                                      </p:cBhvr>
                                      <p:to>
                                        <p:strVal val="visible"/>
                                      </p:to>
                                    </p:set>
                                  </p:childTnLst>
                                </p:cTn>
                              </p:par>
                              <p:par>
                                <p:cTn id="96" presetID="1" presetClass="entr" presetSubtype="0" fill="hold" grpId="0" nodeType="withEffect">
                                  <p:stCondLst>
                                    <p:cond delay="0"/>
                                  </p:stCondLst>
                                  <p:childTnLst>
                                    <p:set>
                                      <p:cBhvr>
                                        <p:cTn id="97" dur="1" fill="hold">
                                          <p:stCondLst>
                                            <p:cond delay="0"/>
                                          </p:stCondLst>
                                        </p:cTn>
                                        <p:tgtEl>
                                          <p:spTgt spid="9261"/>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9267"/>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9272"/>
                                        </p:tgtEl>
                                        <p:attrNameLst>
                                          <p:attrName>style.visibility</p:attrName>
                                        </p:attrNameLst>
                                      </p:cBhvr>
                                      <p:to>
                                        <p:strVal val="visible"/>
                                      </p:to>
                                    </p:set>
                                  </p:childTnLst>
                                </p:cTn>
                              </p:par>
                              <p:par>
                                <p:cTn id="102" presetID="1" presetClass="entr" presetSubtype="0" fill="hold" nodeType="withEffect">
                                  <p:stCondLst>
                                    <p:cond delay="0"/>
                                  </p:stCondLst>
                                  <p:childTnLst>
                                    <p:set>
                                      <p:cBhvr>
                                        <p:cTn id="103" dur="1" fill="hold">
                                          <p:stCondLst>
                                            <p:cond delay="0"/>
                                          </p:stCondLst>
                                        </p:cTn>
                                        <p:tgtEl>
                                          <p:spTgt spid="9275"/>
                                        </p:tgtEl>
                                        <p:attrNameLst>
                                          <p:attrName>style.visibility</p:attrName>
                                        </p:attrNameLst>
                                      </p:cBhvr>
                                      <p:to>
                                        <p:strVal val="visible"/>
                                      </p:to>
                                    </p:set>
                                  </p:childTnLst>
                                </p:cTn>
                              </p:par>
                              <p:par>
                                <p:cTn id="104" presetID="1" presetClass="entr" presetSubtype="0" fill="hold" nodeType="withEffect">
                                  <p:stCondLst>
                                    <p:cond delay="0"/>
                                  </p:stCondLst>
                                  <p:childTnLst>
                                    <p:set>
                                      <p:cBhvr>
                                        <p:cTn id="105" dur="1" fill="hold">
                                          <p:stCondLst>
                                            <p:cond delay="0"/>
                                          </p:stCondLst>
                                        </p:cTn>
                                        <p:tgtEl>
                                          <p:spTgt spid="9276"/>
                                        </p:tgtEl>
                                        <p:attrNameLst>
                                          <p:attrName>style.visibility</p:attrName>
                                        </p:attrNameLst>
                                      </p:cBhvr>
                                      <p:to>
                                        <p:strVal val="visible"/>
                                      </p:to>
                                    </p:set>
                                  </p:childTnLst>
                                </p:cTn>
                              </p:par>
                              <p:par>
                                <p:cTn id="106" presetID="1" presetClass="entr" presetSubtype="0" fill="hold" grpId="0" nodeType="withEffect">
                                  <p:stCondLst>
                                    <p:cond delay="0"/>
                                  </p:stCondLst>
                                  <p:childTnLst>
                                    <p:set>
                                      <p:cBhvr>
                                        <p:cTn id="107" dur="1" fill="hold">
                                          <p:stCondLst>
                                            <p:cond delay="0"/>
                                          </p:stCondLst>
                                        </p:cTn>
                                        <p:tgtEl>
                                          <p:spTgt spid="9251"/>
                                        </p:tgtEl>
                                        <p:attrNameLst>
                                          <p:attrName>style.visibility</p:attrName>
                                        </p:attrNameLst>
                                      </p:cBhvr>
                                      <p:to>
                                        <p:strVal val="visible"/>
                                      </p:to>
                                    </p:se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1" presetClass="entr" presetSubtype="0" fill="hold" grpId="0" nodeType="clickEffect">
                                  <p:stCondLst>
                                    <p:cond delay="0"/>
                                  </p:stCondLst>
                                  <p:childTnLst>
                                    <p:set>
                                      <p:cBhvr>
                                        <p:cTn id="111" dur="1" fill="hold">
                                          <p:stCondLst>
                                            <p:cond delay="0"/>
                                          </p:stCondLst>
                                        </p:cTn>
                                        <p:tgtEl>
                                          <p:spTgt spid="9253"/>
                                        </p:tgtEl>
                                        <p:attrNameLst>
                                          <p:attrName>style.visibility</p:attrName>
                                        </p:attrNameLst>
                                      </p:cBhvr>
                                      <p:to>
                                        <p:strVal val="visible"/>
                                      </p:to>
                                    </p:set>
                                  </p:childTnLst>
                                </p:cTn>
                              </p:par>
                              <p:par>
                                <p:cTn id="112" presetID="1" presetClass="entr" presetSubtype="0" fill="hold" grpId="0" nodeType="withEffect">
                                  <p:stCondLst>
                                    <p:cond delay="0"/>
                                  </p:stCondLst>
                                  <p:childTnLst>
                                    <p:set>
                                      <p:cBhvr>
                                        <p:cTn id="113" dur="1" fill="hold">
                                          <p:stCondLst>
                                            <p:cond delay="0"/>
                                          </p:stCondLst>
                                        </p:cTn>
                                        <p:tgtEl>
                                          <p:spTgt spid="9255"/>
                                        </p:tgtEl>
                                        <p:attrNameLst>
                                          <p:attrName>style.visibility</p:attrName>
                                        </p:attrNameLst>
                                      </p:cBhvr>
                                      <p:to>
                                        <p:strVal val="visible"/>
                                      </p:to>
                                    </p:set>
                                  </p:childTnLst>
                                </p:cTn>
                              </p:par>
                              <p:par>
                                <p:cTn id="114" presetID="1" presetClass="entr" presetSubtype="0" fill="hold" grpId="0" nodeType="withEffect">
                                  <p:stCondLst>
                                    <p:cond delay="0"/>
                                  </p:stCondLst>
                                  <p:childTnLst>
                                    <p:set>
                                      <p:cBhvr>
                                        <p:cTn id="115" dur="1" fill="hold">
                                          <p:stCondLst>
                                            <p:cond delay="0"/>
                                          </p:stCondLst>
                                        </p:cTn>
                                        <p:tgtEl>
                                          <p:spTgt spid="9256"/>
                                        </p:tgtEl>
                                        <p:attrNameLst>
                                          <p:attrName>style.visibility</p:attrName>
                                        </p:attrNameLst>
                                      </p:cBhvr>
                                      <p:to>
                                        <p:strVal val="visible"/>
                                      </p:to>
                                    </p:set>
                                  </p:childTnLst>
                                </p:cTn>
                              </p:par>
                              <p:par>
                                <p:cTn id="116" presetID="1" presetClass="entr" presetSubtype="0" fill="hold" nodeType="withEffect">
                                  <p:stCondLst>
                                    <p:cond delay="0"/>
                                  </p:stCondLst>
                                  <p:childTnLst>
                                    <p:set>
                                      <p:cBhvr>
                                        <p:cTn id="117" dur="1" fill="hold">
                                          <p:stCondLst>
                                            <p:cond delay="0"/>
                                          </p:stCondLst>
                                        </p:cTn>
                                        <p:tgtEl>
                                          <p:spTgt spid="9268"/>
                                        </p:tgtEl>
                                        <p:attrNameLst>
                                          <p:attrName>style.visibility</p:attrName>
                                        </p:attrNameLst>
                                      </p:cBhvr>
                                      <p:to>
                                        <p:strVal val="visible"/>
                                      </p:to>
                                    </p:se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1" presetClass="entr" presetSubtype="0" fill="hold" grpId="0" nodeType="clickEffect">
                                  <p:stCondLst>
                                    <p:cond delay="0"/>
                                  </p:stCondLst>
                                  <p:childTnLst>
                                    <p:set>
                                      <p:cBhvr>
                                        <p:cTn id="121" dur="1" fill="hold">
                                          <p:stCondLst>
                                            <p:cond delay="0"/>
                                          </p:stCondLst>
                                        </p:cTn>
                                        <p:tgtEl>
                                          <p:spTgt spid="9250"/>
                                        </p:tgtEl>
                                        <p:attrNameLst>
                                          <p:attrName>style.visibility</p:attrName>
                                        </p:attrNameLst>
                                      </p:cBhvr>
                                      <p:to>
                                        <p:strVal val="visible"/>
                                      </p:to>
                                    </p:set>
                                  </p:childTnLst>
                                </p:cTn>
                              </p:par>
                              <p:par>
                                <p:cTn id="122" presetID="1" presetClass="entr" presetSubtype="0" fill="hold" grpId="0" nodeType="withEffect">
                                  <p:stCondLst>
                                    <p:cond delay="0"/>
                                  </p:stCondLst>
                                  <p:childTnLst>
                                    <p:set>
                                      <p:cBhvr>
                                        <p:cTn id="123" dur="1" fill="hold">
                                          <p:stCondLst>
                                            <p:cond delay="0"/>
                                          </p:stCondLst>
                                        </p:cTn>
                                        <p:tgtEl>
                                          <p:spTgt spid="9257"/>
                                        </p:tgtEl>
                                        <p:attrNameLst>
                                          <p:attrName>style.visibility</p:attrName>
                                        </p:attrNameLst>
                                      </p:cBhvr>
                                      <p:to>
                                        <p:strVal val="visible"/>
                                      </p:to>
                                    </p:set>
                                  </p:childTnLst>
                                </p:cTn>
                              </p:par>
                              <p:par>
                                <p:cTn id="124" presetID="1" presetClass="entr" presetSubtype="0" fill="hold" nodeType="withEffect">
                                  <p:stCondLst>
                                    <p:cond delay="0"/>
                                  </p:stCondLst>
                                  <p:childTnLst>
                                    <p:set>
                                      <p:cBhvr>
                                        <p:cTn id="125" dur="1" fill="hold">
                                          <p:stCondLst>
                                            <p:cond delay="0"/>
                                          </p:stCondLst>
                                        </p:cTn>
                                        <p:tgtEl>
                                          <p:spTgt spid="9269"/>
                                        </p:tgtEl>
                                        <p:attrNameLst>
                                          <p:attrName>style.visibility</p:attrName>
                                        </p:attrNameLst>
                                      </p:cBhvr>
                                      <p:to>
                                        <p:strVal val="visible"/>
                                      </p:to>
                                    </p:set>
                                  </p:childTnLst>
                                </p:cTn>
                              </p:par>
                              <p:par>
                                <p:cTn id="126" presetID="1" presetClass="entr" presetSubtype="0" fill="hold" grpId="0" nodeType="withEffect">
                                  <p:stCondLst>
                                    <p:cond delay="0"/>
                                  </p:stCondLst>
                                  <p:childTnLst>
                                    <p:set>
                                      <p:cBhvr>
                                        <p:cTn id="127" dur="1" fill="hold">
                                          <p:stCondLst>
                                            <p:cond delay="0"/>
                                          </p:stCondLst>
                                        </p:cTn>
                                        <p:tgtEl>
                                          <p:spTgt spid="9258"/>
                                        </p:tgtEl>
                                        <p:attrNameLst>
                                          <p:attrName>style.visibility</p:attrName>
                                        </p:attrNameLst>
                                      </p:cBhvr>
                                      <p:to>
                                        <p:strVal val="visible"/>
                                      </p:to>
                                    </p:se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1" presetClass="entr" presetSubtype="0" fill="hold" grpId="0" nodeType="clickEffect">
                                  <p:stCondLst>
                                    <p:cond delay="0"/>
                                  </p:stCondLst>
                                  <p:childTnLst>
                                    <p:set>
                                      <p:cBhvr>
                                        <p:cTn id="131" dur="1" fill="hold">
                                          <p:stCondLst>
                                            <p:cond delay="0"/>
                                          </p:stCondLst>
                                        </p:cTn>
                                        <p:tgtEl>
                                          <p:spTgt spid="49"/>
                                        </p:tgtEl>
                                        <p:attrNameLst>
                                          <p:attrName>style.visibility</p:attrName>
                                        </p:attrNameLst>
                                      </p:cBhvr>
                                      <p:to>
                                        <p:strVal val="visible"/>
                                      </p:to>
                                    </p:set>
                                  </p:childTnLst>
                                </p:cTn>
                              </p:par>
                              <p:par>
                                <p:cTn id="132" presetID="1" presetClass="entr" presetSubtype="0" fill="hold" grpId="0" nodeType="withEffect">
                                  <p:stCondLst>
                                    <p:cond delay="0"/>
                                  </p:stCondLst>
                                  <p:childTnLst>
                                    <p:set>
                                      <p:cBhvr>
                                        <p:cTn id="133" dur="1" fill="hold">
                                          <p:stCondLst>
                                            <p:cond delay="0"/>
                                          </p:stCondLst>
                                        </p:cTn>
                                        <p:tgtEl>
                                          <p:spTgt spid="9263"/>
                                        </p:tgtEl>
                                        <p:attrNameLst>
                                          <p:attrName>style.visibility</p:attrName>
                                        </p:attrNameLst>
                                      </p:cBhvr>
                                      <p:to>
                                        <p:strVal val="visible"/>
                                      </p:to>
                                    </p:set>
                                  </p:childTnLst>
                                </p:cTn>
                              </p:par>
                              <p:par>
                                <p:cTn id="134" presetID="1" presetClass="entr" presetSubtype="0" fill="hold" nodeType="withEffect">
                                  <p:stCondLst>
                                    <p:cond delay="0"/>
                                  </p:stCondLst>
                                  <p:childTnLst>
                                    <p:set>
                                      <p:cBhvr>
                                        <p:cTn id="135" dur="1" fill="hold">
                                          <p:stCondLst>
                                            <p:cond delay="0"/>
                                          </p:stCondLst>
                                        </p:cTn>
                                        <p:tgtEl>
                                          <p:spTgt spid="9264"/>
                                        </p:tgtEl>
                                        <p:attrNameLst>
                                          <p:attrName>style.visibility</p:attrName>
                                        </p:attrNameLst>
                                      </p:cBhvr>
                                      <p:to>
                                        <p:strVal val="visible"/>
                                      </p:to>
                                    </p:set>
                                  </p:childTnLst>
                                </p:cTn>
                              </p:par>
                              <p:par>
                                <p:cTn id="136" presetID="1" presetClass="entr" presetSubtype="0" fill="hold" grpId="0" nodeType="withEffect">
                                  <p:stCondLst>
                                    <p:cond delay="0"/>
                                  </p:stCondLst>
                                  <p:childTnLst>
                                    <p:set>
                                      <p:cBhvr>
                                        <p:cTn id="137" dur="1" fill="hold">
                                          <p:stCondLst>
                                            <p:cond delay="0"/>
                                          </p:stCondLst>
                                        </p:cTn>
                                        <p:tgtEl>
                                          <p:spTgt spid="9265"/>
                                        </p:tgtEl>
                                        <p:attrNameLst>
                                          <p:attrName>style.visibility</p:attrName>
                                        </p:attrNameLst>
                                      </p:cBhvr>
                                      <p:to>
                                        <p:strVal val="visible"/>
                                      </p:to>
                                    </p:set>
                                  </p:childTnLst>
                                </p:cTn>
                              </p:par>
                              <p:par>
                                <p:cTn id="138" presetID="1" presetClass="entr" presetSubtype="0" fill="hold" nodeType="withEffect">
                                  <p:stCondLst>
                                    <p:cond delay="0"/>
                                  </p:stCondLst>
                                  <p:childTnLst>
                                    <p:set>
                                      <p:cBhvr>
                                        <p:cTn id="139" dur="1" fill="hold">
                                          <p:stCondLst>
                                            <p:cond delay="0"/>
                                          </p:stCondLst>
                                        </p:cTn>
                                        <p:tgtEl>
                                          <p:spTgt spid="9266"/>
                                        </p:tgtEl>
                                        <p:attrNameLst>
                                          <p:attrName>style.visibility</p:attrName>
                                        </p:attrNameLst>
                                      </p:cBhvr>
                                      <p:to>
                                        <p:strVal val="visible"/>
                                      </p:to>
                                    </p:set>
                                  </p:childTnLst>
                                </p:cTn>
                              </p:par>
                              <p:par>
                                <p:cTn id="140" presetID="1" presetClass="entr" presetSubtype="0" fill="hold" grpId="0" nodeType="withEffect">
                                  <p:stCondLst>
                                    <p:cond delay="0"/>
                                  </p:stCondLst>
                                  <p:childTnLst>
                                    <p:set>
                                      <p:cBhvr>
                                        <p:cTn id="141" dur="1" fill="hold">
                                          <p:stCondLst>
                                            <p:cond delay="0"/>
                                          </p:stCondLst>
                                        </p:cTn>
                                        <p:tgtEl>
                                          <p:spTgt spid="9270"/>
                                        </p:tgtEl>
                                        <p:attrNameLst>
                                          <p:attrName>style.visibility</p:attrName>
                                        </p:attrNameLst>
                                      </p:cBhvr>
                                      <p:to>
                                        <p:strVal val="visible"/>
                                      </p:to>
                                    </p:set>
                                  </p:childTnLst>
                                </p:cTn>
                              </p:par>
                            </p:childTnLst>
                          </p:cTn>
                        </p:par>
                      </p:childTnLst>
                    </p:cTn>
                  </p:par>
                  <p:par>
                    <p:cTn id="142" fill="hold" nodeType="clickPar">
                      <p:stCondLst>
                        <p:cond delay="indefinite"/>
                      </p:stCondLst>
                      <p:childTnLst>
                        <p:par>
                          <p:cTn id="143" fill="hold" nodeType="withGroup">
                            <p:stCondLst>
                              <p:cond delay="0"/>
                            </p:stCondLst>
                            <p:childTnLst>
                              <p:par>
                                <p:cTn id="144" presetID="1" presetClass="entr" presetSubtype="0" fill="hold" grpId="0" nodeType="clickEffect">
                                  <p:stCondLst>
                                    <p:cond delay="0"/>
                                  </p:stCondLst>
                                  <p:childTnLst>
                                    <p:set>
                                      <p:cBhvr>
                                        <p:cTn id="145" dur="1" fill="hold">
                                          <p:stCondLst>
                                            <p:cond delay="0"/>
                                          </p:stCondLst>
                                        </p:cTn>
                                        <p:tgtEl>
                                          <p:spTgt spid="62"/>
                                        </p:tgtEl>
                                        <p:attrNameLst>
                                          <p:attrName>style.visibility</p:attrName>
                                        </p:attrNameLst>
                                      </p:cBhvr>
                                      <p:to>
                                        <p:strVal val="visible"/>
                                      </p:to>
                                    </p:set>
                                  </p:childTnLst>
                                </p:cTn>
                              </p:par>
                              <p:par>
                                <p:cTn id="146" presetID="1" presetClass="entr" presetSubtype="0" fill="hold" grpId="0" nodeType="withEffect">
                                  <p:stCondLst>
                                    <p:cond delay="0"/>
                                  </p:stCondLst>
                                  <p:childTnLst>
                                    <p:set>
                                      <p:cBhvr>
                                        <p:cTn id="147" dur="1" fill="hold">
                                          <p:stCondLst>
                                            <p:cond delay="0"/>
                                          </p:stCondLst>
                                        </p:cTn>
                                        <p:tgtEl>
                                          <p:spTgt spid="63"/>
                                        </p:tgtEl>
                                        <p:attrNameLst>
                                          <p:attrName>style.visibility</p:attrName>
                                        </p:attrNameLst>
                                      </p:cBhvr>
                                      <p:to>
                                        <p:strVal val="visible"/>
                                      </p:to>
                                    </p:set>
                                  </p:childTnLst>
                                </p:cTn>
                              </p:par>
                              <p:par>
                                <p:cTn id="148" presetID="1" presetClass="entr" presetSubtype="0" fill="hold" grpId="0" nodeType="withEffect">
                                  <p:stCondLst>
                                    <p:cond delay="0"/>
                                  </p:stCondLst>
                                  <p:childTnLst>
                                    <p:set>
                                      <p:cBhvr>
                                        <p:cTn id="149"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9220" grpId="0"/>
      <p:bldP spid="9221" grpId="0"/>
      <p:bldP spid="9224" grpId="0"/>
      <p:bldP spid="9225" grpId="0" animBg="1"/>
      <p:bldP spid="9226" grpId="0" animBg="1"/>
      <p:bldP spid="59" grpId="0" animBg="1"/>
      <p:bldP spid="9228" grpId="0" animBg="1"/>
      <p:bldP spid="9229" grpId="0" animBg="1"/>
      <p:bldP spid="9230" grpId="0"/>
      <p:bldP spid="9231" grpId="0"/>
      <p:bldP spid="9232" grpId="0"/>
      <p:bldP spid="9233" grpId="0"/>
      <p:bldP spid="9234" grpId="0"/>
      <p:bldP spid="9235" grpId="0"/>
      <p:bldP spid="9236" grpId="0"/>
      <p:bldP spid="97" grpId="0" animBg="1"/>
      <p:bldP spid="9238" grpId="0" animBg="1"/>
      <p:bldP spid="9240" grpId="0"/>
      <p:bldP spid="9241" grpId="0" animBg="1"/>
      <p:bldP spid="9246" grpId="0"/>
      <p:bldP spid="9249" grpId="0"/>
      <p:bldP spid="9250" grpId="0" animBg="1"/>
      <p:bldP spid="9251" grpId="0" animBg="1"/>
      <p:bldP spid="37" grpId="0" animBg="1"/>
      <p:bldP spid="9253" grpId="0" animBg="1"/>
      <p:bldP spid="9254" grpId="0" animBg="1"/>
      <p:bldP spid="9255" grpId="0"/>
      <p:bldP spid="9256" grpId="0"/>
      <p:bldP spid="9257" grpId="0"/>
      <p:bldP spid="9258" grpId="0"/>
      <p:bldP spid="9259" grpId="0"/>
      <p:bldP spid="9260" grpId="0"/>
      <p:bldP spid="9261" grpId="0"/>
      <p:bldP spid="49" grpId="0" animBg="1"/>
      <p:bldP spid="9263" grpId="0" animBg="1"/>
      <p:bldP spid="9265" grpId="0"/>
      <p:bldP spid="9270" grpId="0" animBg="1"/>
      <p:bldP spid="9271" grpId="0" animBg="1"/>
      <p:bldP spid="9272" grpId="0" animBg="1"/>
      <p:bldP spid="61" grpId="0" animBg="1"/>
      <p:bldP spid="62" grpId="0" animBg="1"/>
      <p:bldP spid="63"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242" name="直接连接符 37"/>
          <p:cNvCxnSpPr>
            <a:cxnSpLocks noChangeShapeType="1"/>
          </p:cNvCxnSpPr>
          <p:nvPr/>
        </p:nvCxnSpPr>
        <p:spPr bwMode="auto">
          <a:xfrm rot="5400000">
            <a:off x="2891631" y="3244057"/>
            <a:ext cx="3495675" cy="1588"/>
          </a:xfrm>
          <a:prstGeom prst="line">
            <a:avLst/>
          </a:prstGeom>
          <a:noFill/>
          <a:ln w="19050" algn="ctr">
            <a:solidFill>
              <a:srgbClr val="7030A0"/>
            </a:solidFill>
            <a:prstDash val="dash"/>
            <a:round/>
            <a:headEnd/>
            <a:tailEnd/>
          </a:ln>
        </p:spPr>
      </p:cxnSp>
      <p:sp>
        <p:nvSpPr>
          <p:cNvPr id="39" name="右箭头 38"/>
          <p:cNvSpPr/>
          <p:nvPr/>
        </p:nvSpPr>
        <p:spPr bwMode="auto">
          <a:xfrm>
            <a:off x="4352925" y="1563688"/>
            <a:ext cx="576263" cy="355600"/>
          </a:xfrm>
          <a:prstGeom prst="rightArrow">
            <a:avLst/>
          </a:prstGeom>
          <a:gradFill>
            <a:gsLst>
              <a:gs pos="0">
                <a:srgbClr val="7030A0"/>
              </a:gs>
              <a:gs pos="50000">
                <a:schemeClr val="accent1">
                  <a:tint val="44500"/>
                  <a:satMod val="160000"/>
                </a:schemeClr>
              </a:gs>
              <a:gs pos="100000">
                <a:schemeClr val="accent1">
                  <a:tint val="23500"/>
                  <a:satMod val="160000"/>
                </a:schemeClr>
              </a:gs>
            </a:gsLst>
            <a:lin ang="5400000" scaled="0"/>
          </a:gradFill>
          <a:ln w="19050" algn="ctr">
            <a:solidFill>
              <a:srgbClr val="7030A0"/>
            </a:solidFill>
            <a:prstDash val="sysDash"/>
            <a:round/>
            <a:headEnd/>
            <a:tailEnd/>
          </a:ln>
        </p:spPr>
        <p:txBody>
          <a:bodyPr lIns="0" tIns="0" rIns="0" bIns="0" anchor="ctr"/>
          <a:lstStyle/>
          <a:p>
            <a:pPr algn="ctr" fontAlgn="auto">
              <a:spcBef>
                <a:spcPts val="0"/>
              </a:spcBef>
              <a:spcAft>
                <a:spcPts val="0"/>
              </a:spcAft>
              <a:buFont typeface="Arial" charset="0"/>
              <a:buNone/>
              <a:defRPr/>
            </a:pPr>
            <a:endParaRPr lang="zh-CN" altLang="en-US" sz="1100">
              <a:latin typeface="华文楷体" pitchFamily="2" charset="-122"/>
              <a:ea typeface="华文楷体" pitchFamily="2" charset="-122"/>
              <a:cs typeface="+mn-cs"/>
            </a:endParaRPr>
          </a:p>
        </p:txBody>
      </p:sp>
      <p:sp>
        <p:nvSpPr>
          <p:cNvPr id="10244" name="TextBox 41"/>
          <p:cNvSpPr txBox="1">
            <a:spLocks noChangeArrowheads="1"/>
          </p:cNvSpPr>
          <p:nvPr/>
        </p:nvSpPr>
        <p:spPr bwMode="auto">
          <a:xfrm>
            <a:off x="3571875" y="4622800"/>
            <a:ext cx="900113" cy="369888"/>
          </a:xfrm>
          <a:prstGeom prst="rect">
            <a:avLst/>
          </a:prstGeom>
          <a:noFill/>
          <a:ln w="9525">
            <a:noFill/>
            <a:miter lim="800000"/>
            <a:headEnd/>
            <a:tailEnd/>
          </a:ln>
        </p:spPr>
        <p:txBody>
          <a:bodyPr>
            <a:spAutoFit/>
          </a:bodyPr>
          <a:lstStyle/>
          <a:p>
            <a:r>
              <a:rPr lang="zh-CN" altLang="en-US" b="1">
                <a:solidFill>
                  <a:srgbClr val="0000CC"/>
                </a:solidFill>
                <a:latin typeface="华文楷体"/>
                <a:ea typeface="华文楷体"/>
                <a:cs typeface="华文楷体"/>
              </a:rPr>
              <a:t>重组前</a:t>
            </a:r>
          </a:p>
        </p:txBody>
      </p:sp>
      <p:sp>
        <p:nvSpPr>
          <p:cNvPr id="10245" name="TextBox 42"/>
          <p:cNvSpPr txBox="1">
            <a:spLocks noChangeArrowheads="1"/>
          </p:cNvSpPr>
          <p:nvPr/>
        </p:nvSpPr>
        <p:spPr bwMode="auto">
          <a:xfrm>
            <a:off x="4814888" y="4613275"/>
            <a:ext cx="900112" cy="369888"/>
          </a:xfrm>
          <a:prstGeom prst="rect">
            <a:avLst/>
          </a:prstGeom>
          <a:noFill/>
          <a:ln w="9525">
            <a:noFill/>
            <a:miter lim="800000"/>
            <a:headEnd/>
            <a:tailEnd/>
          </a:ln>
        </p:spPr>
        <p:txBody>
          <a:bodyPr>
            <a:spAutoFit/>
          </a:bodyPr>
          <a:lstStyle/>
          <a:p>
            <a:r>
              <a:rPr lang="zh-CN" altLang="en-US" b="1">
                <a:solidFill>
                  <a:srgbClr val="0000CC"/>
                </a:solidFill>
                <a:latin typeface="华文楷体"/>
                <a:ea typeface="华文楷体"/>
                <a:cs typeface="华文楷体"/>
              </a:rPr>
              <a:t>重组后</a:t>
            </a:r>
          </a:p>
        </p:txBody>
      </p:sp>
      <p:sp>
        <p:nvSpPr>
          <p:cNvPr id="10248" name="TextBox 25"/>
          <p:cNvSpPr>
            <a:spLocks noChangeArrowheads="1"/>
          </p:cNvSpPr>
          <p:nvPr/>
        </p:nvSpPr>
        <p:spPr bwMode="auto">
          <a:xfrm>
            <a:off x="214313" y="785813"/>
            <a:ext cx="8786812" cy="646112"/>
          </a:xfrm>
          <a:prstGeom prst="rect">
            <a:avLst/>
          </a:prstGeom>
          <a:noFill/>
          <a:ln w="9525">
            <a:noFill/>
            <a:miter lim="800000"/>
            <a:headEnd/>
            <a:tailEnd/>
          </a:ln>
        </p:spPr>
        <p:txBody>
          <a:bodyPr>
            <a:spAutoFit/>
          </a:bodyPr>
          <a:lstStyle/>
          <a:p>
            <a:pPr>
              <a:buFont typeface="Arial" charset="0"/>
              <a:buChar char="•"/>
            </a:pPr>
            <a:r>
              <a:rPr lang="zh-CN" altLang="en-US" sz="2000" b="1">
                <a:solidFill>
                  <a:srgbClr val="D60093"/>
                </a:solidFill>
                <a:latin typeface="华文楷体"/>
                <a:ea typeface="华文楷体"/>
                <a:cs typeface="华文楷体"/>
              </a:rPr>
              <a:t>  第三步 换股更名</a:t>
            </a:r>
            <a:endParaRPr lang="en-US" altLang="zh-CN" sz="2000" b="1">
              <a:solidFill>
                <a:srgbClr val="D60093"/>
              </a:solidFill>
              <a:latin typeface="华文楷体"/>
              <a:ea typeface="华文楷体"/>
              <a:cs typeface="华文楷体"/>
            </a:endParaRPr>
          </a:p>
          <a:p>
            <a:r>
              <a:rPr lang="en-US" altLang="zh-CN" sz="1600">
                <a:latin typeface="华文楷体"/>
                <a:ea typeface="华文楷体"/>
                <a:cs typeface="华文楷体"/>
              </a:rPr>
              <a:t>      5.</a:t>
            </a:r>
            <a:r>
              <a:rPr lang="zh-CN" altLang="en-US" sz="1600">
                <a:latin typeface="华文楷体"/>
                <a:ea typeface="华文楷体"/>
                <a:cs typeface="华文楷体"/>
              </a:rPr>
              <a:t> 更名</a:t>
            </a:r>
            <a:r>
              <a:rPr lang="en-US" altLang="zh-CN" sz="1600">
                <a:latin typeface="华文楷体"/>
                <a:ea typeface="华文楷体"/>
                <a:cs typeface="华文楷体"/>
              </a:rPr>
              <a:t>--C</a:t>
            </a:r>
            <a:r>
              <a:rPr lang="zh-CN" altLang="en-US" sz="1600">
                <a:latin typeface="华文楷体"/>
                <a:ea typeface="华文楷体"/>
                <a:cs typeface="华文楷体"/>
              </a:rPr>
              <a:t>股份更名</a:t>
            </a:r>
            <a:r>
              <a:rPr lang="en-US" altLang="zh-CN" sz="1600">
                <a:latin typeface="华文楷体"/>
                <a:ea typeface="华文楷体"/>
                <a:cs typeface="华文楷体"/>
              </a:rPr>
              <a:t>B</a:t>
            </a:r>
            <a:r>
              <a:rPr lang="zh-CN" altLang="en-US" sz="1600">
                <a:latin typeface="华文楷体"/>
                <a:ea typeface="华文楷体"/>
                <a:cs typeface="华文楷体"/>
              </a:rPr>
              <a:t>股份，</a:t>
            </a:r>
            <a:r>
              <a:rPr lang="en-US" altLang="zh-CN" sz="1600">
                <a:latin typeface="华文楷体"/>
                <a:ea typeface="华文楷体"/>
                <a:cs typeface="华文楷体"/>
              </a:rPr>
              <a:t>C</a:t>
            </a:r>
            <a:r>
              <a:rPr lang="zh-CN" altLang="en-US" sz="1600">
                <a:latin typeface="华文楷体"/>
                <a:ea typeface="华文楷体"/>
                <a:cs typeface="华文楷体"/>
              </a:rPr>
              <a:t>有限更名回</a:t>
            </a:r>
            <a:r>
              <a:rPr lang="en-US" altLang="zh-CN" sz="1600">
                <a:latin typeface="华文楷体"/>
                <a:ea typeface="华文楷体"/>
                <a:cs typeface="华文楷体"/>
              </a:rPr>
              <a:t>C</a:t>
            </a:r>
            <a:r>
              <a:rPr lang="zh-CN" altLang="en-US" sz="1600">
                <a:latin typeface="华文楷体"/>
                <a:ea typeface="华文楷体"/>
                <a:cs typeface="华文楷体"/>
              </a:rPr>
              <a:t>股份</a:t>
            </a:r>
          </a:p>
        </p:txBody>
      </p:sp>
      <p:sp>
        <p:nvSpPr>
          <p:cNvPr id="10249" name="矩形 7"/>
          <p:cNvSpPr>
            <a:spLocks noChangeArrowheads="1"/>
          </p:cNvSpPr>
          <p:nvPr/>
        </p:nvSpPr>
        <p:spPr bwMode="auto">
          <a:xfrm>
            <a:off x="2143125" y="1706563"/>
            <a:ext cx="855663" cy="355600"/>
          </a:xfrm>
          <a:prstGeom prst="rect">
            <a:avLst/>
          </a:prstGeom>
          <a:noFill/>
          <a:ln w="9525" algn="ctr">
            <a:solidFill>
              <a:schemeClr val="tx1"/>
            </a:solidFill>
            <a:round/>
            <a:headEnd/>
            <a:tailEnd/>
          </a:ln>
        </p:spPr>
        <p:txBody>
          <a:bodyPr lIns="0" tIns="0" rIns="0" bIns="0" anchor="ctr"/>
          <a:lstStyle/>
          <a:p>
            <a:pPr algn="ctr"/>
            <a:r>
              <a:rPr lang="en-US" altLang="zh-CN" sz="1300">
                <a:latin typeface="华文楷体"/>
                <a:ea typeface="华文楷体"/>
                <a:cs typeface="华文楷体"/>
              </a:rPr>
              <a:t>A</a:t>
            </a:r>
            <a:r>
              <a:rPr lang="zh-CN" altLang="en-US" sz="1300">
                <a:latin typeface="华文楷体"/>
                <a:ea typeface="华文楷体"/>
                <a:cs typeface="华文楷体"/>
              </a:rPr>
              <a:t>集团</a:t>
            </a:r>
          </a:p>
        </p:txBody>
      </p:sp>
      <p:sp>
        <p:nvSpPr>
          <p:cNvPr id="10250" name="矩形 8"/>
          <p:cNvSpPr>
            <a:spLocks noChangeArrowheads="1"/>
          </p:cNvSpPr>
          <p:nvPr/>
        </p:nvSpPr>
        <p:spPr bwMode="auto">
          <a:xfrm>
            <a:off x="1071563" y="3063875"/>
            <a:ext cx="1143000" cy="642938"/>
          </a:xfrm>
          <a:prstGeom prst="rect">
            <a:avLst/>
          </a:prstGeom>
          <a:solidFill>
            <a:srgbClr val="FFE7E7"/>
          </a:solidFill>
          <a:ln w="9525" algn="ctr">
            <a:solidFill>
              <a:schemeClr val="tx1"/>
            </a:solidFill>
            <a:round/>
            <a:headEnd/>
            <a:tailEnd/>
          </a:ln>
        </p:spPr>
        <p:txBody>
          <a:bodyPr lIns="0" tIns="0" rIns="0" bIns="0" anchor="ctr"/>
          <a:lstStyle/>
          <a:p>
            <a:pPr algn="ctr"/>
            <a:r>
              <a:rPr lang="en-US" altLang="zh-CN" sz="1300" b="1">
                <a:latin typeface="华文楷体"/>
                <a:ea typeface="华文楷体"/>
                <a:cs typeface="华文楷体"/>
              </a:rPr>
              <a:t>C</a:t>
            </a:r>
            <a:r>
              <a:rPr lang="zh-CN" altLang="en-US" sz="1300" b="1">
                <a:latin typeface="华文楷体"/>
                <a:ea typeface="华文楷体"/>
                <a:cs typeface="华文楷体"/>
              </a:rPr>
              <a:t>股份</a:t>
            </a:r>
            <a:endParaRPr lang="en-US" altLang="zh-CN" sz="1300" b="1">
              <a:latin typeface="华文楷体"/>
              <a:ea typeface="华文楷体"/>
              <a:cs typeface="华文楷体"/>
            </a:endParaRPr>
          </a:p>
          <a:p>
            <a:pPr algn="ctr"/>
            <a:r>
              <a:rPr lang="en-US" altLang="zh-CN" sz="900">
                <a:latin typeface="华文楷体"/>
                <a:ea typeface="华文楷体"/>
                <a:cs typeface="华文楷体"/>
              </a:rPr>
              <a:t>(</a:t>
            </a:r>
            <a:r>
              <a:rPr lang="zh-CN" altLang="en-US" sz="900">
                <a:latin typeface="华文楷体"/>
                <a:ea typeface="华文楷体"/>
                <a:cs typeface="华文楷体"/>
              </a:rPr>
              <a:t>股本</a:t>
            </a:r>
            <a:r>
              <a:rPr lang="en-US" altLang="zh-CN" sz="900">
                <a:latin typeface="华文楷体"/>
                <a:ea typeface="华文楷体"/>
                <a:cs typeface="华文楷体"/>
              </a:rPr>
              <a:t>740,688,644)</a:t>
            </a:r>
          </a:p>
        </p:txBody>
      </p:sp>
      <p:sp>
        <p:nvSpPr>
          <p:cNvPr id="37" name="矩形 9"/>
          <p:cNvSpPr>
            <a:spLocks noChangeArrowheads="1"/>
          </p:cNvSpPr>
          <p:nvPr/>
        </p:nvSpPr>
        <p:spPr bwMode="auto">
          <a:xfrm>
            <a:off x="1071563" y="4024313"/>
            <a:ext cx="1143000" cy="684212"/>
          </a:xfrm>
          <a:prstGeom prst="rect">
            <a:avLst/>
          </a:prstGeom>
          <a:solidFill>
            <a:schemeClr val="bg1">
              <a:lumMod val="85000"/>
            </a:schemeClr>
          </a:solidFill>
          <a:ln w="9525" algn="ctr">
            <a:solidFill>
              <a:schemeClr val="tx1"/>
            </a:solidFill>
            <a:round/>
            <a:headEnd/>
            <a:tailEnd/>
          </a:ln>
        </p:spPr>
        <p:txBody>
          <a:bodyPr lIns="0" tIns="0" rIns="0" bIns="0" anchor="ctr"/>
          <a:lstStyle/>
          <a:p>
            <a:pPr algn="ctr" fontAlgn="auto">
              <a:spcBef>
                <a:spcPts val="0"/>
              </a:spcBef>
              <a:spcAft>
                <a:spcPts val="0"/>
              </a:spcAft>
              <a:buFont typeface="Arial" charset="0"/>
              <a:buNone/>
              <a:defRPr/>
            </a:pPr>
            <a:r>
              <a:rPr lang="en-US" altLang="zh-CN" sz="1300" b="1" dirty="0">
                <a:latin typeface="华文楷体" pitchFamily="2" charset="-122"/>
                <a:ea typeface="华文楷体" pitchFamily="2" charset="-122"/>
                <a:cs typeface="+mn-cs"/>
              </a:rPr>
              <a:t>B</a:t>
            </a:r>
            <a:endParaRPr lang="zh-CN" altLang="en-US" sz="900" dirty="0">
              <a:latin typeface="华文楷体" pitchFamily="2" charset="-122"/>
              <a:ea typeface="华文楷体" pitchFamily="2" charset="-122"/>
              <a:cs typeface="+mn-cs"/>
            </a:endParaRPr>
          </a:p>
        </p:txBody>
      </p:sp>
      <p:sp>
        <p:nvSpPr>
          <p:cNvPr id="10252" name="椭圆 19"/>
          <p:cNvSpPr>
            <a:spLocks noChangeArrowheads="1"/>
          </p:cNvSpPr>
          <p:nvPr/>
        </p:nvSpPr>
        <p:spPr bwMode="auto">
          <a:xfrm>
            <a:off x="1185863" y="1420813"/>
            <a:ext cx="957262" cy="285750"/>
          </a:xfrm>
          <a:prstGeom prst="ellipse">
            <a:avLst/>
          </a:prstGeom>
          <a:noFill/>
          <a:ln w="9525" algn="ctr">
            <a:solidFill>
              <a:schemeClr val="tx1"/>
            </a:solidFill>
            <a:round/>
            <a:headEnd/>
            <a:tailEnd/>
          </a:ln>
        </p:spPr>
        <p:txBody>
          <a:bodyPr lIns="0" tIns="0" rIns="0" bIns="0" anchor="ctr"/>
          <a:lstStyle/>
          <a:p>
            <a:pPr algn="ctr"/>
            <a:r>
              <a:rPr lang="en-US" altLang="zh-CN" sz="1300">
                <a:latin typeface="华文楷体"/>
                <a:ea typeface="华文楷体"/>
                <a:cs typeface="华文楷体"/>
              </a:rPr>
              <a:t>D</a:t>
            </a:r>
            <a:r>
              <a:rPr lang="zh-CN" altLang="en-US" sz="1300">
                <a:latin typeface="华文楷体"/>
                <a:ea typeface="华文楷体"/>
                <a:cs typeface="华文楷体"/>
              </a:rPr>
              <a:t>自然人</a:t>
            </a:r>
          </a:p>
        </p:txBody>
      </p:sp>
      <p:sp>
        <p:nvSpPr>
          <p:cNvPr id="10253" name="椭圆 20"/>
          <p:cNvSpPr>
            <a:spLocks noChangeArrowheads="1"/>
          </p:cNvSpPr>
          <p:nvPr/>
        </p:nvSpPr>
        <p:spPr bwMode="auto">
          <a:xfrm>
            <a:off x="142875" y="1849438"/>
            <a:ext cx="1408113" cy="357187"/>
          </a:xfrm>
          <a:prstGeom prst="ellipse">
            <a:avLst/>
          </a:prstGeom>
          <a:noFill/>
          <a:ln w="9525" algn="ctr">
            <a:solidFill>
              <a:schemeClr val="tx1"/>
            </a:solidFill>
            <a:round/>
            <a:headEnd/>
            <a:tailEnd/>
          </a:ln>
        </p:spPr>
        <p:txBody>
          <a:bodyPr lIns="0" tIns="0" rIns="0" bIns="0" anchor="ctr"/>
          <a:lstStyle/>
          <a:p>
            <a:pPr algn="ctr"/>
            <a:r>
              <a:rPr lang="zh-CN" altLang="en-US" sz="1300">
                <a:latin typeface="华文楷体"/>
                <a:ea typeface="华文楷体"/>
                <a:cs typeface="华文楷体"/>
              </a:rPr>
              <a:t>其他</a:t>
            </a:r>
            <a:r>
              <a:rPr lang="en-US" altLang="zh-CN" sz="1300">
                <a:latin typeface="华文楷体"/>
                <a:ea typeface="华文楷体"/>
                <a:cs typeface="华文楷体"/>
              </a:rPr>
              <a:t>44</a:t>
            </a:r>
            <a:r>
              <a:rPr lang="zh-CN" altLang="en-US" sz="1300">
                <a:latin typeface="华文楷体"/>
                <a:ea typeface="华文楷体"/>
                <a:cs typeface="华文楷体"/>
              </a:rPr>
              <a:t>位股东</a:t>
            </a:r>
          </a:p>
        </p:txBody>
      </p:sp>
      <p:sp>
        <p:nvSpPr>
          <p:cNvPr id="10254" name="TextBox 132"/>
          <p:cNvSpPr txBox="1">
            <a:spLocks noChangeArrowheads="1"/>
          </p:cNvSpPr>
          <p:nvPr/>
        </p:nvSpPr>
        <p:spPr bwMode="auto">
          <a:xfrm>
            <a:off x="1630363" y="1920875"/>
            <a:ext cx="642937" cy="230188"/>
          </a:xfrm>
          <a:prstGeom prst="rect">
            <a:avLst/>
          </a:prstGeom>
          <a:noFill/>
          <a:ln w="9525">
            <a:noFill/>
            <a:miter lim="800000"/>
            <a:headEnd/>
            <a:tailEnd/>
          </a:ln>
        </p:spPr>
        <p:txBody>
          <a:bodyPr>
            <a:spAutoFit/>
          </a:bodyPr>
          <a:lstStyle/>
          <a:p>
            <a:r>
              <a:rPr lang="en-US" altLang="zh-CN" sz="900">
                <a:latin typeface="华文楷体"/>
                <a:ea typeface="华文楷体"/>
                <a:cs typeface="华文楷体"/>
              </a:rPr>
              <a:t>19.64%</a:t>
            </a:r>
          </a:p>
        </p:txBody>
      </p:sp>
      <p:sp>
        <p:nvSpPr>
          <p:cNvPr id="10255" name="TextBox 133"/>
          <p:cNvSpPr txBox="1">
            <a:spLocks noChangeArrowheads="1"/>
          </p:cNvSpPr>
          <p:nvPr/>
        </p:nvSpPr>
        <p:spPr bwMode="auto">
          <a:xfrm>
            <a:off x="1643063" y="2119313"/>
            <a:ext cx="857250" cy="230187"/>
          </a:xfrm>
          <a:prstGeom prst="rect">
            <a:avLst/>
          </a:prstGeom>
          <a:noFill/>
          <a:ln w="9525">
            <a:noFill/>
            <a:miter lim="800000"/>
            <a:headEnd/>
            <a:tailEnd/>
          </a:ln>
        </p:spPr>
        <p:txBody>
          <a:bodyPr>
            <a:spAutoFit/>
          </a:bodyPr>
          <a:lstStyle/>
          <a:p>
            <a:r>
              <a:rPr lang="en-US" altLang="zh-CN" sz="900">
                <a:latin typeface="华文楷体"/>
                <a:ea typeface="华文楷体"/>
                <a:cs typeface="华文楷体"/>
              </a:rPr>
              <a:t>145,434,697</a:t>
            </a:r>
            <a:r>
              <a:rPr lang="zh-CN" altLang="en-US" sz="900">
                <a:latin typeface="华文楷体"/>
                <a:ea typeface="华文楷体"/>
                <a:cs typeface="华文楷体"/>
              </a:rPr>
              <a:t>股</a:t>
            </a:r>
            <a:endParaRPr lang="en-US" altLang="zh-CN" sz="900">
              <a:latin typeface="华文楷体"/>
              <a:ea typeface="华文楷体"/>
              <a:cs typeface="华文楷体"/>
            </a:endParaRPr>
          </a:p>
        </p:txBody>
      </p:sp>
      <p:sp>
        <p:nvSpPr>
          <p:cNvPr id="10256" name="TextBox 138"/>
          <p:cNvSpPr txBox="1">
            <a:spLocks noChangeArrowheads="1"/>
          </p:cNvSpPr>
          <p:nvPr/>
        </p:nvSpPr>
        <p:spPr bwMode="auto">
          <a:xfrm>
            <a:off x="2571750" y="2103438"/>
            <a:ext cx="863600" cy="231775"/>
          </a:xfrm>
          <a:prstGeom prst="rect">
            <a:avLst/>
          </a:prstGeom>
          <a:noFill/>
          <a:ln w="9525">
            <a:noFill/>
            <a:miter lim="800000"/>
            <a:headEnd/>
            <a:tailEnd/>
          </a:ln>
        </p:spPr>
        <p:txBody>
          <a:bodyPr>
            <a:spAutoFit/>
          </a:bodyPr>
          <a:lstStyle/>
          <a:p>
            <a:r>
              <a:rPr lang="en-US" altLang="zh-CN" sz="900">
                <a:latin typeface="华文楷体"/>
                <a:ea typeface="华文楷体"/>
                <a:cs typeface="华文楷体"/>
              </a:rPr>
              <a:t>0.94%</a:t>
            </a:r>
          </a:p>
        </p:txBody>
      </p:sp>
      <p:sp>
        <p:nvSpPr>
          <p:cNvPr id="10257" name="TextBox 139"/>
          <p:cNvSpPr txBox="1">
            <a:spLocks noChangeArrowheads="1"/>
          </p:cNvSpPr>
          <p:nvPr/>
        </p:nvSpPr>
        <p:spPr bwMode="auto">
          <a:xfrm>
            <a:off x="2571750" y="2271713"/>
            <a:ext cx="971550" cy="230187"/>
          </a:xfrm>
          <a:prstGeom prst="rect">
            <a:avLst/>
          </a:prstGeom>
          <a:noFill/>
          <a:ln w="9525">
            <a:noFill/>
            <a:miter lim="800000"/>
            <a:headEnd/>
            <a:tailEnd/>
          </a:ln>
        </p:spPr>
        <p:txBody>
          <a:bodyPr>
            <a:spAutoFit/>
          </a:bodyPr>
          <a:lstStyle/>
          <a:p>
            <a:r>
              <a:rPr lang="en-US" altLang="zh-CN" sz="900">
                <a:latin typeface="华文楷体"/>
                <a:ea typeface="华文楷体"/>
                <a:cs typeface="华文楷体"/>
              </a:rPr>
              <a:t>6,965,506</a:t>
            </a:r>
            <a:r>
              <a:rPr lang="zh-CN" altLang="en-US" sz="900">
                <a:latin typeface="华文楷体"/>
                <a:ea typeface="华文楷体"/>
                <a:cs typeface="华文楷体"/>
              </a:rPr>
              <a:t>股</a:t>
            </a:r>
            <a:endParaRPr lang="en-US" altLang="zh-CN" sz="900">
              <a:latin typeface="华文楷体"/>
              <a:ea typeface="华文楷体"/>
              <a:cs typeface="华文楷体"/>
            </a:endParaRPr>
          </a:p>
        </p:txBody>
      </p:sp>
      <p:cxnSp>
        <p:nvCxnSpPr>
          <p:cNvPr id="10258" name="直接连接符 82"/>
          <p:cNvCxnSpPr>
            <a:cxnSpLocks noChangeShapeType="1"/>
            <a:stCxn id="10250" idx="2"/>
            <a:endCxn id="37" idx="0"/>
          </p:cNvCxnSpPr>
          <p:nvPr/>
        </p:nvCxnSpPr>
        <p:spPr bwMode="auto">
          <a:xfrm rot="5400000">
            <a:off x="1483519" y="3866356"/>
            <a:ext cx="317500" cy="1588"/>
          </a:xfrm>
          <a:prstGeom prst="line">
            <a:avLst/>
          </a:prstGeom>
          <a:noFill/>
          <a:ln w="9525" algn="ctr">
            <a:solidFill>
              <a:schemeClr val="tx1"/>
            </a:solidFill>
            <a:round/>
            <a:headEnd/>
            <a:tailEnd type="triangle" w="med" len="med"/>
          </a:ln>
        </p:spPr>
      </p:cxnSp>
      <p:sp>
        <p:nvSpPr>
          <p:cNvPr id="10259" name="TextBox 140"/>
          <p:cNvSpPr txBox="1">
            <a:spLocks noChangeArrowheads="1"/>
          </p:cNvSpPr>
          <p:nvPr/>
        </p:nvSpPr>
        <p:spPr bwMode="auto">
          <a:xfrm>
            <a:off x="1685925" y="3762375"/>
            <a:ext cx="468313" cy="230188"/>
          </a:xfrm>
          <a:prstGeom prst="rect">
            <a:avLst/>
          </a:prstGeom>
          <a:noFill/>
          <a:ln w="9525">
            <a:noFill/>
            <a:miter lim="800000"/>
            <a:headEnd/>
            <a:tailEnd/>
          </a:ln>
        </p:spPr>
        <p:txBody>
          <a:bodyPr>
            <a:spAutoFit/>
          </a:bodyPr>
          <a:lstStyle/>
          <a:p>
            <a:r>
              <a:rPr lang="en-US" altLang="zh-CN" sz="900">
                <a:latin typeface="华文楷体"/>
                <a:ea typeface="华文楷体"/>
                <a:cs typeface="华文楷体"/>
              </a:rPr>
              <a:t>100%</a:t>
            </a:r>
          </a:p>
        </p:txBody>
      </p:sp>
      <p:sp>
        <p:nvSpPr>
          <p:cNvPr id="10260" name="TextBox 132"/>
          <p:cNvSpPr txBox="1">
            <a:spLocks noChangeArrowheads="1"/>
          </p:cNvSpPr>
          <p:nvPr/>
        </p:nvSpPr>
        <p:spPr bwMode="auto">
          <a:xfrm>
            <a:off x="357188" y="2330450"/>
            <a:ext cx="693737" cy="231775"/>
          </a:xfrm>
          <a:prstGeom prst="rect">
            <a:avLst/>
          </a:prstGeom>
          <a:noFill/>
          <a:ln w="9525">
            <a:noFill/>
            <a:miter lim="800000"/>
            <a:headEnd/>
            <a:tailEnd/>
          </a:ln>
        </p:spPr>
        <p:txBody>
          <a:bodyPr>
            <a:spAutoFit/>
          </a:bodyPr>
          <a:lstStyle/>
          <a:p>
            <a:pPr algn="ctr"/>
            <a:r>
              <a:rPr lang="en-US" altLang="zh-CN" sz="900">
                <a:latin typeface="华文楷体"/>
                <a:ea typeface="华文楷体"/>
                <a:cs typeface="华文楷体"/>
              </a:rPr>
              <a:t>52.94%</a:t>
            </a:r>
          </a:p>
        </p:txBody>
      </p:sp>
      <p:sp>
        <p:nvSpPr>
          <p:cNvPr id="10261" name="TextBox 133"/>
          <p:cNvSpPr txBox="1">
            <a:spLocks noChangeArrowheads="1"/>
          </p:cNvSpPr>
          <p:nvPr/>
        </p:nvSpPr>
        <p:spPr bwMode="auto">
          <a:xfrm>
            <a:off x="133350" y="2547938"/>
            <a:ext cx="866775" cy="230187"/>
          </a:xfrm>
          <a:prstGeom prst="rect">
            <a:avLst/>
          </a:prstGeom>
          <a:noFill/>
          <a:ln w="9525">
            <a:noFill/>
            <a:miter lim="800000"/>
            <a:headEnd/>
            <a:tailEnd/>
          </a:ln>
        </p:spPr>
        <p:txBody>
          <a:bodyPr>
            <a:spAutoFit/>
          </a:bodyPr>
          <a:lstStyle/>
          <a:p>
            <a:r>
              <a:rPr lang="en-US" altLang="zh-CN" sz="900">
                <a:latin typeface="华文楷体"/>
                <a:ea typeface="华文楷体"/>
                <a:cs typeface="华文楷体"/>
              </a:rPr>
              <a:t>392,102,524</a:t>
            </a:r>
            <a:r>
              <a:rPr lang="zh-CN" altLang="en-US" sz="900">
                <a:latin typeface="华文楷体"/>
                <a:ea typeface="华文楷体"/>
                <a:cs typeface="华文楷体"/>
              </a:rPr>
              <a:t>股</a:t>
            </a:r>
            <a:endParaRPr lang="en-US" altLang="zh-CN" sz="900">
              <a:latin typeface="华文楷体"/>
              <a:ea typeface="华文楷体"/>
              <a:cs typeface="华文楷体"/>
            </a:endParaRPr>
          </a:p>
        </p:txBody>
      </p:sp>
      <p:sp>
        <p:nvSpPr>
          <p:cNvPr id="49" name="矩形 9"/>
          <p:cNvSpPr>
            <a:spLocks noChangeArrowheads="1"/>
          </p:cNvSpPr>
          <p:nvPr/>
        </p:nvSpPr>
        <p:spPr bwMode="auto">
          <a:xfrm>
            <a:off x="3286125" y="3221038"/>
            <a:ext cx="1143000" cy="642937"/>
          </a:xfrm>
          <a:prstGeom prst="rect">
            <a:avLst/>
          </a:prstGeom>
          <a:solidFill>
            <a:schemeClr val="bg1">
              <a:lumMod val="85000"/>
            </a:schemeClr>
          </a:solidFill>
          <a:ln w="9525" algn="ctr">
            <a:solidFill>
              <a:schemeClr val="tx1"/>
            </a:solidFill>
            <a:round/>
            <a:headEnd/>
            <a:tailEnd/>
          </a:ln>
        </p:spPr>
        <p:txBody>
          <a:bodyPr lIns="0" tIns="0" rIns="0" bIns="0" anchor="ctr"/>
          <a:lstStyle/>
          <a:p>
            <a:pPr algn="ctr" fontAlgn="auto">
              <a:spcBef>
                <a:spcPts val="0"/>
              </a:spcBef>
              <a:spcAft>
                <a:spcPts val="0"/>
              </a:spcAft>
              <a:buFont typeface="Arial" charset="0"/>
              <a:buNone/>
              <a:defRPr/>
            </a:pPr>
            <a:r>
              <a:rPr lang="en-US" altLang="zh-CN" sz="1300" b="1" dirty="0">
                <a:solidFill>
                  <a:srgbClr val="0000CC"/>
                </a:solidFill>
                <a:latin typeface="华文楷体" pitchFamily="2" charset="-122"/>
                <a:ea typeface="华文楷体" pitchFamily="2" charset="-122"/>
                <a:cs typeface="+mn-cs"/>
              </a:rPr>
              <a:t>C</a:t>
            </a:r>
            <a:r>
              <a:rPr lang="zh-CN" altLang="en-US" sz="1300" b="1" dirty="0">
                <a:solidFill>
                  <a:srgbClr val="0000CC"/>
                </a:solidFill>
                <a:latin typeface="华文楷体" pitchFamily="2" charset="-122"/>
                <a:ea typeface="华文楷体" pitchFamily="2" charset="-122"/>
                <a:cs typeface="+mn-cs"/>
              </a:rPr>
              <a:t>有限</a:t>
            </a:r>
            <a:endParaRPr lang="en-US" altLang="zh-CN" sz="1300" b="1" dirty="0">
              <a:solidFill>
                <a:srgbClr val="0000CC"/>
              </a:solidFill>
              <a:latin typeface="华文楷体" pitchFamily="2" charset="-122"/>
              <a:ea typeface="华文楷体" pitchFamily="2" charset="-122"/>
              <a:cs typeface="+mn-cs"/>
            </a:endParaRPr>
          </a:p>
          <a:p>
            <a:pPr algn="ctr" fontAlgn="auto">
              <a:spcBef>
                <a:spcPts val="0"/>
              </a:spcBef>
              <a:spcAft>
                <a:spcPts val="0"/>
              </a:spcAft>
              <a:buFont typeface="Arial" charset="0"/>
              <a:buNone/>
              <a:defRPr/>
            </a:pPr>
            <a:r>
              <a:rPr lang="zh-CN" altLang="en-US" sz="900" b="1" dirty="0">
                <a:solidFill>
                  <a:srgbClr val="0000CC"/>
                </a:solidFill>
                <a:latin typeface="华文楷体" pitchFamily="2" charset="-122"/>
                <a:ea typeface="华文楷体" pitchFamily="2" charset="-122"/>
                <a:cs typeface="+mn-cs"/>
              </a:rPr>
              <a:t>（估值：</a:t>
            </a:r>
            <a:r>
              <a:rPr lang="en-US" altLang="zh-CN" sz="900" b="1" dirty="0">
                <a:solidFill>
                  <a:srgbClr val="0000CC"/>
                </a:solidFill>
                <a:latin typeface="华文楷体" pitchFamily="2" charset="-122"/>
                <a:ea typeface="华文楷体" pitchFamily="2" charset="-122"/>
                <a:cs typeface="+mn-cs"/>
              </a:rPr>
              <a:t>42,796.73</a:t>
            </a:r>
            <a:r>
              <a:rPr lang="zh-CN" altLang="en-US" sz="900" b="1" dirty="0">
                <a:solidFill>
                  <a:srgbClr val="0000CC"/>
                </a:solidFill>
                <a:latin typeface="华文楷体" pitchFamily="2" charset="-122"/>
                <a:ea typeface="华文楷体" pitchFamily="2" charset="-122"/>
                <a:cs typeface="+mn-cs"/>
              </a:rPr>
              <a:t>万）</a:t>
            </a:r>
          </a:p>
        </p:txBody>
      </p:sp>
      <p:sp>
        <p:nvSpPr>
          <p:cNvPr id="10263" name="圆角矩形 7"/>
          <p:cNvSpPr>
            <a:spLocks noChangeArrowheads="1"/>
          </p:cNvSpPr>
          <p:nvPr/>
        </p:nvSpPr>
        <p:spPr bwMode="auto">
          <a:xfrm>
            <a:off x="3286125" y="4078288"/>
            <a:ext cx="1143000" cy="485775"/>
          </a:xfrm>
          <a:prstGeom prst="roundRect">
            <a:avLst>
              <a:gd name="adj" fmla="val 16667"/>
            </a:avLst>
          </a:prstGeom>
          <a:solidFill>
            <a:srgbClr val="FF9900">
              <a:alpha val="85881"/>
            </a:srgbClr>
          </a:solidFill>
          <a:ln w="9525" algn="ctr">
            <a:solidFill>
              <a:schemeClr val="tx1"/>
            </a:solidFill>
            <a:round/>
            <a:headEnd/>
            <a:tailEnd/>
          </a:ln>
        </p:spPr>
        <p:txBody>
          <a:bodyPr anchor="ctr"/>
          <a:lstStyle/>
          <a:p>
            <a:pPr algn="ctr"/>
            <a:r>
              <a:rPr lang="zh-CN" altLang="en-US" sz="1300" b="1">
                <a:latin typeface="华文楷体"/>
                <a:ea typeface="华文楷体"/>
                <a:cs typeface="华文楷体"/>
              </a:rPr>
              <a:t>置出资产</a:t>
            </a:r>
            <a:endParaRPr lang="en-US" altLang="zh-CN" sz="1300" b="1">
              <a:latin typeface="华文楷体"/>
              <a:ea typeface="华文楷体"/>
              <a:cs typeface="华文楷体"/>
            </a:endParaRPr>
          </a:p>
          <a:p>
            <a:pPr algn="ctr"/>
            <a:r>
              <a:rPr lang="zh-CN" altLang="en-US" sz="900" b="1">
                <a:latin typeface="华文楷体"/>
                <a:ea typeface="华文楷体"/>
                <a:cs typeface="华文楷体"/>
              </a:rPr>
              <a:t>（估值</a:t>
            </a:r>
            <a:r>
              <a:rPr lang="en-US" altLang="zh-CN" sz="900" b="1">
                <a:latin typeface="华文楷体"/>
                <a:ea typeface="华文楷体"/>
                <a:cs typeface="华文楷体"/>
              </a:rPr>
              <a:t>42 .73</a:t>
            </a:r>
            <a:r>
              <a:rPr lang="zh-CN" altLang="en-US" sz="900" b="1">
                <a:latin typeface="华文楷体"/>
                <a:ea typeface="华文楷体"/>
                <a:cs typeface="华文楷体"/>
              </a:rPr>
              <a:t>万）</a:t>
            </a:r>
          </a:p>
        </p:txBody>
      </p:sp>
      <p:cxnSp>
        <p:nvCxnSpPr>
          <p:cNvPr id="10264" name="直接箭头连接符 15"/>
          <p:cNvCxnSpPr>
            <a:cxnSpLocks noChangeShapeType="1"/>
            <a:stCxn id="49" idx="2"/>
            <a:endCxn id="10263" idx="0"/>
          </p:cNvCxnSpPr>
          <p:nvPr/>
        </p:nvCxnSpPr>
        <p:spPr bwMode="auto">
          <a:xfrm rot="5400000">
            <a:off x="3748882" y="3971131"/>
            <a:ext cx="215900" cy="1587"/>
          </a:xfrm>
          <a:prstGeom prst="straightConnector1">
            <a:avLst/>
          </a:prstGeom>
          <a:noFill/>
          <a:ln w="9525" algn="ctr">
            <a:solidFill>
              <a:schemeClr val="tx1"/>
            </a:solidFill>
            <a:round/>
            <a:headEnd/>
            <a:tailEnd/>
          </a:ln>
        </p:spPr>
      </p:cxnSp>
      <p:sp>
        <p:nvSpPr>
          <p:cNvPr id="10265" name="TextBox 140"/>
          <p:cNvSpPr txBox="1">
            <a:spLocks noChangeArrowheads="1"/>
          </p:cNvSpPr>
          <p:nvPr/>
        </p:nvSpPr>
        <p:spPr bwMode="auto">
          <a:xfrm>
            <a:off x="3857625" y="2847975"/>
            <a:ext cx="468313" cy="230188"/>
          </a:xfrm>
          <a:prstGeom prst="rect">
            <a:avLst/>
          </a:prstGeom>
          <a:noFill/>
          <a:ln w="9525">
            <a:noFill/>
            <a:miter lim="800000"/>
            <a:headEnd/>
            <a:tailEnd/>
          </a:ln>
        </p:spPr>
        <p:txBody>
          <a:bodyPr>
            <a:spAutoFit/>
          </a:bodyPr>
          <a:lstStyle/>
          <a:p>
            <a:r>
              <a:rPr lang="en-US" altLang="zh-CN" sz="900">
                <a:latin typeface="华文楷体"/>
                <a:ea typeface="华文楷体"/>
                <a:cs typeface="华文楷体"/>
              </a:rPr>
              <a:t>100%</a:t>
            </a:r>
          </a:p>
        </p:txBody>
      </p:sp>
      <p:cxnSp>
        <p:nvCxnSpPr>
          <p:cNvPr id="10266" name="直接连接符 101"/>
          <p:cNvCxnSpPr>
            <a:cxnSpLocks noChangeShapeType="1"/>
            <a:endCxn id="49" idx="0"/>
          </p:cNvCxnSpPr>
          <p:nvPr/>
        </p:nvCxnSpPr>
        <p:spPr bwMode="auto">
          <a:xfrm rot="16200000" flipH="1">
            <a:off x="3511550" y="2874963"/>
            <a:ext cx="690563" cy="1587"/>
          </a:xfrm>
          <a:prstGeom prst="line">
            <a:avLst/>
          </a:prstGeom>
          <a:noFill/>
          <a:ln w="9525" algn="ctr">
            <a:solidFill>
              <a:schemeClr val="tx1"/>
            </a:solidFill>
            <a:round/>
            <a:headEnd/>
            <a:tailEnd type="triangle" w="med" len="med"/>
          </a:ln>
        </p:spPr>
      </p:cxnSp>
      <p:cxnSp>
        <p:nvCxnSpPr>
          <p:cNvPr id="10267" name="肘形连接符 28"/>
          <p:cNvCxnSpPr>
            <a:cxnSpLocks noChangeShapeType="1"/>
          </p:cNvCxnSpPr>
          <p:nvPr/>
        </p:nvCxnSpPr>
        <p:spPr bwMode="auto">
          <a:xfrm rot="16200000" flipH="1">
            <a:off x="750094" y="2385219"/>
            <a:ext cx="857250" cy="500062"/>
          </a:xfrm>
          <a:prstGeom prst="bentConnector3">
            <a:avLst>
              <a:gd name="adj1" fmla="val 50000"/>
            </a:avLst>
          </a:prstGeom>
          <a:noFill/>
          <a:ln w="9525" algn="ctr">
            <a:solidFill>
              <a:schemeClr val="tx1"/>
            </a:solidFill>
            <a:round/>
            <a:headEnd/>
            <a:tailEnd type="triangle" w="med" len="med"/>
          </a:ln>
        </p:spPr>
      </p:cxnSp>
      <p:cxnSp>
        <p:nvCxnSpPr>
          <p:cNvPr id="10268" name="直接连接符 32"/>
          <p:cNvCxnSpPr>
            <a:cxnSpLocks noChangeShapeType="1"/>
            <a:stCxn id="10252" idx="4"/>
          </p:cNvCxnSpPr>
          <p:nvPr/>
        </p:nvCxnSpPr>
        <p:spPr bwMode="auto">
          <a:xfrm rot="5400000">
            <a:off x="975520" y="2374106"/>
            <a:ext cx="1357312" cy="22225"/>
          </a:xfrm>
          <a:prstGeom prst="line">
            <a:avLst/>
          </a:prstGeom>
          <a:noFill/>
          <a:ln w="9525" algn="ctr">
            <a:solidFill>
              <a:schemeClr val="tx1"/>
            </a:solidFill>
            <a:round/>
            <a:headEnd/>
            <a:tailEnd type="triangle" w="med" len="med"/>
          </a:ln>
        </p:spPr>
      </p:cxnSp>
      <p:cxnSp>
        <p:nvCxnSpPr>
          <p:cNvPr id="10269" name="肘形连接符 34"/>
          <p:cNvCxnSpPr>
            <a:cxnSpLocks noChangeShapeType="1"/>
            <a:stCxn id="10249" idx="2"/>
          </p:cNvCxnSpPr>
          <p:nvPr/>
        </p:nvCxnSpPr>
        <p:spPr bwMode="auto">
          <a:xfrm rot="5400000">
            <a:off x="1713707" y="2205831"/>
            <a:ext cx="1001712" cy="714375"/>
          </a:xfrm>
          <a:prstGeom prst="bentConnector3">
            <a:avLst>
              <a:gd name="adj1" fmla="val 57699"/>
            </a:avLst>
          </a:prstGeom>
          <a:noFill/>
          <a:ln w="9525" algn="ctr">
            <a:solidFill>
              <a:schemeClr val="tx1"/>
            </a:solidFill>
            <a:round/>
            <a:headEnd/>
            <a:tailEnd type="triangle" w="med" len="med"/>
          </a:ln>
        </p:spPr>
      </p:cxnSp>
      <p:sp>
        <p:nvSpPr>
          <p:cNvPr id="10270" name="矩形 7"/>
          <p:cNvSpPr>
            <a:spLocks noChangeArrowheads="1"/>
          </p:cNvSpPr>
          <p:nvPr/>
        </p:nvSpPr>
        <p:spPr bwMode="auto">
          <a:xfrm>
            <a:off x="3432175" y="2171700"/>
            <a:ext cx="855663" cy="355600"/>
          </a:xfrm>
          <a:prstGeom prst="rect">
            <a:avLst/>
          </a:prstGeom>
          <a:noFill/>
          <a:ln w="9525" algn="ctr">
            <a:solidFill>
              <a:schemeClr val="tx1"/>
            </a:solidFill>
            <a:round/>
            <a:headEnd/>
            <a:tailEnd/>
          </a:ln>
        </p:spPr>
        <p:txBody>
          <a:bodyPr lIns="0" tIns="0" rIns="0" bIns="0" anchor="ctr"/>
          <a:lstStyle/>
          <a:p>
            <a:pPr algn="ctr"/>
            <a:r>
              <a:rPr lang="en-US" altLang="zh-CN" sz="1300">
                <a:latin typeface="华文楷体"/>
                <a:ea typeface="华文楷体"/>
                <a:cs typeface="华文楷体"/>
              </a:rPr>
              <a:t>A</a:t>
            </a:r>
            <a:r>
              <a:rPr lang="zh-CN" altLang="en-US" sz="1300">
                <a:latin typeface="华文楷体"/>
                <a:ea typeface="华文楷体"/>
                <a:cs typeface="华文楷体"/>
              </a:rPr>
              <a:t>集团</a:t>
            </a:r>
          </a:p>
        </p:txBody>
      </p:sp>
      <p:sp>
        <p:nvSpPr>
          <p:cNvPr id="10271" name="矩形 7"/>
          <p:cNvSpPr>
            <a:spLocks noChangeArrowheads="1"/>
          </p:cNvSpPr>
          <p:nvPr/>
        </p:nvSpPr>
        <p:spPr bwMode="auto">
          <a:xfrm>
            <a:off x="6715125" y="1704975"/>
            <a:ext cx="855663" cy="355600"/>
          </a:xfrm>
          <a:prstGeom prst="rect">
            <a:avLst/>
          </a:prstGeom>
          <a:noFill/>
          <a:ln w="9525" algn="ctr">
            <a:solidFill>
              <a:schemeClr val="tx1"/>
            </a:solidFill>
            <a:round/>
            <a:headEnd/>
            <a:tailEnd/>
          </a:ln>
        </p:spPr>
        <p:txBody>
          <a:bodyPr lIns="0" tIns="0" rIns="0" bIns="0" anchor="ctr"/>
          <a:lstStyle/>
          <a:p>
            <a:pPr algn="ctr"/>
            <a:r>
              <a:rPr lang="en-US" altLang="zh-CN" sz="1300">
                <a:latin typeface="华文楷体"/>
                <a:ea typeface="华文楷体"/>
                <a:cs typeface="华文楷体"/>
              </a:rPr>
              <a:t>A</a:t>
            </a:r>
            <a:r>
              <a:rPr lang="zh-CN" altLang="en-US" sz="1300">
                <a:latin typeface="华文楷体"/>
                <a:ea typeface="华文楷体"/>
                <a:cs typeface="华文楷体"/>
              </a:rPr>
              <a:t>集团</a:t>
            </a:r>
          </a:p>
        </p:txBody>
      </p:sp>
      <p:sp>
        <p:nvSpPr>
          <p:cNvPr id="10272" name="矩形 8"/>
          <p:cNvSpPr>
            <a:spLocks noChangeArrowheads="1"/>
          </p:cNvSpPr>
          <p:nvPr/>
        </p:nvSpPr>
        <p:spPr bwMode="auto">
          <a:xfrm>
            <a:off x="5643563" y="3062288"/>
            <a:ext cx="1143000" cy="642937"/>
          </a:xfrm>
          <a:prstGeom prst="rect">
            <a:avLst/>
          </a:prstGeom>
          <a:solidFill>
            <a:srgbClr val="FFE7E7"/>
          </a:solidFill>
          <a:ln w="9525" algn="ctr">
            <a:solidFill>
              <a:schemeClr val="tx1"/>
            </a:solidFill>
            <a:round/>
            <a:headEnd/>
            <a:tailEnd/>
          </a:ln>
        </p:spPr>
        <p:txBody>
          <a:bodyPr lIns="0" tIns="0" rIns="0" bIns="0" anchor="ctr"/>
          <a:lstStyle/>
          <a:p>
            <a:pPr algn="ctr"/>
            <a:r>
              <a:rPr lang="en-US" altLang="zh-CN" sz="1300" b="1">
                <a:solidFill>
                  <a:srgbClr val="0000CC"/>
                </a:solidFill>
                <a:latin typeface="华文楷体"/>
                <a:ea typeface="华文楷体"/>
                <a:cs typeface="华文楷体"/>
              </a:rPr>
              <a:t>B</a:t>
            </a:r>
            <a:r>
              <a:rPr lang="zh-CN" altLang="en-US" sz="1300" b="1">
                <a:solidFill>
                  <a:srgbClr val="0000CC"/>
                </a:solidFill>
                <a:latin typeface="华文楷体"/>
                <a:ea typeface="华文楷体"/>
                <a:cs typeface="华文楷体"/>
              </a:rPr>
              <a:t>股份</a:t>
            </a:r>
            <a:endParaRPr lang="en-US" altLang="zh-CN" sz="1300" b="1">
              <a:solidFill>
                <a:srgbClr val="0000CC"/>
              </a:solidFill>
              <a:latin typeface="华文楷体"/>
              <a:ea typeface="华文楷体"/>
              <a:cs typeface="华文楷体"/>
            </a:endParaRPr>
          </a:p>
          <a:p>
            <a:pPr algn="ctr"/>
            <a:r>
              <a:rPr lang="en-US" altLang="zh-CN" sz="900">
                <a:solidFill>
                  <a:srgbClr val="0000CC"/>
                </a:solidFill>
                <a:latin typeface="华文楷体"/>
                <a:ea typeface="华文楷体"/>
                <a:cs typeface="华文楷体"/>
              </a:rPr>
              <a:t>(</a:t>
            </a:r>
            <a:r>
              <a:rPr lang="zh-CN" altLang="en-US" sz="900">
                <a:solidFill>
                  <a:srgbClr val="0000CC"/>
                </a:solidFill>
                <a:latin typeface="华文楷体"/>
                <a:ea typeface="华文楷体"/>
                <a:cs typeface="华文楷体"/>
              </a:rPr>
              <a:t>上市公司</a:t>
            </a:r>
            <a:endParaRPr lang="en-US" altLang="zh-CN" sz="900">
              <a:solidFill>
                <a:srgbClr val="0000CC"/>
              </a:solidFill>
              <a:latin typeface="华文楷体"/>
              <a:ea typeface="华文楷体"/>
              <a:cs typeface="华文楷体"/>
            </a:endParaRPr>
          </a:p>
          <a:p>
            <a:pPr algn="ctr"/>
            <a:r>
              <a:rPr lang="zh-CN" altLang="en-US" sz="900">
                <a:solidFill>
                  <a:srgbClr val="0000CC"/>
                </a:solidFill>
                <a:latin typeface="华文楷体"/>
                <a:ea typeface="华文楷体"/>
                <a:cs typeface="华文楷体"/>
              </a:rPr>
              <a:t>股本</a:t>
            </a:r>
            <a:r>
              <a:rPr lang="en-US" altLang="zh-CN" sz="900">
                <a:solidFill>
                  <a:srgbClr val="0000CC"/>
                </a:solidFill>
                <a:latin typeface="华文楷体"/>
                <a:ea typeface="华文楷体"/>
                <a:cs typeface="华文楷体"/>
              </a:rPr>
              <a:t>74 8,644)</a:t>
            </a:r>
          </a:p>
        </p:txBody>
      </p:sp>
      <p:sp>
        <p:nvSpPr>
          <p:cNvPr id="62" name="矩形 9"/>
          <p:cNvSpPr>
            <a:spLocks noChangeArrowheads="1"/>
          </p:cNvSpPr>
          <p:nvPr/>
        </p:nvSpPr>
        <p:spPr bwMode="auto">
          <a:xfrm>
            <a:off x="5643563" y="4022725"/>
            <a:ext cx="1143000" cy="684213"/>
          </a:xfrm>
          <a:prstGeom prst="rect">
            <a:avLst/>
          </a:prstGeom>
          <a:solidFill>
            <a:schemeClr val="bg1">
              <a:lumMod val="85000"/>
            </a:schemeClr>
          </a:solidFill>
          <a:ln w="9525" algn="ctr">
            <a:solidFill>
              <a:schemeClr val="tx1"/>
            </a:solidFill>
            <a:round/>
            <a:headEnd/>
            <a:tailEnd/>
          </a:ln>
        </p:spPr>
        <p:txBody>
          <a:bodyPr lIns="0" tIns="0" rIns="0" bIns="0" anchor="ctr"/>
          <a:lstStyle/>
          <a:p>
            <a:pPr algn="ctr" fontAlgn="auto">
              <a:spcBef>
                <a:spcPts val="0"/>
              </a:spcBef>
              <a:spcAft>
                <a:spcPts val="0"/>
              </a:spcAft>
              <a:buFont typeface="Arial" charset="0"/>
              <a:buNone/>
              <a:defRPr/>
            </a:pPr>
            <a:r>
              <a:rPr lang="en-US" altLang="zh-CN" sz="1300" b="1" dirty="0">
                <a:latin typeface="华文楷体" pitchFamily="2" charset="-122"/>
                <a:ea typeface="华文楷体" pitchFamily="2" charset="-122"/>
                <a:cs typeface="+mn-cs"/>
              </a:rPr>
              <a:t>B</a:t>
            </a:r>
            <a:endParaRPr lang="zh-CN" altLang="en-US" sz="900" dirty="0">
              <a:latin typeface="华文楷体" pitchFamily="2" charset="-122"/>
              <a:ea typeface="华文楷体" pitchFamily="2" charset="-122"/>
              <a:cs typeface="+mn-cs"/>
            </a:endParaRPr>
          </a:p>
        </p:txBody>
      </p:sp>
      <p:sp>
        <p:nvSpPr>
          <p:cNvPr id="10274" name="椭圆 19"/>
          <p:cNvSpPr>
            <a:spLocks noChangeArrowheads="1"/>
          </p:cNvSpPr>
          <p:nvPr/>
        </p:nvSpPr>
        <p:spPr bwMode="auto">
          <a:xfrm>
            <a:off x="5757863" y="1419225"/>
            <a:ext cx="957262" cy="285750"/>
          </a:xfrm>
          <a:prstGeom prst="ellipse">
            <a:avLst/>
          </a:prstGeom>
          <a:noFill/>
          <a:ln w="9525" algn="ctr">
            <a:solidFill>
              <a:schemeClr val="tx1"/>
            </a:solidFill>
            <a:round/>
            <a:headEnd/>
            <a:tailEnd/>
          </a:ln>
        </p:spPr>
        <p:txBody>
          <a:bodyPr lIns="0" tIns="0" rIns="0" bIns="0" anchor="ctr"/>
          <a:lstStyle/>
          <a:p>
            <a:pPr algn="ctr"/>
            <a:r>
              <a:rPr lang="en-US" altLang="zh-CN" sz="1300">
                <a:latin typeface="华文楷体"/>
                <a:ea typeface="华文楷体"/>
                <a:cs typeface="华文楷体"/>
              </a:rPr>
              <a:t>D</a:t>
            </a:r>
            <a:r>
              <a:rPr lang="zh-CN" altLang="en-US" sz="1300">
                <a:latin typeface="华文楷体"/>
                <a:ea typeface="华文楷体"/>
                <a:cs typeface="华文楷体"/>
              </a:rPr>
              <a:t>自然人</a:t>
            </a:r>
          </a:p>
        </p:txBody>
      </p:sp>
      <p:sp>
        <p:nvSpPr>
          <p:cNvPr id="10275" name="椭圆 20"/>
          <p:cNvSpPr>
            <a:spLocks noChangeArrowheads="1"/>
          </p:cNvSpPr>
          <p:nvPr/>
        </p:nvSpPr>
        <p:spPr bwMode="auto">
          <a:xfrm>
            <a:off x="4786313" y="1847850"/>
            <a:ext cx="1408112" cy="357188"/>
          </a:xfrm>
          <a:prstGeom prst="ellipse">
            <a:avLst/>
          </a:prstGeom>
          <a:noFill/>
          <a:ln w="9525" algn="ctr">
            <a:solidFill>
              <a:schemeClr val="tx1"/>
            </a:solidFill>
            <a:round/>
            <a:headEnd/>
            <a:tailEnd/>
          </a:ln>
        </p:spPr>
        <p:txBody>
          <a:bodyPr lIns="0" tIns="0" rIns="0" bIns="0" anchor="ctr"/>
          <a:lstStyle/>
          <a:p>
            <a:pPr algn="ctr"/>
            <a:r>
              <a:rPr lang="zh-CN" altLang="en-US" sz="1300">
                <a:latin typeface="华文楷体"/>
                <a:ea typeface="华文楷体"/>
                <a:cs typeface="华文楷体"/>
              </a:rPr>
              <a:t>其他</a:t>
            </a:r>
            <a:r>
              <a:rPr lang="en-US" altLang="zh-CN" sz="1300">
                <a:latin typeface="华文楷体"/>
                <a:ea typeface="华文楷体"/>
                <a:cs typeface="华文楷体"/>
              </a:rPr>
              <a:t>44</a:t>
            </a:r>
            <a:r>
              <a:rPr lang="zh-CN" altLang="en-US" sz="1300">
                <a:latin typeface="华文楷体"/>
                <a:ea typeface="华文楷体"/>
                <a:cs typeface="华文楷体"/>
              </a:rPr>
              <a:t>位股东</a:t>
            </a:r>
          </a:p>
        </p:txBody>
      </p:sp>
      <p:sp>
        <p:nvSpPr>
          <p:cNvPr id="10276" name="TextBox 132"/>
          <p:cNvSpPr txBox="1">
            <a:spLocks noChangeArrowheads="1"/>
          </p:cNvSpPr>
          <p:nvPr/>
        </p:nvSpPr>
        <p:spPr bwMode="auto">
          <a:xfrm>
            <a:off x="6202363" y="1919288"/>
            <a:ext cx="642937" cy="230187"/>
          </a:xfrm>
          <a:prstGeom prst="rect">
            <a:avLst/>
          </a:prstGeom>
          <a:noFill/>
          <a:ln w="9525">
            <a:noFill/>
            <a:miter lim="800000"/>
            <a:headEnd/>
            <a:tailEnd/>
          </a:ln>
        </p:spPr>
        <p:txBody>
          <a:bodyPr>
            <a:spAutoFit/>
          </a:bodyPr>
          <a:lstStyle/>
          <a:p>
            <a:r>
              <a:rPr lang="en-US" altLang="zh-CN" sz="900">
                <a:latin typeface="华文楷体"/>
                <a:ea typeface="华文楷体"/>
                <a:cs typeface="华文楷体"/>
              </a:rPr>
              <a:t>19.64%</a:t>
            </a:r>
          </a:p>
        </p:txBody>
      </p:sp>
      <p:sp>
        <p:nvSpPr>
          <p:cNvPr id="10277" name="TextBox 133"/>
          <p:cNvSpPr txBox="1">
            <a:spLocks noChangeArrowheads="1"/>
          </p:cNvSpPr>
          <p:nvPr/>
        </p:nvSpPr>
        <p:spPr bwMode="auto">
          <a:xfrm>
            <a:off x="6215063" y="2117725"/>
            <a:ext cx="857250" cy="230188"/>
          </a:xfrm>
          <a:prstGeom prst="rect">
            <a:avLst/>
          </a:prstGeom>
          <a:noFill/>
          <a:ln w="9525">
            <a:noFill/>
            <a:miter lim="800000"/>
            <a:headEnd/>
            <a:tailEnd/>
          </a:ln>
        </p:spPr>
        <p:txBody>
          <a:bodyPr>
            <a:spAutoFit/>
          </a:bodyPr>
          <a:lstStyle/>
          <a:p>
            <a:r>
              <a:rPr lang="en-US" altLang="zh-CN" sz="900">
                <a:latin typeface="华文楷体"/>
                <a:ea typeface="华文楷体"/>
                <a:cs typeface="华文楷体"/>
              </a:rPr>
              <a:t>145,434,697</a:t>
            </a:r>
            <a:r>
              <a:rPr lang="zh-CN" altLang="en-US" sz="900">
                <a:latin typeface="华文楷体"/>
                <a:ea typeface="华文楷体"/>
                <a:cs typeface="华文楷体"/>
              </a:rPr>
              <a:t>股</a:t>
            </a:r>
            <a:endParaRPr lang="en-US" altLang="zh-CN" sz="900">
              <a:latin typeface="华文楷体"/>
              <a:ea typeface="华文楷体"/>
              <a:cs typeface="华文楷体"/>
            </a:endParaRPr>
          </a:p>
        </p:txBody>
      </p:sp>
      <p:sp>
        <p:nvSpPr>
          <p:cNvPr id="10278" name="TextBox 138"/>
          <p:cNvSpPr txBox="1">
            <a:spLocks noChangeArrowheads="1"/>
          </p:cNvSpPr>
          <p:nvPr/>
        </p:nvSpPr>
        <p:spPr bwMode="auto">
          <a:xfrm>
            <a:off x="7143750" y="2101850"/>
            <a:ext cx="863600" cy="231775"/>
          </a:xfrm>
          <a:prstGeom prst="rect">
            <a:avLst/>
          </a:prstGeom>
          <a:noFill/>
          <a:ln w="9525">
            <a:noFill/>
            <a:miter lim="800000"/>
            <a:headEnd/>
            <a:tailEnd/>
          </a:ln>
        </p:spPr>
        <p:txBody>
          <a:bodyPr>
            <a:spAutoFit/>
          </a:bodyPr>
          <a:lstStyle/>
          <a:p>
            <a:r>
              <a:rPr lang="en-US" altLang="zh-CN" sz="900">
                <a:latin typeface="华文楷体"/>
                <a:ea typeface="华文楷体"/>
                <a:cs typeface="华文楷体"/>
              </a:rPr>
              <a:t>0.94%</a:t>
            </a:r>
          </a:p>
        </p:txBody>
      </p:sp>
      <p:sp>
        <p:nvSpPr>
          <p:cNvPr id="10279" name="TextBox 139"/>
          <p:cNvSpPr txBox="1">
            <a:spLocks noChangeArrowheads="1"/>
          </p:cNvSpPr>
          <p:nvPr/>
        </p:nvSpPr>
        <p:spPr bwMode="auto">
          <a:xfrm>
            <a:off x="7143750" y="2270125"/>
            <a:ext cx="971550" cy="230188"/>
          </a:xfrm>
          <a:prstGeom prst="rect">
            <a:avLst/>
          </a:prstGeom>
          <a:noFill/>
          <a:ln w="9525">
            <a:noFill/>
            <a:miter lim="800000"/>
            <a:headEnd/>
            <a:tailEnd/>
          </a:ln>
        </p:spPr>
        <p:txBody>
          <a:bodyPr>
            <a:spAutoFit/>
          </a:bodyPr>
          <a:lstStyle/>
          <a:p>
            <a:r>
              <a:rPr lang="en-US" altLang="zh-CN" sz="900">
                <a:latin typeface="华文楷体"/>
                <a:ea typeface="华文楷体"/>
                <a:cs typeface="华文楷体"/>
              </a:rPr>
              <a:t>6,965,506</a:t>
            </a:r>
            <a:r>
              <a:rPr lang="zh-CN" altLang="en-US" sz="900">
                <a:latin typeface="华文楷体"/>
                <a:ea typeface="华文楷体"/>
                <a:cs typeface="华文楷体"/>
              </a:rPr>
              <a:t>股</a:t>
            </a:r>
            <a:endParaRPr lang="en-US" altLang="zh-CN" sz="900">
              <a:latin typeface="华文楷体"/>
              <a:ea typeface="华文楷体"/>
              <a:cs typeface="华文楷体"/>
            </a:endParaRPr>
          </a:p>
        </p:txBody>
      </p:sp>
      <p:cxnSp>
        <p:nvCxnSpPr>
          <p:cNvPr id="10280" name="直接连接符 82"/>
          <p:cNvCxnSpPr>
            <a:cxnSpLocks noChangeShapeType="1"/>
            <a:stCxn id="10272" idx="2"/>
            <a:endCxn id="62" idx="0"/>
          </p:cNvCxnSpPr>
          <p:nvPr/>
        </p:nvCxnSpPr>
        <p:spPr bwMode="auto">
          <a:xfrm rot="5400000">
            <a:off x="6055519" y="3864769"/>
            <a:ext cx="317500" cy="1588"/>
          </a:xfrm>
          <a:prstGeom prst="line">
            <a:avLst/>
          </a:prstGeom>
          <a:noFill/>
          <a:ln w="9525" algn="ctr">
            <a:solidFill>
              <a:schemeClr val="tx1"/>
            </a:solidFill>
            <a:round/>
            <a:headEnd/>
            <a:tailEnd type="triangle" w="med" len="med"/>
          </a:ln>
        </p:spPr>
      </p:cxnSp>
      <p:sp>
        <p:nvSpPr>
          <p:cNvPr id="10281" name="TextBox 140"/>
          <p:cNvSpPr txBox="1">
            <a:spLocks noChangeArrowheads="1"/>
          </p:cNvSpPr>
          <p:nvPr/>
        </p:nvSpPr>
        <p:spPr bwMode="auto">
          <a:xfrm>
            <a:off x="6257925" y="3760788"/>
            <a:ext cx="468313" cy="230187"/>
          </a:xfrm>
          <a:prstGeom prst="rect">
            <a:avLst/>
          </a:prstGeom>
          <a:noFill/>
          <a:ln w="9525">
            <a:noFill/>
            <a:miter lim="800000"/>
            <a:headEnd/>
            <a:tailEnd/>
          </a:ln>
        </p:spPr>
        <p:txBody>
          <a:bodyPr>
            <a:spAutoFit/>
          </a:bodyPr>
          <a:lstStyle/>
          <a:p>
            <a:r>
              <a:rPr lang="en-US" altLang="zh-CN" sz="900">
                <a:latin typeface="华文楷体"/>
                <a:ea typeface="华文楷体"/>
                <a:cs typeface="华文楷体"/>
              </a:rPr>
              <a:t>100%</a:t>
            </a:r>
          </a:p>
        </p:txBody>
      </p:sp>
      <p:sp>
        <p:nvSpPr>
          <p:cNvPr id="10282" name="TextBox 132"/>
          <p:cNvSpPr txBox="1">
            <a:spLocks noChangeArrowheads="1"/>
          </p:cNvSpPr>
          <p:nvPr/>
        </p:nvSpPr>
        <p:spPr bwMode="auto">
          <a:xfrm>
            <a:off x="4929188" y="2328863"/>
            <a:ext cx="693737" cy="231775"/>
          </a:xfrm>
          <a:prstGeom prst="rect">
            <a:avLst/>
          </a:prstGeom>
          <a:noFill/>
          <a:ln w="9525">
            <a:noFill/>
            <a:miter lim="800000"/>
            <a:headEnd/>
            <a:tailEnd/>
          </a:ln>
        </p:spPr>
        <p:txBody>
          <a:bodyPr>
            <a:spAutoFit/>
          </a:bodyPr>
          <a:lstStyle/>
          <a:p>
            <a:pPr algn="ctr"/>
            <a:r>
              <a:rPr lang="en-US" altLang="zh-CN" sz="900">
                <a:latin typeface="华文楷体"/>
                <a:ea typeface="华文楷体"/>
                <a:cs typeface="华文楷体"/>
              </a:rPr>
              <a:t>52.94%</a:t>
            </a:r>
          </a:p>
        </p:txBody>
      </p:sp>
      <p:sp>
        <p:nvSpPr>
          <p:cNvPr id="10283" name="TextBox 133"/>
          <p:cNvSpPr txBox="1">
            <a:spLocks noChangeArrowheads="1"/>
          </p:cNvSpPr>
          <p:nvPr/>
        </p:nvSpPr>
        <p:spPr bwMode="auto">
          <a:xfrm>
            <a:off x="4705350" y="2546350"/>
            <a:ext cx="866775" cy="230188"/>
          </a:xfrm>
          <a:prstGeom prst="rect">
            <a:avLst/>
          </a:prstGeom>
          <a:noFill/>
          <a:ln w="9525">
            <a:noFill/>
            <a:miter lim="800000"/>
            <a:headEnd/>
            <a:tailEnd/>
          </a:ln>
        </p:spPr>
        <p:txBody>
          <a:bodyPr>
            <a:spAutoFit/>
          </a:bodyPr>
          <a:lstStyle/>
          <a:p>
            <a:r>
              <a:rPr lang="en-US" altLang="zh-CN" sz="900">
                <a:latin typeface="华文楷体"/>
                <a:ea typeface="华文楷体"/>
                <a:cs typeface="华文楷体"/>
              </a:rPr>
              <a:t>392,102,524</a:t>
            </a:r>
            <a:r>
              <a:rPr lang="zh-CN" altLang="en-US" sz="900">
                <a:latin typeface="华文楷体"/>
                <a:ea typeface="华文楷体"/>
                <a:cs typeface="华文楷体"/>
              </a:rPr>
              <a:t>股</a:t>
            </a:r>
            <a:endParaRPr lang="en-US" altLang="zh-CN" sz="900">
              <a:latin typeface="华文楷体"/>
              <a:ea typeface="华文楷体"/>
              <a:cs typeface="华文楷体"/>
            </a:endParaRPr>
          </a:p>
        </p:txBody>
      </p:sp>
      <p:sp>
        <p:nvSpPr>
          <p:cNvPr id="74" name="矩形 9"/>
          <p:cNvSpPr>
            <a:spLocks noChangeArrowheads="1"/>
          </p:cNvSpPr>
          <p:nvPr/>
        </p:nvSpPr>
        <p:spPr bwMode="auto">
          <a:xfrm>
            <a:off x="7858125" y="3219450"/>
            <a:ext cx="1143000" cy="642938"/>
          </a:xfrm>
          <a:prstGeom prst="rect">
            <a:avLst/>
          </a:prstGeom>
          <a:solidFill>
            <a:schemeClr val="bg1">
              <a:lumMod val="85000"/>
            </a:schemeClr>
          </a:solidFill>
          <a:ln w="9525" algn="ctr">
            <a:solidFill>
              <a:schemeClr val="tx1"/>
            </a:solidFill>
            <a:round/>
            <a:headEnd/>
            <a:tailEnd/>
          </a:ln>
        </p:spPr>
        <p:txBody>
          <a:bodyPr lIns="0" tIns="0" rIns="0" bIns="0" anchor="ctr"/>
          <a:lstStyle/>
          <a:p>
            <a:pPr algn="ctr" fontAlgn="auto">
              <a:spcBef>
                <a:spcPts val="0"/>
              </a:spcBef>
              <a:spcAft>
                <a:spcPts val="0"/>
              </a:spcAft>
              <a:buFont typeface="Arial" charset="0"/>
              <a:buNone/>
              <a:defRPr/>
            </a:pPr>
            <a:r>
              <a:rPr lang="en-US" altLang="zh-CN" sz="1300" b="1" dirty="0">
                <a:solidFill>
                  <a:srgbClr val="0000CC"/>
                </a:solidFill>
                <a:latin typeface="华文楷体" pitchFamily="2" charset="-122"/>
                <a:ea typeface="华文楷体" pitchFamily="2" charset="-122"/>
                <a:cs typeface="+mn-cs"/>
              </a:rPr>
              <a:t>C</a:t>
            </a:r>
            <a:r>
              <a:rPr lang="zh-CN" altLang="en-US" sz="1300" b="1" dirty="0">
                <a:solidFill>
                  <a:srgbClr val="0000CC"/>
                </a:solidFill>
                <a:latin typeface="华文楷体" pitchFamily="2" charset="-122"/>
                <a:ea typeface="华文楷体" pitchFamily="2" charset="-122"/>
                <a:cs typeface="+mn-cs"/>
              </a:rPr>
              <a:t>股份</a:t>
            </a:r>
            <a:r>
              <a:rPr lang="en-US" altLang="zh-CN" sz="1300" b="1" dirty="0">
                <a:solidFill>
                  <a:srgbClr val="0000CC"/>
                </a:solidFill>
                <a:latin typeface="华文楷体" pitchFamily="2" charset="-122"/>
                <a:ea typeface="华文楷体" pitchFamily="2" charset="-122"/>
                <a:cs typeface="+mn-cs"/>
              </a:rPr>
              <a:t>(</a:t>
            </a:r>
            <a:r>
              <a:rPr lang="zh-CN" altLang="en-US" sz="1300" b="1" dirty="0">
                <a:solidFill>
                  <a:srgbClr val="0000CC"/>
                </a:solidFill>
                <a:latin typeface="华文楷体" pitchFamily="2" charset="-122"/>
                <a:ea typeface="华文楷体" pitchFamily="2" charset="-122"/>
                <a:cs typeface="+mn-cs"/>
              </a:rPr>
              <a:t>新</a:t>
            </a:r>
            <a:r>
              <a:rPr lang="en-US" altLang="zh-CN" sz="1300" b="1" dirty="0">
                <a:solidFill>
                  <a:srgbClr val="0000CC"/>
                </a:solidFill>
                <a:latin typeface="华文楷体" pitchFamily="2" charset="-122"/>
                <a:ea typeface="华文楷体" pitchFamily="2" charset="-122"/>
                <a:cs typeface="+mn-cs"/>
              </a:rPr>
              <a:t>)</a:t>
            </a:r>
          </a:p>
          <a:p>
            <a:pPr algn="ctr" fontAlgn="auto">
              <a:spcBef>
                <a:spcPts val="0"/>
              </a:spcBef>
              <a:spcAft>
                <a:spcPts val="0"/>
              </a:spcAft>
              <a:buFont typeface="Arial" charset="0"/>
              <a:buNone/>
              <a:defRPr/>
            </a:pPr>
            <a:r>
              <a:rPr lang="zh-CN" altLang="en-US" sz="900" dirty="0">
                <a:solidFill>
                  <a:srgbClr val="0000CC"/>
                </a:solidFill>
                <a:latin typeface="华文楷体" pitchFamily="2" charset="-122"/>
                <a:ea typeface="华文楷体" pitchFamily="2" charset="-122"/>
                <a:cs typeface="+mn-cs"/>
              </a:rPr>
              <a:t>（非上市公司）</a:t>
            </a:r>
          </a:p>
        </p:txBody>
      </p:sp>
      <p:sp>
        <p:nvSpPr>
          <p:cNvPr id="10285" name="圆角矩形 7"/>
          <p:cNvSpPr>
            <a:spLocks noChangeArrowheads="1"/>
          </p:cNvSpPr>
          <p:nvPr/>
        </p:nvSpPr>
        <p:spPr bwMode="auto">
          <a:xfrm>
            <a:off x="7858125" y="4076700"/>
            <a:ext cx="1143000" cy="485775"/>
          </a:xfrm>
          <a:prstGeom prst="roundRect">
            <a:avLst>
              <a:gd name="adj" fmla="val 16667"/>
            </a:avLst>
          </a:prstGeom>
          <a:solidFill>
            <a:srgbClr val="FF9900">
              <a:alpha val="85881"/>
            </a:srgbClr>
          </a:solidFill>
          <a:ln w="9525" algn="ctr">
            <a:solidFill>
              <a:schemeClr val="tx1"/>
            </a:solidFill>
            <a:round/>
            <a:headEnd/>
            <a:tailEnd/>
          </a:ln>
        </p:spPr>
        <p:txBody>
          <a:bodyPr anchor="ctr"/>
          <a:lstStyle/>
          <a:p>
            <a:pPr algn="ctr"/>
            <a:r>
              <a:rPr lang="zh-CN" altLang="en-US" sz="1300" b="1">
                <a:latin typeface="华文楷体"/>
                <a:ea typeface="华文楷体"/>
                <a:cs typeface="华文楷体"/>
              </a:rPr>
              <a:t>置出资产</a:t>
            </a:r>
            <a:endParaRPr lang="en-US" altLang="zh-CN" sz="1300" b="1">
              <a:latin typeface="华文楷体"/>
              <a:ea typeface="华文楷体"/>
              <a:cs typeface="华文楷体"/>
            </a:endParaRPr>
          </a:p>
          <a:p>
            <a:pPr algn="ctr"/>
            <a:r>
              <a:rPr lang="zh-CN" altLang="en-US" sz="900" b="1">
                <a:latin typeface="华文楷体"/>
                <a:ea typeface="华文楷体"/>
                <a:cs typeface="华文楷体"/>
              </a:rPr>
              <a:t>（估值</a:t>
            </a:r>
            <a:r>
              <a:rPr lang="en-US" altLang="zh-CN" sz="900" b="1">
                <a:latin typeface="华文楷体"/>
                <a:ea typeface="华文楷体"/>
                <a:cs typeface="华文楷体"/>
              </a:rPr>
              <a:t> .73</a:t>
            </a:r>
            <a:r>
              <a:rPr lang="zh-CN" altLang="en-US" sz="900" b="1">
                <a:latin typeface="华文楷体"/>
                <a:ea typeface="华文楷体"/>
                <a:cs typeface="华文楷体"/>
              </a:rPr>
              <a:t>万）</a:t>
            </a:r>
          </a:p>
        </p:txBody>
      </p:sp>
      <p:cxnSp>
        <p:nvCxnSpPr>
          <p:cNvPr id="10286" name="直接箭头连接符 15"/>
          <p:cNvCxnSpPr>
            <a:cxnSpLocks noChangeShapeType="1"/>
            <a:stCxn id="74" idx="2"/>
            <a:endCxn id="10285" idx="0"/>
          </p:cNvCxnSpPr>
          <p:nvPr/>
        </p:nvCxnSpPr>
        <p:spPr bwMode="auto">
          <a:xfrm rot="5400000">
            <a:off x="8323262" y="3970338"/>
            <a:ext cx="214313" cy="1588"/>
          </a:xfrm>
          <a:prstGeom prst="straightConnector1">
            <a:avLst/>
          </a:prstGeom>
          <a:noFill/>
          <a:ln w="9525" algn="ctr">
            <a:solidFill>
              <a:schemeClr val="tx1"/>
            </a:solidFill>
            <a:round/>
            <a:headEnd/>
            <a:tailEnd/>
          </a:ln>
        </p:spPr>
      </p:cxnSp>
      <p:sp>
        <p:nvSpPr>
          <p:cNvPr id="10287" name="TextBox 140"/>
          <p:cNvSpPr txBox="1">
            <a:spLocks noChangeArrowheads="1"/>
          </p:cNvSpPr>
          <p:nvPr/>
        </p:nvSpPr>
        <p:spPr bwMode="auto">
          <a:xfrm>
            <a:off x="8429625" y="2846388"/>
            <a:ext cx="468313" cy="230187"/>
          </a:xfrm>
          <a:prstGeom prst="rect">
            <a:avLst/>
          </a:prstGeom>
          <a:noFill/>
          <a:ln w="9525">
            <a:noFill/>
            <a:miter lim="800000"/>
            <a:headEnd/>
            <a:tailEnd/>
          </a:ln>
        </p:spPr>
        <p:txBody>
          <a:bodyPr>
            <a:spAutoFit/>
          </a:bodyPr>
          <a:lstStyle/>
          <a:p>
            <a:r>
              <a:rPr lang="en-US" altLang="zh-CN" sz="900">
                <a:latin typeface="华文楷体"/>
                <a:ea typeface="华文楷体"/>
                <a:cs typeface="华文楷体"/>
              </a:rPr>
              <a:t>100%</a:t>
            </a:r>
          </a:p>
        </p:txBody>
      </p:sp>
      <p:cxnSp>
        <p:nvCxnSpPr>
          <p:cNvPr id="10288" name="直接连接符 101"/>
          <p:cNvCxnSpPr>
            <a:cxnSpLocks noChangeShapeType="1"/>
            <a:endCxn id="74" idx="0"/>
          </p:cNvCxnSpPr>
          <p:nvPr/>
        </p:nvCxnSpPr>
        <p:spPr bwMode="auto">
          <a:xfrm rot="16200000" flipH="1">
            <a:off x="8083551" y="2873375"/>
            <a:ext cx="690562" cy="1587"/>
          </a:xfrm>
          <a:prstGeom prst="line">
            <a:avLst/>
          </a:prstGeom>
          <a:noFill/>
          <a:ln w="9525" algn="ctr">
            <a:solidFill>
              <a:schemeClr val="tx1"/>
            </a:solidFill>
            <a:round/>
            <a:headEnd/>
            <a:tailEnd type="triangle" w="med" len="med"/>
          </a:ln>
        </p:spPr>
      </p:cxnSp>
      <p:cxnSp>
        <p:nvCxnSpPr>
          <p:cNvPr id="10289" name="肘形连接符 28"/>
          <p:cNvCxnSpPr>
            <a:cxnSpLocks noChangeShapeType="1"/>
          </p:cNvCxnSpPr>
          <p:nvPr/>
        </p:nvCxnSpPr>
        <p:spPr bwMode="auto">
          <a:xfrm rot="16200000" flipH="1">
            <a:off x="5322094" y="2383632"/>
            <a:ext cx="857250" cy="500062"/>
          </a:xfrm>
          <a:prstGeom prst="bentConnector3">
            <a:avLst>
              <a:gd name="adj1" fmla="val 50000"/>
            </a:avLst>
          </a:prstGeom>
          <a:noFill/>
          <a:ln w="9525" algn="ctr">
            <a:solidFill>
              <a:schemeClr val="tx1"/>
            </a:solidFill>
            <a:round/>
            <a:headEnd/>
            <a:tailEnd type="triangle" w="med" len="med"/>
          </a:ln>
        </p:spPr>
      </p:cxnSp>
      <p:cxnSp>
        <p:nvCxnSpPr>
          <p:cNvPr id="10290" name="直接连接符 32"/>
          <p:cNvCxnSpPr>
            <a:cxnSpLocks noChangeShapeType="1"/>
            <a:stCxn id="10274" idx="4"/>
          </p:cNvCxnSpPr>
          <p:nvPr/>
        </p:nvCxnSpPr>
        <p:spPr bwMode="auto">
          <a:xfrm rot="5400000">
            <a:off x="5547519" y="2372519"/>
            <a:ext cx="1357313" cy="22225"/>
          </a:xfrm>
          <a:prstGeom prst="line">
            <a:avLst/>
          </a:prstGeom>
          <a:noFill/>
          <a:ln w="9525" algn="ctr">
            <a:solidFill>
              <a:schemeClr val="tx1"/>
            </a:solidFill>
            <a:round/>
            <a:headEnd/>
            <a:tailEnd type="triangle" w="med" len="med"/>
          </a:ln>
        </p:spPr>
      </p:cxnSp>
      <p:cxnSp>
        <p:nvCxnSpPr>
          <p:cNvPr id="10291" name="肘形连接符 34"/>
          <p:cNvCxnSpPr>
            <a:cxnSpLocks noChangeShapeType="1"/>
            <a:stCxn id="10271" idx="2"/>
          </p:cNvCxnSpPr>
          <p:nvPr/>
        </p:nvCxnSpPr>
        <p:spPr bwMode="auto">
          <a:xfrm rot="5400000">
            <a:off x="6285706" y="2204244"/>
            <a:ext cx="1001713" cy="714375"/>
          </a:xfrm>
          <a:prstGeom prst="bentConnector3">
            <a:avLst>
              <a:gd name="adj1" fmla="val 57699"/>
            </a:avLst>
          </a:prstGeom>
          <a:noFill/>
          <a:ln w="9525" algn="ctr">
            <a:solidFill>
              <a:schemeClr val="tx1"/>
            </a:solidFill>
            <a:round/>
            <a:headEnd/>
            <a:tailEnd type="triangle" w="med" len="med"/>
          </a:ln>
        </p:spPr>
      </p:cxnSp>
      <p:sp>
        <p:nvSpPr>
          <p:cNvPr id="10292" name="矩形 7"/>
          <p:cNvSpPr>
            <a:spLocks noChangeArrowheads="1"/>
          </p:cNvSpPr>
          <p:nvPr/>
        </p:nvSpPr>
        <p:spPr bwMode="auto">
          <a:xfrm>
            <a:off x="8004175" y="2170113"/>
            <a:ext cx="855663" cy="355600"/>
          </a:xfrm>
          <a:prstGeom prst="rect">
            <a:avLst/>
          </a:prstGeom>
          <a:noFill/>
          <a:ln w="9525" algn="ctr">
            <a:solidFill>
              <a:schemeClr val="tx1"/>
            </a:solidFill>
            <a:round/>
            <a:headEnd/>
            <a:tailEnd/>
          </a:ln>
        </p:spPr>
        <p:txBody>
          <a:bodyPr lIns="0" tIns="0" rIns="0" bIns="0" anchor="ctr"/>
          <a:lstStyle/>
          <a:p>
            <a:pPr algn="ctr"/>
            <a:r>
              <a:rPr lang="en-US" altLang="zh-CN" sz="1300">
                <a:latin typeface="华文楷体"/>
                <a:ea typeface="华文楷体"/>
                <a:cs typeface="华文楷体"/>
              </a:rPr>
              <a:t>A</a:t>
            </a:r>
            <a:r>
              <a:rPr lang="zh-CN" altLang="en-US" sz="1300">
                <a:latin typeface="华文楷体"/>
                <a:ea typeface="华文楷体"/>
                <a:cs typeface="华文楷体"/>
              </a:rPr>
              <a:t>集团</a:t>
            </a:r>
          </a:p>
        </p:txBody>
      </p:sp>
      <p:cxnSp>
        <p:nvCxnSpPr>
          <p:cNvPr id="10293" name="直接连接符 83"/>
          <p:cNvCxnSpPr>
            <a:cxnSpLocks noChangeShapeType="1"/>
          </p:cNvCxnSpPr>
          <p:nvPr/>
        </p:nvCxnSpPr>
        <p:spPr bwMode="auto">
          <a:xfrm flipV="1">
            <a:off x="1195388" y="3206750"/>
            <a:ext cx="1000125" cy="214313"/>
          </a:xfrm>
          <a:prstGeom prst="line">
            <a:avLst/>
          </a:prstGeom>
          <a:noFill/>
          <a:ln w="22225" algn="ctr">
            <a:solidFill>
              <a:srgbClr val="FF0000"/>
            </a:solidFill>
            <a:prstDash val="sysDash"/>
            <a:round/>
            <a:headEnd/>
            <a:tailEnd/>
          </a:ln>
        </p:spPr>
      </p:cxnSp>
      <p:cxnSp>
        <p:nvCxnSpPr>
          <p:cNvPr id="10294" name="直接连接符 85"/>
          <p:cNvCxnSpPr>
            <a:cxnSpLocks noChangeShapeType="1"/>
          </p:cNvCxnSpPr>
          <p:nvPr/>
        </p:nvCxnSpPr>
        <p:spPr bwMode="auto">
          <a:xfrm>
            <a:off x="1195388" y="3206750"/>
            <a:ext cx="1000125" cy="214313"/>
          </a:xfrm>
          <a:prstGeom prst="line">
            <a:avLst/>
          </a:prstGeom>
          <a:noFill/>
          <a:ln w="22225" algn="ctr">
            <a:solidFill>
              <a:srgbClr val="FF0000"/>
            </a:solidFill>
            <a:prstDash val="sysDash"/>
            <a:round/>
            <a:headEnd/>
            <a:tailEnd/>
          </a:ln>
        </p:spPr>
      </p:cxnSp>
      <p:cxnSp>
        <p:nvCxnSpPr>
          <p:cNvPr id="10295" name="直接连接符 87"/>
          <p:cNvCxnSpPr>
            <a:cxnSpLocks noChangeShapeType="1"/>
          </p:cNvCxnSpPr>
          <p:nvPr/>
        </p:nvCxnSpPr>
        <p:spPr bwMode="auto">
          <a:xfrm flipV="1">
            <a:off x="3355975" y="3359150"/>
            <a:ext cx="1000125" cy="214313"/>
          </a:xfrm>
          <a:prstGeom prst="line">
            <a:avLst/>
          </a:prstGeom>
          <a:noFill/>
          <a:ln w="22225" algn="ctr">
            <a:solidFill>
              <a:srgbClr val="FF0000"/>
            </a:solidFill>
            <a:prstDash val="sysDash"/>
            <a:round/>
            <a:headEnd/>
            <a:tailEnd/>
          </a:ln>
        </p:spPr>
      </p:cxnSp>
      <p:cxnSp>
        <p:nvCxnSpPr>
          <p:cNvPr id="10296" name="直接连接符 88"/>
          <p:cNvCxnSpPr>
            <a:cxnSpLocks noChangeShapeType="1"/>
          </p:cNvCxnSpPr>
          <p:nvPr/>
        </p:nvCxnSpPr>
        <p:spPr bwMode="auto">
          <a:xfrm>
            <a:off x="3355975" y="3359150"/>
            <a:ext cx="1000125" cy="214313"/>
          </a:xfrm>
          <a:prstGeom prst="line">
            <a:avLst/>
          </a:prstGeom>
          <a:noFill/>
          <a:ln w="22225" algn="ctr">
            <a:solidFill>
              <a:srgbClr val="FF0000"/>
            </a:solidFill>
            <a:prstDash val="sysDash"/>
            <a:round/>
            <a:headEnd/>
            <a:tailEnd/>
          </a:ln>
        </p:spPr>
      </p:cxnSp>
      <p:sp>
        <p:nvSpPr>
          <p:cNvPr id="10297" name="矩形 8"/>
          <p:cNvSpPr>
            <a:spLocks noChangeArrowheads="1"/>
          </p:cNvSpPr>
          <p:nvPr/>
        </p:nvSpPr>
        <p:spPr bwMode="auto">
          <a:xfrm>
            <a:off x="1116013" y="3141663"/>
            <a:ext cx="1143000" cy="642937"/>
          </a:xfrm>
          <a:prstGeom prst="rect">
            <a:avLst/>
          </a:prstGeom>
          <a:solidFill>
            <a:srgbClr val="FFE7E7"/>
          </a:solidFill>
          <a:ln w="9525" algn="ctr">
            <a:solidFill>
              <a:schemeClr val="tx1"/>
            </a:solidFill>
            <a:round/>
            <a:headEnd/>
            <a:tailEnd/>
          </a:ln>
        </p:spPr>
        <p:txBody>
          <a:bodyPr lIns="0" tIns="0" rIns="0" bIns="0" anchor="ctr"/>
          <a:lstStyle/>
          <a:p>
            <a:pPr algn="ctr"/>
            <a:r>
              <a:rPr lang="en-US" altLang="zh-CN" sz="1300" b="1">
                <a:solidFill>
                  <a:srgbClr val="0000CC"/>
                </a:solidFill>
                <a:latin typeface="华文楷体"/>
                <a:ea typeface="华文楷体"/>
                <a:cs typeface="华文楷体"/>
              </a:rPr>
              <a:t>B</a:t>
            </a:r>
            <a:r>
              <a:rPr lang="zh-CN" altLang="en-US" sz="1300" b="1">
                <a:solidFill>
                  <a:srgbClr val="0000CC"/>
                </a:solidFill>
                <a:latin typeface="华文楷体"/>
                <a:ea typeface="华文楷体"/>
                <a:cs typeface="华文楷体"/>
              </a:rPr>
              <a:t>股份</a:t>
            </a:r>
            <a:endParaRPr lang="en-US" altLang="zh-CN" sz="1300" b="1">
              <a:solidFill>
                <a:srgbClr val="0000CC"/>
              </a:solidFill>
              <a:latin typeface="华文楷体"/>
              <a:ea typeface="华文楷体"/>
              <a:cs typeface="华文楷体"/>
            </a:endParaRPr>
          </a:p>
          <a:p>
            <a:pPr algn="ctr"/>
            <a:r>
              <a:rPr lang="en-US" altLang="zh-CN" sz="900">
                <a:solidFill>
                  <a:srgbClr val="0000CC"/>
                </a:solidFill>
                <a:latin typeface="华文楷体"/>
                <a:ea typeface="华文楷体"/>
                <a:cs typeface="华文楷体"/>
              </a:rPr>
              <a:t>(</a:t>
            </a:r>
            <a:r>
              <a:rPr lang="zh-CN" altLang="en-US" sz="900">
                <a:solidFill>
                  <a:srgbClr val="0000CC"/>
                </a:solidFill>
                <a:latin typeface="华文楷体"/>
                <a:ea typeface="华文楷体"/>
                <a:cs typeface="华文楷体"/>
              </a:rPr>
              <a:t>上市公司</a:t>
            </a:r>
            <a:endParaRPr lang="en-US" altLang="zh-CN" sz="900">
              <a:solidFill>
                <a:srgbClr val="0000CC"/>
              </a:solidFill>
              <a:latin typeface="华文楷体"/>
              <a:ea typeface="华文楷体"/>
              <a:cs typeface="华文楷体"/>
            </a:endParaRPr>
          </a:p>
          <a:p>
            <a:pPr algn="ctr"/>
            <a:r>
              <a:rPr lang="zh-CN" altLang="en-US" sz="900">
                <a:solidFill>
                  <a:srgbClr val="0000CC"/>
                </a:solidFill>
                <a:latin typeface="华文楷体"/>
                <a:ea typeface="华文楷体"/>
                <a:cs typeface="华文楷体"/>
              </a:rPr>
              <a:t>股本</a:t>
            </a:r>
            <a:r>
              <a:rPr lang="en-US" altLang="zh-CN" sz="900">
                <a:solidFill>
                  <a:srgbClr val="0000CC"/>
                </a:solidFill>
                <a:latin typeface="华文楷体"/>
                <a:ea typeface="华文楷体"/>
                <a:cs typeface="华文楷体"/>
              </a:rPr>
              <a:t>740,688,644)</a:t>
            </a:r>
          </a:p>
        </p:txBody>
      </p:sp>
      <p:sp>
        <p:nvSpPr>
          <p:cNvPr id="91" name="矩形 9"/>
          <p:cNvSpPr>
            <a:spLocks noChangeArrowheads="1"/>
          </p:cNvSpPr>
          <p:nvPr/>
        </p:nvSpPr>
        <p:spPr bwMode="auto">
          <a:xfrm>
            <a:off x="3357563" y="3286125"/>
            <a:ext cx="1143000" cy="642938"/>
          </a:xfrm>
          <a:prstGeom prst="rect">
            <a:avLst/>
          </a:prstGeom>
          <a:solidFill>
            <a:schemeClr val="bg1">
              <a:lumMod val="85000"/>
            </a:schemeClr>
          </a:solidFill>
          <a:ln w="9525" algn="ctr">
            <a:solidFill>
              <a:schemeClr val="tx1"/>
            </a:solidFill>
            <a:round/>
            <a:headEnd/>
            <a:tailEnd/>
          </a:ln>
        </p:spPr>
        <p:txBody>
          <a:bodyPr lIns="0" tIns="0" rIns="0" bIns="0" anchor="ctr"/>
          <a:lstStyle/>
          <a:p>
            <a:pPr algn="ctr" fontAlgn="auto">
              <a:spcBef>
                <a:spcPts val="0"/>
              </a:spcBef>
              <a:spcAft>
                <a:spcPts val="0"/>
              </a:spcAft>
              <a:buFont typeface="Arial" charset="0"/>
              <a:buNone/>
              <a:defRPr/>
            </a:pPr>
            <a:r>
              <a:rPr lang="en-US" altLang="zh-CN" sz="1300" b="1" dirty="0">
                <a:solidFill>
                  <a:srgbClr val="0000CC"/>
                </a:solidFill>
                <a:latin typeface="华文楷体" pitchFamily="2" charset="-122"/>
                <a:ea typeface="华文楷体" pitchFamily="2" charset="-122"/>
                <a:cs typeface="+mn-cs"/>
              </a:rPr>
              <a:t>C</a:t>
            </a:r>
            <a:r>
              <a:rPr lang="zh-CN" altLang="en-US" sz="1300" b="1" dirty="0">
                <a:solidFill>
                  <a:srgbClr val="0000CC"/>
                </a:solidFill>
                <a:latin typeface="华文楷体" pitchFamily="2" charset="-122"/>
                <a:ea typeface="华文楷体" pitchFamily="2" charset="-122"/>
                <a:cs typeface="+mn-cs"/>
              </a:rPr>
              <a:t>股份</a:t>
            </a:r>
            <a:endParaRPr lang="en-US" altLang="zh-CN" sz="1300" b="1" dirty="0">
              <a:solidFill>
                <a:srgbClr val="0000CC"/>
              </a:solidFill>
              <a:latin typeface="华文楷体" pitchFamily="2" charset="-122"/>
              <a:ea typeface="华文楷体" pitchFamily="2" charset="-122"/>
              <a:cs typeface="+mn-cs"/>
            </a:endParaRPr>
          </a:p>
          <a:p>
            <a:pPr algn="ctr" fontAlgn="auto">
              <a:spcBef>
                <a:spcPts val="0"/>
              </a:spcBef>
              <a:spcAft>
                <a:spcPts val="0"/>
              </a:spcAft>
              <a:buFont typeface="Arial" charset="0"/>
              <a:buNone/>
              <a:defRPr/>
            </a:pPr>
            <a:r>
              <a:rPr lang="zh-CN" altLang="en-US" sz="900" dirty="0">
                <a:solidFill>
                  <a:srgbClr val="0000CC"/>
                </a:solidFill>
                <a:latin typeface="华文楷体" pitchFamily="2" charset="-122"/>
                <a:ea typeface="华文楷体" pitchFamily="2" charset="-122"/>
                <a:cs typeface="+mn-cs"/>
              </a:rPr>
              <a:t>（非上市公司）</a:t>
            </a:r>
          </a:p>
        </p:txBody>
      </p:sp>
      <p:sp>
        <p:nvSpPr>
          <p:cNvPr id="59" name="标题 1"/>
          <p:cNvSpPr txBox="1">
            <a:spLocks/>
          </p:cNvSpPr>
          <p:nvPr/>
        </p:nvSpPr>
        <p:spPr>
          <a:xfrm>
            <a:off x="117475" y="139700"/>
            <a:ext cx="7850188" cy="573088"/>
          </a:xfrm>
          <a:prstGeom prst="rect">
            <a:avLst/>
          </a:prstGeom>
        </p:spPr>
        <p:txBody>
          <a:bodyPr>
            <a:normAutofit fontScale="97500"/>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fontAlgn="auto">
              <a:spcAft>
                <a:spcPts val="0"/>
              </a:spcAft>
              <a:defRPr/>
            </a:pPr>
            <a:r>
              <a:rPr lang="zh-CN" altLang="en-US" sz="3200" b="1" dirty="0" smtClean="0">
                <a:solidFill>
                  <a:srgbClr val="0000CC"/>
                </a:solidFill>
                <a:latin typeface="华文楷体" pitchFamily="2" charset="-122"/>
                <a:ea typeface="华文楷体" pitchFamily="2" charset="-122"/>
              </a:rPr>
              <a:t>重组案例二</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48"/>
                                        </p:tgtEl>
                                        <p:attrNameLst>
                                          <p:attrName>style.visibility</p:attrName>
                                        </p:attrNameLst>
                                      </p:cBhvr>
                                      <p:to>
                                        <p:strVal val="visible"/>
                                      </p:to>
                                    </p:set>
                                    <p:animEffect transition="in" filter="blinds(horizontal)">
                                      <p:cBhvr>
                                        <p:cTn id="7" dur="500"/>
                                        <p:tgtEl>
                                          <p:spTgt spid="102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245"/>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0244"/>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0242"/>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249"/>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0250"/>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0252"/>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0253"/>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0254"/>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0255"/>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0256"/>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0257"/>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0258"/>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0259"/>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0260"/>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0261"/>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10263"/>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10264"/>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10265"/>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10266"/>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10267"/>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10268"/>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10269"/>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10270"/>
                                        </p:tgtEl>
                                        <p:attrNameLst>
                                          <p:attrName>style.visibility</p:attrName>
                                        </p:attrNameLst>
                                      </p:cBhvr>
                                      <p:to>
                                        <p:strVal val="visible"/>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17" presetClass="entr" presetSubtype="10" fill="hold" nodeType="clickEffect">
                                  <p:stCondLst>
                                    <p:cond delay="0"/>
                                  </p:stCondLst>
                                  <p:childTnLst>
                                    <p:set>
                                      <p:cBhvr>
                                        <p:cTn id="65" dur="1" fill="hold">
                                          <p:stCondLst>
                                            <p:cond delay="0"/>
                                          </p:stCondLst>
                                        </p:cTn>
                                        <p:tgtEl>
                                          <p:spTgt spid="10293"/>
                                        </p:tgtEl>
                                        <p:attrNameLst>
                                          <p:attrName>style.visibility</p:attrName>
                                        </p:attrNameLst>
                                      </p:cBhvr>
                                      <p:to>
                                        <p:strVal val="visible"/>
                                      </p:to>
                                    </p:set>
                                    <p:anim calcmode="lin" valueType="num">
                                      <p:cBhvr>
                                        <p:cTn id="66" dur="500" fill="hold"/>
                                        <p:tgtEl>
                                          <p:spTgt spid="10293"/>
                                        </p:tgtEl>
                                        <p:attrNameLst>
                                          <p:attrName>ppt_w</p:attrName>
                                        </p:attrNameLst>
                                      </p:cBhvr>
                                      <p:tavLst>
                                        <p:tav tm="0">
                                          <p:val>
                                            <p:fltVal val="0"/>
                                          </p:val>
                                        </p:tav>
                                        <p:tav tm="100000">
                                          <p:val>
                                            <p:strVal val="#ppt_w"/>
                                          </p:val>
                                        </p:tav>
                                      </p:tavLst>
                                    </p:anim>
                                    <p:anim calcmode="lin" valueType="num">
                                      <p:cBhvr>
                                        <p:cTn id="67" dur="500" fill="hold"/>
                                        <p:tgtEl>
                                          <p:spTgt spid="10293"/>
                                        </p:tgtEl>
                                        <p:attrNameLst>
                                          <p:attrName>ppt_h</p:attrName>
                                        </p:attrNameLst>
                                      </p:cBhvr>
                                      <p:tavLst>
                                        <p:tav tm="0">
                                          <p:val>
                                            <p:strVal val="#ppt_h"/>
                                          </p:val>
                                        </p:tav>
                                        <p:tav tm="100000">
                                          <p:val>
                                            <p:strVal val="#ppt_h"/>
                                          </p:val>
                                        </p:tav>
                                      </p:tavLst>
                                    </p:anim>
                                  </p:childTnLst>
                                </p:cTn>
                              </p:par>
                              <p:par>
                                <p:cTn id="68" presetID="17" presetClass="entr" presetSubtype="10" fill="hold" nodeType="withEffect">
                                  <p:stCondLst>
                                    <p:cond delay="0"/>
                                  </p:stCondLst>
                                  <p:childTnLst>
                                    <p:set>
                                      <p:cBhvr>
                                        <p:cTn id="69" dur="1" fill="hold">
                                          <p:stCondLst>
                                            <p:cond delay="0"/>
                                          </p:stCondLst>
                                        </p:cTn>
                                        <p:tgtEl>
                                          <p:spTgt spid="10294"/>
                                        </p:tgtEl>
                                        <p:attrNameLst>
                                          <p:attrName>style.visibility</p:attrName>
                                        </p:attrNameLst>
                                      </p:cBhvr>
                                      <p:to>
                                        <p:strVal val="visible"/>
                                      </p:to>
                                    </p:set>
                                    <p:anim calcmode="lin" valueType="num">
                                      <p:cBhvr>
                                        <p:cTn id="70" dur="500" fill="hold"/>
                                        <p:tgtEl>
                                          <p:spTgt spid="10294"/>
                                        </p:tgtEl>
                                        <p:attrNameLst>
                                          <p:attrName>ppt_w</p:attrName>
                                        </p:attrNameLst>
                                      </p:cBhvr>
                                      <p:tavLst>
                                        <p:tav tm="0">
                                          <p:val>
                                            <p:fltVal val="0"/>
                                          </p:val>
                                        </p:tav>
                                        <p:tav tm="100000">
                                          <p:val>
                                            <p:strVal val="#ppt_w"/>
                                          </p:val>
                                        </p:tav>
                                      </p:tavLst>
                                    </p:anim>
                                    <p:anim calcmode="lin" valueType="num">
                                      <p:cBhvr>
                                        <p:cTn id="71" dur="500" fill="hold"/>
                                        <p:tgtEl>
                                          <p:spTgt spid="10294"/>
                                        </p:tgtEl>
                                        <p:attrNameLst>
                                          <p:attrName>ppt_h</p:attrName>
                                        </p:attrNameLst>
                                      </p:cBhvr>
                                      <p:tavLst>
                                        <p:tav tm="0">
                                          <p:val>
                                            <p:strVal val="#ppt_h"/>
                                          </p:val>
                                        </p:tav>
                                        <p:tav tm="100000">
                                          <p:val>
                                            <p:strVal val="#ppt_h"/>
                                          </p:val>
                                        </p:tav>
                                      </p:tavLst>
                                    </p:anim>
                                  </p:childTnLst>
                                </p:cTn>
                              </p:par>
                            </p:childTnLst>
                          </p:cTn>
                        </p:par>
                      </p:childTnLst>
                    </p:cTn>
                  </p:par>
                  <p:par>
                    <p:cTn id="72" fill="hold" nodeType="clickPar">
                      <p:stCondLst>
                        <p:cond delay="indefinite"/>
                      </p:stCondLst>
                      <p:childTnLst>
                        <p:par>
                          <p:cTn id="73" fill="hold" nodeType="withGroup">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10297"/>
                                        </p:tgtEl>
                                        <p:attrNameLst>
                                          <p:attrName>style.visibility</p:attrName>
                                        </p:attrNameLst>
                                      </p:cBhvr>
                                      <p:to>
                                        <p:strVal val="visible"/>
                                      </p:to>
                                    </p:set>
                                  </p:childTnLst>
                                </p:cTn>
                              </p:par>
                            </p:childTnLst>
                          </p:cTn>
                        </p:par>
                      </p:childTnLst>
                    </p:cTn>
                  </p:par>
                  <p:par>
                    <p:cTn id="76" fill="hold" nodeType="clickPar">
                      <p:stCondLst>
                        <p:cond delay="indefinite"/>
                      </p:stCondLst>
                      <p:childTnLst>
                        <p:par>
                          <p:cTn id="77" fill="hold" nodeType="withGroup">
                            <p:stCondLst>
                              <p:cond delay="0"/>
                            </p:stCondLst>
                            <p:childTnLst>
                              <p:par>
                                <p:cTn id="78" presetID="1" presetClass="entr" presetSubtype="0" fill="hold" nodeType="clickEffect">
                                  <p:stCondLst>
                                    <p:cond delay="0"/>
                                  </p:stCondLst>
                                  <p:childTnLst>
                                    <p:set>
                                      <p:cBhvr>
                                        <p:cTn id="79" dur="1" fill="hold">
                                          <p:stCondLst>
                                            <p:cond delay="0"/>
                                          </p:stCondLst>
                                        </p:cTn>
                                        <p:tgtEl>
                                          <p:spTgt spid="10296"/>
                                        </p:tgtEl>
                                        <p:attrNameLst>
                                          <p:attrName>style.visibility</p:attrName>
                                        </p:attrNameLst>
                                      </p:cBhvr>
                                      <p:to>
                                        <p:strVal val="visible"/>
                                      </p:to>
                                    </p:set>
                                  </p:childTnLst>
                                </p:cTn>
                              </p:par>
                              <p:par>
                                <p:cTn id="80" presetID="1" presetClass="entr" presetSubtype="0" fill="hold" nodeType="withEffect">
                                  <p:stCondLst>
                                    <p:cond delay="0"/>
                                  </p:stCondLst>
                                  <p:childTnLst>
                                    <p:set>
                                      <p:cBhvr>
                                        <p:cTn id="81" dur="1" fill="hold">
                                          <p:stCondLst>
                                            <p:cond delay="0"/>
                                          </p:stCondLst>
                                        </p:cTn>
                                        <p:tgtEl>
                                          <p:spTgt spid="10295"/>
                                        </p:tgtEl>
                                        <p:attrNameLst>
                                          <p:attrName>style.visibility</p:attrName>
                                        </p:attrNameLst>
                                      </p:cBhvr>
                                      <p:to>
                                        <p:strVal val="visible"/>
                                      </p:to>
                                    </p:set>
                                  </p:childTnLst>
                                </p:cTn>
                              </p:par>
                            </p:childTnLst>
                          </p:cTn>
                        </p:par>
                      </p:childTnLst>
                    </p:cTn>
                  </p:par>
                  <p:par>
                    <p:cTn id="82" fill="hold" nodeType="clickPar">
                      <p:stCondLst>
                        <p:cond delay="indefinite"/>
                      </p:stCondLst>
                      <p:childTnLst>
                        <p:par>
                          <p:cTn id="83" fill="hold" nodeType="withGroup">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91"/>
                                        </p:tgtEl>
                                        <p:attrNameLst>
                                          <p:attrName>style.visibility</p:attrName>
                                        </p:attrNameLst>
                                      </p:cBhvr>
                                      <p:to>
                                        <p:strVal val="visible"/>
                                      </p:to>
                                    </p:set>
                                  </p:childTnLst>
                                </p:cTn>
                              </p:par>
                            </p:childTnLst>
                          </p:cTn>
                        </p:par>
                      </p:childTnLst>
                    </p:cTn>
                  </p:par>
                  <p:par>
                    <p:cTn id="86" fill="hold" nodeType="clickPar">
                      <p:stCondLst>
                        <p:cond delay="indefinite"/>
                      </p:stCondLst>
                      <p:childTnLst>
                        <p:par>
                          <p:cTn id="87" fill="hold" nodeType="withGroup">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39"/>
                                        </p:tgtEl>
                                        <p:attrNameLst>
                                          <p:attrName>style.visibility</p:attrName>
                                        </p:attrNameLst>
                                      </p:cBhvr>
                                      <p:to>
                                        <p:strVal val="visible"/>
                                      </p:to>
                                    </p:set>
                                  </p:childTnLst>
                                </p:cTn>
                              </p:par>
                            </p:childTnLst>
                          </p:cTn>
                        </p:par>
                      </p:childTnLst>
                    </p:cTn>
                  </p:par>
                  <p:par>
                    <p:cTn id="90" fill="hold" nodeType="clickPar">
                      <p:stCondLst>
                        <p:cond delay="indefinite"/>
                      </p:stCondLst>
                      <p:childTnLst>
                        <p:par>
                          <p:cTn id="91" fill="hold" nodeType="withGroup">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10271"/>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10272"/>
                                        </p:tgtEl>
                                        <p:attrNameLst>
                                          <p:attrName>style.visibility</p:attrName>
                                        </p:attrNameLst>
                                      </p:cBhvr>
                                      <p:to>
                                        <p:strVal val="visible"/>
                                      </p:to>
                                    </p:set>
                                  </p:childTnLst>
                                </p:cTn>
                              </p:par>
                              <p:par>
                                <p:cTn id="96" presetID="1" presetClass="entr" presetSubtype="0" fill="hold" grpId="0" nodeType="withEffect">
                                  <p:stCondLst>
                                    <p:cond delay="0"/>
                                  </p:stCondLst>
                                  <p:childTnLst>
                                    <p:set>
                                      <p:cBhvr>
                                        <p:cTn id="97" dur="1" fill="hold">
                                          <p:stCondLst>
                                            <p:cond delay="0"/>
                                          </p:stCondLst>
                                        </p:cTn>
                                        <p:tgtEl>
                                          <p:spTgt spid="62"/>
                                        </p:tgtEl>
                                        <p:attrNameLst>
                                          <p:attrName>style.visibility</p:attrName>
                                        </p:attrNameLst>
                                      </p:cBhvr>
                                      <p:to>
                                        <p:strVal val="visible"/>
                                      </p:to>
                                    </p:set>
                                  </p:childTnLst>
                                </p:cTn>
                              </p:par>
                              <p:par>
                                <p:cTn id="98" presetID="1" presetClass="entr" presetSubtype="0" fill="hold" grpId="0" nodeType="withEffect">
                                  <p:stCondLst>
                                    <p:cond delay="0"/>
                                  </p:stCondLst>
                                  <p:childTnLst>
                                    <p:set>
                                      <p:cBhvr>
                                        <p:cTn id="99" dur="1" fill="hold">
                                          <p:stCondLst>
                                            <p:cond delay="0"/>
                                          </p:stCondLst>
                                        </p:cTn>
                                        <p:tgtEl>
                                          <p:spTgt spid="10274"/>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10275"/>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10276"/>
                                        </p:tgtEl>
                                        <p:attrNameLst>
                                          <p:attrName>style.visibility</p:attrName>
                                        </p:attrNameLst>
                                      </p:cBhvr>
                                      <p:to>
                                        <p:strVal val="visible"/>
                                      </p:to>
                                    </p:set>
                                  </p:childTnLst>
                                </p:cTn>
                              </p:par>
                              <p:par>
                                <p:cTn id="104" presetID="1" presetClass="entr" presetSubtype="0" fill="hold" grpId="0" nodeType="withEffect">
                                  <p:stCondLst>
                                    <p:cond delay="0"/>
                                  </p:stCondLst>
                                  <p:childTnLst>
                                    <p:set>
                                      <p:cBhvr>
                                        <p:cTn id="105" dur="1" fill="hold">
                                          <p:stCondLst>
                                            <p:cond delay="0"/>
                                          </p:stCondLst>
                                        </p:cTn>
                                        <p:tgtEl>
                                          <p:spTgt spid="10277"/>
                                        </p:tgtEl>
                                        <p:attrNameLst>
                                          <p:attrName>style.visibility</p:attrName>
                                        </p:attrNameLst>
                                      </p:cBhvr>
                                      <p:to>
                                        <p:strVal val="visible"/>
                                      </p:to>
                                    </p:set>
                                  </p:childTnLst>
                                </p:cTn>
                              </p:par>
                              <p:par>
                                <p:cTn id="106" presetID="1" presetClass="entr" presetSubtype="0" fill="hold" grpId="0" nodeType="withEffect">
                                  <p:stCondLst>
                                    <p:cond delay="0"/>
                                  </p:stCondLst>
                                  <p:childTnLst>
                                    <p:set>
                                      <p:cBhvr>
                                        <p:cTn id="107" dur="1" fill="hold">
                                          <p:stCondLst>
                                            <p:cond delay="0"/>
                                          </p:stCondLst>
                                        </p:cTn>
                                        <p:tgtEl>
                                          <p:spTgt spid="10278"/>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10279"/>
                                        </p:tgtEl>
                                        <p:attrNameLst>
                                          <p:attrName>style.visibility</p:attrName>
                                        </p:attrNameLst>
                                      </p:cBhvr>
                                      <p:to>
                                        <p:strVal val="visible"/>
                                      </p:to>
                                    </p:set>
                                  </p:childTnLst>
                                </p:cTn>
                              </p:par>
                              <p:par>
                                <p:cTn id="110" presetID="1" presetClass="entr" presetSubtype="0" fill="hold" nodeType="withEffect">
                                  <p:stCondLst>
                                    <p:cond delay="0"/>
                                  </p:stCondLst>
                                  <p:childTnLst>
                                    <p:set>
                                      <p:cBhvr>
                                        <p:cTn id="111" dur="1" fill="hold">
                                          <p:stCondLst>
                                            <p:cond delay="0"/>
                                          </p:stCondLst>
                                        </p:cTn>
                                        <p:tgtEl>
                                          <p:spTgt spid="10280"/>
                                        </p:tgtEl>
                                        <p:attrNameLst>
                                          <p:attrName>style.visibility</p:attrName>
                                        </p:attrNameLst>
                                      </p:cBhvr>
                                      <p:to>
                                        <p:strVal val="visible"/>
                                      </p:to>
                                    </p:set>
                                  </p:childTnLst>
                                </p:cTn>
                              </p:par>
                              <p:par>
                                <p:cTn id="112" presetID="1" presetClass="entr" presetSubtype="0" fill="hold" grpId="0" nodeType="withEffect">
                                  <p:stCondLst>
                                    <p:cond delay="0"/>
                                  </p:stCondLst>
                                  <p:childTnLst>
                                    <p:set>
                                      <p:cBhvr>
                                        <p:cTn id="113" dur="1" fill="hold">
                                          <p:stCondLst>
                                            <p:cond delay="0"/>
                                          </p:stCondLst>
                                        </p:cTn>
                                        <p:tgtEl>
                                          <p:spTgt spid="10281"/>
                                        </p:tgtEl>
                                        <p:attrNameLst>
                                          <p:attrName>style.visibility</p:attrName>
                                        </p:attrNameLst>
                                      </p:cBhvr>
                                      <p:to>
                                        <p:strVal val="visible"/>
                                      </p:to>
                                    </p:set>
                                  </p:childTnLst>
                                </p:cTn>
                              </p:par>
                              <p:par>
                                <p:cTn id="114" presetID="1" presetClass="entr" presetSubtype="0" fill="hold" grpId="0" nodeType="withEffect">
                                  <p:stCondLst>
                                    <p:cond delay="0"/>
                                  </p:stCondLst>
                                  <p:childTnLst>
                                    <p:set>
                                      <p:cBhvr>
                                        <p:cTn id="115" dur="1" fill="hold">
                                          <p:stCondLst>
                                            <p:cond delay="0"/>
                                          </p:stCondLst>
                                        </p:cTn>
                                        <p:tgtEl>
                                          <p:spTgt spid="10282"/>
                                        </p:tgtEl>
                                        <p:attrNameLst>
                                          <p:attrName>style.visibility</p:attrName>
                                        </p:attrNameLst>
                                      </p:cBhvr>
                                      <p:to>
                                        <p:strVal val="visible"/>
                                      </p:to>
                                    </p:set>
                                  </p:childTnLst>
                                </p:cTn>
                              </p:par>
                              <p:par>
                                <p:cTn id="116" presetID="1" presetClass="entr" presetSubtype="0" fill="hold" grpId="0" nodeType="withEffect">
                                  <p:stCondLst>
                                    <p:cond delay="0"/>
                                  </p:stCondLst>
                                  <p:childTnLst>
                                    <p:set>
                                      <p:cBhvr>
                                        <p:cTn id="117" dur="1" fill="hold">
                                          <p:stCondLst>
                                            <p:cond delay="0"/>
                                          </p:stCondLst>
                                        </p:cTn>
                                        <p:tgtEl>
                                          <p:spTgt spid="10283"/>
                                        </p:tgtEl>
                                        <p:attrNameLst>
                                          <p:attrName>style.visibility</p:attrName>
                                        </p:attrNameLst>
                                      </p:cBhvr>
                                      <p:to>
                                        <p:strVal val="visible"/>
                                      </p:to>
                                    </p:set>
                                  </p:childTnLst>
                                </p:cTn>
                              </p:par>
                              <p:par>
                                <p:cTn id="118" presetID="1" presetClass="entr" presetSubtype="0" fill="hold" grpId="0" nodeType="withEffect">
                                  <p:stCondLst>
                                    <p:cond delay="0"/>
                                  </p:stCondLst>
                                  <p:childTnLst>
                                    <p:set>
                                      <p:cBhvr>
                                        <p:cTn id="119" dur="1" fill="hold">
                                          <p:stCondLst>
                                            <p:cond delay="0"/>
                                          </p:stCondLst>
                                        </p:cTn>
                                        <p:tgtEl>
                                          <p:spTgt spid="74"/>
                                        </p:tgtEl>
                                        <p:attrNameLst>
                                          <p:attrName>style.visibility</p:attrName>
                                        </p:attrNameLst>
                                      </p:cBhvr>
                                      <p:to>
                                        <p:strVal val="visible"/>
                                      </p:to>
                                    </p:set>
                                  </p:childTnLst>
                                </p:cTn>
                              </p:par>
                              <p:par>
                                <p:cTn id="120" presetID="1" presetClass="entr" presetSubtype="0" fill="hold" grpId="0" nodeType="withEffect">
                                  <p:stCondLst>
                                    <p:cond delay="0"/>
                                  </p:stCondLst>
                                  <p:childTnLst>
                                    <p:set>
                                      <p:cBhvr>
                                        <p:cTn id="121" dur="1" fill="hold">
                                          <p:stCondLst>
                                            <p:cond delay="0"/>
                                          </p:stCondLst>
                                        </p:cTn>
                                        <p:tgtEl>
                                          <p:spTgt spid="10285"/>
                                        </p:tgtEl>
                                        <p:attrNameLst>
                                          <p:attrName>style.visibility</p:attrName>
                                        </p:attrNameLst>
                                      </p:cBhvr>
                                      <p:to>
                                        <p:strVal val="visible"/>
                                      </p:to>
                                    </p:set>
                                  </p:childTnLst>
                                </p:cTn>
                              </p:par>
                              <p:par>
                                <p:cTn id="122" presetID="1" presetClass="entr" presetSubtype="0" fill="hold" nodeType="withEffect">
                                  <p:stCondLst>
                                    <p:cond delay="0"/>
                                  </p:stCondLst>
                                  <p:childTnLst>
                                    <p:set>
                                      <p:cBhvr>
                                        <p:cTn id="123" dur="1" fill="hold">
                                          <p:stCondLst>
                                            <p:cond delay="0"/>
                                          </p:stCondLst>
                                        </p:cTn>
                                        <p:tgtEl>
                                          <p:spTgt spid="10286"/>
                                        </p:tgtEl>
                                        <p:attrNameLst>
                                          <p:attrName>style.visibility</p:attrName>
                                        </p:attrNameLst>
                                      </p:cBhvr>
                                      <p:to>
                                        <p:strVal val="visible"/>
                                      </p:to>
                                    </p:set>
                                  </p:childTnLst>
                                </p:cTn>
                              </p:par>
                              <p:par>
                                <p:cTn id="124" presetID="1" presetClass="entr" presetSubtype="0" fill="hold" grpId="0" nodeType="withEffect">
                                  <p:stCondLst>
                                    <p:cond delay="0"/>
                                  </p:stCondLst>
                                  <p:childTnLst>
                                    <p:set>
                                      <p:cBhvr>
                                        <p:cTn id="125" dur="1" fill="hold">
                                          <p:stCondLst>
                                            <p:cond delay="0"/>
                                          </p:stCondLst>
                                        </p:cTn>
                                        <p:tgtEl>
                                          <p:spTgt spid="10287"/>
                                        </p:tgtEl>
                                        <p:attrNameLst>
                                          <p:attrName>style.visibility</p:attrName>
                                        </p:attrNameLst>
                                      </p:cBhvr>
                                      <p:to>
                                        <p:strVal val="visible"/>
                                      </p:to>
                                    </p:set>
                                  </p:childTnLst>
                                </p:cTn>
                              </p:par>
                              <p:par>
                                <p:cTn id="126" presetID="1" presetClass="entr" presetSubtype="0" fill="hold" nodeType="withEffect">
                                  <p:stCondLst>
                                    <p:cond delay="0"/>
                                  </p:stCondLst>
                                  <p:childTnLst>
                                    <p:set>
                                      <p:cBhvr>
                                        <p:cTn id="127" dur="1" fill="hold">
                                          <p:stCondLst>
                                            <p:cond delay="0"/>
                                          </p:stCondLst>
                                        </p:cTn>
                                        <p:tgtEl>
                                          <p:spTgt spid="10288"/>
                                        </p:tgtEl>
                                        <p:attrNameLst>
                                          <p:attrName>style.visibility</p:attrName>
                                        </p:attrNameLst>
                                      </p:cBhvr>
                                      <p:to>
                                        <p:strVal val="visible"/>
                                      </p:to>
                                    </p:set>
                                  </p:childTnLst>
                                </p:cTn>
                              </p:par>
                              <p:par>
                                <p:cTn id="128" presetID="1" presetClass="entr" presetSubtype="0" fill="hold" nodeType="withEffect">
                                  <p:stCondLst>
                                    <p:cond delay="0"/>
                                  </p:stCondLst>
                                  <p:childTnLst>
                                    <p:set>
                                      <p:cBhvr>
                                        <p:cTn id="129" dur="1" fill="hold">
                                          <p:stCondLst>
                                            <p:cond delay="0"/>
                                          </p:stCondLst>
                                        </p:cTn>
                                        <p:tgtEl>
                                          <p:spTgt spid="10289"/>
                                        </p:tgtEl>
                                        <p:attrNameLst>
                                          <p:attrName>style.visibility</p:attrName>
                                        </p:attrNameLst>
                                      </p:cBhvr>
                                      <p:to>
                                        <p:strVal val="visible"/>
                                      </p:to>
                                    </p:set>
                                  </p:childTnLst>
                                </p:cTn>
                              </p:par>
                              <p:par>
                                <p:cTn id="130" presetID="1" presetClass="entr" presetSubtype="0" fill="hold" nodeType="withEffect">
                                  <p:stCondLst>
                                    <p:cond delay="0"/>
                                  </p:stCondLst>
                                  <p:childTnLst>
                                    <p:set>
                                      <p:cBhvr>
                                        <p:cTn id="131" dur="1" fill="hold">
                                          <p:stCondLst>
                                            <p:cond delay="0"/>
                                          </p:stCondLst>
                                        </p:cTn>
                                        <p:tgtEl>
                                          <p:spTgt spid="10290"/>
                                        </p:tgtEl>
                                        <p:attrNameLst>
                                          <p:attrName>style.visibility</p:attrName>
                                        </p:attrNameLst>
                                      </p:cBhvr>
                                      <p:to>
                                        <p:strVal val="visible"/>
                                      </p:to>
                                    </p:set>
                                  </p:childTnLst>
                                </p:cTn>
                              </p:par>
                              <p:par>
                                <p:cTn id="132" presetID="1" presetClass="entr" presetSubtype="0" fill="hold" nodeType="withEffect">
                                  <p:stCondLst>
                                    <p:cond delay="0"/>
                                  </p:stCondLst>
                                  <p:childTnLst>
                                    <p:set>
                                      <p:cBhvr>
                                        <p:cTn id="133" dur="1" fill="hold">
                                          <p:stCondLst>
                                            <p:cond delay="0"/>
                                          </p:stCondLst>
                                        </p:cTn>
                                        <p:tgtEl>
                                          <p:spTgt spid="10291"/>
                                        </p:tgtEl>
                                        <p:attrNameLst>
                                          <p:attrName>style.visibility</p:attrName>
                                        </p:attrNameLst>
                                      </p:cBhvr>
                                      <p:to>
                                        <p:strVal val="visible"/>
                                      </p:to>
                                    </p:set>
                                  </p:childTnLst>
                                </p:cTn>
                              </p:par>
                              <p:par>
                                <p:cTn id="134" presetID="1" presetClass="entr" presetSubtype="0" fill="hold" grpId="0" nodeType="withEffect">
                                  <p:stCondLst>
                                    <p:cond delay="0"/>
                                  </p:stCondLst>
                                  <p:childTnLst>
                                    <p:set>
                                      <p:cBhvr>
                                        <p:cTn id="135" dur="1" fill="hold">
                                          <p:stCondLst>
                                            <p:cond delay="0"/>
                                          </p:stCondLst>
                                        </p:cTn>
                                        <p:tgtEl>
                                          <p:spTgt spid="10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10244" grpId="0"/>
      <p:bldP spid="10245" grpId="0"/>
      <p:bldP spid="10248" grpId="0"/>
      <p:bldP spid="10249" grpId="0" animBg="1"/>
      <p:bldP spid="10250" grpId="0" animBg="1"/>
      <p:bldP spid="37" grpId="0" animBg="1"/>
      <p:bldP spid="10252" grpId="0" animBg="1"/>
      <p:bldP spid="10253" grpId="0" animBg="1"/>
      <p:bldP spid="10254" grpId="0"/>
      <p:bldP spid="10255" grpId="0"/>
      <p:bldP spid="10256" grpId="0"/>
      <p:bldP spid="10257" grpId="0"/>
      <p:bldP spid="10259" grpId="0"/>
      <p:bldP spid="10260" grpId="0"/>
      <p:bldP spid="10261" grpId="0"/>
      <p:bldP spid="49" grpId="0" animBg="1"/>
      <p:bldP spid="10263" grpId="0" animBg="1"/>
      <p:bldP spid="10265" grpId="0"/>
      <p:bldP spid="10270" grpId="0" animBg="1"/>
      <p:bldP spid="10271" grpId="0" animBg="1"/>
      <p:bldP spid="10272" grpId="0" animBg="1"/>
      <p:bldP spid="62" grpId="0" animBg="1"/>
      <p:bldP spid="10274" grpId="0" animBg="1"/>
      <p:bldP spid="10275" grpId="0" animBg="1"/>
      <p:bldP spid="10276" grpId="0"/>
      <p:bldP spid="10277" grpId="0"/>
      <p:bldP spid="10278" grpId="0"/>
      <p:bldP spid="10279" grpId="0"/>
      <p:bldP spid="10281" grpId="0"/>
      <p:bldP spid="10282" grpId="0"/>
      <p:bldP spid="10283" grpId="0"/>
      <p:bldP spid="74" grpId="0" animBg="1"/>
      <p:bldP spid="10285" grpId="0" animBg="1"/>
      <p:bldP spid="10287" grpId="0"/>
      <p:bldP spid="10292" grpId="0" animBg="1"/>
      <p:bldP spid="10297" grpId="0" animBg="1"/>
      <p:bldP spid="91"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页脚占位符 3"/>
          <p:cNvSpPr txBox="1">
            <a:spLocks noGrp="1"/>
          </p:cNvSpPr>
          <p:nvPr/>
        </p:nvSpPr>
        <p:spPr bwMode="auto">
          <a:xfrm>
            <a:off x="5867400" y="4846638"/>
            <a:ext cx="2895600" cy="239712"/>
          </a:xfrm>
          <a:prstGeom prst="rect">
            <a:avLst/>
          </a:prstGeom>
          <a:noFill/>
          <a:ln>
            <a:miter lim="800000"/>
            <a:headEnd/>
            <a:tailEnd/>
          </a:ln>
        </p:spPr>
        <p:txBody>
          <a:bodyPr/>
          <a:lstStyle/>
          <a:p>
            <a:pPr algn="r" fontAlgn="auto">
              <a:spcAft>
                <a:spcPts val="0"/>
              </a:spcAft>
              <a:defRPr/>
            </a:pPr>
            <a:r>
              <a:rPr lang="en-US" altLang="zh-CN" sz="1200" dirty="0">
                <a:latin typeface="+mj-lt"/>
                <a:ea typeface="+mn-ea"/>
                <a:cs typeface="+mn-cs"/>
              </a:rPr>
              <a:t>Company Logo</a:t>
            </a:r>
          </a:p>
        </p:txBody>
      </p:sp>
      <p:sp>
        <p:nvSpPr>
          <p:cNvPr id="7" name="日期占位符 5"/>
          <p:cNvSpPr txBox="1">
            <a:spLocks noGrp="1"/>
          </p:cNvSpPr>
          <p:nvPr/>
        </p:nvSpPr>
        <p:spPr bwMode="gray">
          <a:xfrm>
            <a:off x="14288" y="628650"/>
            <a:ext cx="8458200" cy="171450"/>
          </a:xfrm>
          <a:prstGeom prst="rect">
            <a:avLst/>
          </a:prstGeom>
          <a:noFill/>
          <a:ln>
            <a:miter lim="800000"/>
            <a:headEnd/>
            <a:tailEnd/>
          </a:ln>
        </p:spPr>
        <p:txBody>
          <a:bodyPr/>
          <a:lstStyle/>
          <a:p>
            <a:pPr fontAlgn="auto">
              <a:spcAft>
                <a:spcPts val="0"/>
              </a:spcAft>
              <a:defRPr/>
            </a:pPr>
            <a:r>
              <a:rPr lang="en-US" altLang="zh-CN" sz="1000" dirty="0">
                <a:solidFill>
                  <a:schemeClr val="bg1"/>
                </a:solidFill>
                <a:latin typeface="+mj-lt"/>
                <a:ea typeface="+mn-ea"/>
                <a:cs typeface="+mn-cs"/>
              </a:rPr>
              <a:t>www.themegallery.com</a:t>
            </a:r>
          </a:p>
        </p:txBody>
      </p:sp>
      <p:sp>
        <p:nvSpPr>
          <p:cNvPr id="79" name="右箭头 78"/>
          <p:cNvSpPr/>
          <p:nvPr/>
        </p:nvSpPr>
        <p:spPr>
          <a:xfrm>
            <a:off x="4500563" y="1708150"/>
            <a:ext cx="935037" cy="2032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1924" name="TextBox 81"/>
          <p:cNvSpPr txBox="1">
            <a:spLocks noChangeArrowheads="1"/>
          </p:cNvSpPr>
          <p:nvPr/>
        </p:nvSpPr>
        <p:spPr bwMode="auto">
          <a:xfrm>
            <a:off x="323850" y="2787650"/>
            <a:ext cx="5761038" cy="2170113"/>
          </a:xfrm>
          <a:prstGeom prst="rect">
            <a:avLst/>
          </a:prstGeom>
          <a:noFill/>
          <a:ln w="9525">
            <a:noFill/>
            <a:miter lim="800000"/>
            <a:headEnd/>
            <a:tailEnd/>
          </a:ln>
        </p:spPr>
        <p:txBody>
          <a:bodyPr>
            <a:spAutoFit/>
          </a:bodyPr>
          <a:lstStyle/>
          <a:p>
            <a:pPr algn="just">
              <a:buFont typeface="Wingdings" pitchFamily="2" charset="2"/>
              <a:buChar char="n"/>
            </a:pPr>
            <a:r>
              <a:rPr lang="en-US" altLang="zh-CN" sz="1200" b="1">
                <a:solidFill>
                  <a:srgbClr val="002060"/>
                </a:solidFill>
                <a:latin typeface="微软雅黑"/>
                <a:ea typeface="微软雅黑"/>
                <a:cs typeface="微软雅黑"/>
              </a:rPr>
              <a:t>2015</a:t>
            </a:r>
            <a:r>
              <a:rPr lang="zh-CN" altLang="en-US" sz="1200" b="1">
                <a:solidFill>
                  <a:srgbClr val="002060"/>
                </a:solidFill>
                <a:latin typeface="微软雅黑"/>
                <a:ea typeface="微软雅黑"/>
                <a:cs typeface="微软雅黑"/>
              </a:rPr>
              <a:t>年</a:t>
            </a:r>
            <a:r>
              <a:rPr lang="en-US" altLang="zh-CN" sz="1200" b="1">
                <a:solidFill>
                  <a:srgbClr val="002060"/>
                </a:solidFill>
                <a:latin typeface="微软雅黑"/>
                <a:ea typeface="微软雅黑"/>
                <a:cs typeface="微软雅黑"/>
              </a:rPr>
              <a:t>4</a:t>
            </a:r>
            <a:r>
              <a:rPr lang="zh-CN" altLang="en-US" sz="1200" b="1">
                <a:solidFill>
                  <a:srgbClr val="002060"/>
                </a:solidFill>
                <a:latin typeface="微软雅黑"/>
                <a:ea typeface="微软雅黑"/>
                <a:cs typeface="微软雅黑"/>
              </a:rPr>
              <a:t>月</a:t>
            </a:r>
            <a:r>
              <a:rPr lang="en-US" altLang="zh-CN" sz="1200" b="1">
                <a:solidFill>
                  <a:srgbClr val="002060"/>
                </a:solidFill>
                <a:latin typeface="微软雅黑"/>
                <a:ea typeface="微软雅黑"/>
                <a:cs typeface="微软雅黑"/>
              </a:rPr>
              <a:t>8</a:t>
            </a:r>
            <a:r>
              <a:rPr lang="zh-CN" altLang="en-US" sz="1200" b="1">
                <a:solidFill>
                  <a:srgbClr val="002060"/>
                </a:solidFill>
                <a:latin typeface="微软雅黑"/>
                <a:ea typeface="微软雅黑"/>
                <a:cs typeface="微软雅黑"/>
              </a:rPr>
              <a:t>日，蓝鼎控股发布</a:t>
            </a:r>
            <a:r>
              <a:rPr lang="en-US" altLang="zh-CN" sz="1200" b="1">
                <a:solidFill>
                  <a:srgbClr val="002060"/>
                </a:solidFill>
                <a:latin typeface="微软雅黑"/>
                <a:ea typeface="微软雅黑"/>
                <a:cs typeface="微软雅黑"/>
              </a:rPr>
              <a:t>《</a:t>
            </a:r>
            <a:r>
              <a:rPr lang="zh-CN" altLang="en-US" sz="1200" b="1">
                <a:solidFill>
                  <a:srgbClr val="002060"/>
                </a:solidFill>
                <a:latin typeface="微软雅黑"/>
                <a:ea typeface="微软雅黑"/>
                <a:cs typeface="微软雅黑"/>
              </a:rPr>
              <a:t>发行股份及支付现金购买资产并募集配套资金暨关联交易预案</a:t>
            </a:r>
            <a:r>
              <a:rPr lang="en-US" altLang="zh-CN" sz="1200" b="1">
                <a:solidFill>
                  <a:srgbClr val="002060"/>
                </a:solidFill>
                <a:latin typeface="微软雅黑"/>
                <a:ea typeface="微软雅黑"/>
                <a:cs typeface="微软雅黑"/>
              </a:rPr>
              <a:t>》</a:t>
            </a:r>
            <a:r>
              <a:rPr lang="zh-CN" altLang="en-US" sz="1200" b="1">
                <a:solidFill>
                  <a:srgbClr val="002060"/>
                </a:solidFill>
                <a:latin typeface="微软雅黑"/>
                <a:ea typeface="微软雅黑"/>
                <a:cs typeface="微软雅黑"/>
              </a:rPr>
              <a:t>，并购具体方案为：</a:t>
            </a:r>
            <a:endParaRPr lang="en-US" altLang="zh-CN" sz="1200" b="1">
              <a:solidFill>
                <a:srgbClr val="002060"/>
              </a:solidFill>
              <a:latin typeface="微软雅黑"/>
              <a:ea typeface="微软雅黑"/>
              <a:cs typeface="微软雅黑"/>
            </a:endParaRPr>
          </a:p>
          <a:p>
            <a:pPr algn="just">
              <a:buFont typeface="Wingdings" pitchFamily="2" charset="2"/>
              <a:buChar char="ü"/>
            </a:pPr>
            <a:r>
              <a:rPr lang="en-US" altLang="zh-CN" sz="1200" b="1">
                <a:solidFill>
                  <a:srgbClr val="002060"/>
                </a:solidFill>
                <a:latin typeface="微软雅黑"/>
                <a:ea typeface="微软雅黑"/>
                <a:cs typeface="微软雅黑"/>
              </a:rPr>
              <a:t>2015</a:t>
            </a:r>
            <a:r>
              <a:rPr lang="zh-CN" altLang="en-US" sz="1200" b="1">
                <a:solidFill>
                  <a:srgbClr val="002060"/>
                </a:solidFill>
                <a:latin typeface="微软雅黑"/>
                <a:ea typeface="微软雅黑"/>
                <a:cs typeface="微软雅黑"/>
              </a:rPr>
              <a:t>年</a:t>
            </a:r>
            <a:r>
              <a:rPr lang="en-US" altLang="zh-CN" sz="1200" b="1">
                <a:solidFill>
                  <a:srgbClr val="002060"/>
                </a:solidFill>
                <a:latin typeface="微软雅黑"/>
                <a:ea typeface="微软雅黑"/>
                <a:cs typeface="微软雅黑"/>
              </a:rPr>
              <a:t>4</a:t>
            </a:r>
            <a:r>
              <a:rPr lang="zh-CN" altLang="en-US" sz="1200" b="1">
                <a:solidFill>
                  <a:srgbClr val="002060"/>
                </a:solidFill>
                <a:latin typeface="微软雅黑"/>
                <a:ea typeface="微软雅黑"/>
                <a:cs typeface="微软雅黑"/>
              </a:rPr>
              <a:t>月，蓝鼎控股与高升科技的于平、翁远、许磊、董艳和赵春花</a:t>
            </a:r>
            <a:r>
              <a:rPr lang="en-US" altLang="zh-CN" sz="1200" b="1">
                <a:solidFill>
                  <a:srgbClr val="002060"/>
                </a:solidFill>
                <a:latin typeface="微软雅黑"/>
                <a:ea typeface="微软雅黑"/>
                <a:cs typeface="微软雅黑"/>
              </a:rPr>
              <a:t>5</a:t>
            </a:r>
            <a:r>
              <a:rPr lang="zh-CN" altLang="en-US" sz="1200" b="1">
                <a:solidFill>
                  <a:srgbClr val="002060"/>
                </a:solidFill>
                <a:latin typeface="微软雅黑"/>
                <a:ea typeface="微软雅黑"/>
                <a:cs typeface="微软雅黑"/>
              </a:rPr>
              <a:t>名自然人（户籍为长春、杭州、云南楚雄等）签署了</a:t>
            </a:r>
            <a:r>
              <a:rPr lang="en-US" altLang="zh-CN" sz="1200" b="1">
                <a:solidFill>
                  <a:srgbClr val="002060"/>
                </a:solidFill>
                <a:latin typeface="微软雅黑"/>
                <a:ea typeface="微软雅黑"/>
                <a:cs typeface="微软雅黑"/>
              </a:rPr>
              <a:t>《</a:t>
            </a:r>
            <a:r>
              <a:rPr lang="zh-CN" altLang="en-US" sz="1200" b="1">
                <a:solidFill>
                  <a:srgbClr val="002060"/>
                </a:solidFill>
                <a:latin typeface="微软雅黑"/>
                <a:ea typeface="微软雅黑"/>
                <a:cs typeface="微软雅黑"/>
              </a:rPr>
              <a:t>发行股份及支付现金购买资产的协议</a:t>
            </a:r>
            <a:r>
              <a:rPr lang="en-US" altLang="zh-CN" sz="1200" b="1">
                <a:solidFill>
                  <a:srgbClr val="002060"/>
                </a:solidFill>
                <a:latin typeface="微软雅黑"/>
                <a:ea typeface="微软雅黑"/>
                <a:cs typeface="微软雅黑"/>
              </a:rPr>
              <a:t>》</a:t>
            </a:r>
            <a:r>
              <a:rPr lang="zh-CN" altLang="en-US" sz="1200" b="1">
                <a:solidFill>
                  <a:srgbClr val="002060"/>
                </a:solidFill>
                <a:latin typeface="微软雅黑"/>
                <a:ea typeface="微软雅黑"/>
                <a:cs typeface="微软雅黑"/>
              </a:rPr>
              <a:t>。</a:t>
            </a:r>
            <a:endParaRPr lang="en-US" altLang="zh-CN" sz="1200" b="1">
              <a:solidFill>
                <a:srgbClr val="002060"/>
              </a:solidFill>
              <a:latin typeface="微软雅黑"/>
              <a:ea typeface="微软雅黑"/>
              <a:cs typeface="微软雅黑"/>
            </a:endParaRPr>
          </a:p>
          <a:p>
            <a:pPr algn="just">
              <a:buFont typeface="Wingdings" pitchFamily="2" charset="2"/>
              <a:buChar char="ü"/>
            </a:pPr>
            <a:r>
              <a:rPr lang="zh-CN" altLang="en-US" sz="1200" b="1">
                <a:solidFill>
                  <a:srgbClr val="002060"/>
                </a:solidFill>
                <a:latin typeface="微软雅黑"/>
                <a:ea typeface="微软雅黑"/>
                <a:cs typeface="微软雅黑"/>
              </a:rPr>
              <a:t>蓝鼎控股拟向于平等</a:t>
            </a:r>
            <a:r>
              <a:rPr lang="en-US" altLang="zh-CN" sz="1200" b="1">
                <a:solidFill>
                  <a:srgbClr val="002060"/>
                </a:solidFill>
                <a:latin typeface="微软雅黑"/>
                <a:ea typeface="微软雅黑"/>
                <a:cs typeface="微软雅黑"/>
              </a:rPr>
              <a:t>5</a:t>
            </a:r>
            <a:r>
              <a:rPr lang="zh-CN" altLang="en-US" sz="1200" b="1">
                <a:solidFill>
                  <a:srgbClr val="002060"/>
                </a:solidFill>
                <a:latin typeface="微软雅黑"/>
                <a:ea typeface="微软雅黑"/>
                <a:cs typeface="微软雅黑"/>
              </a:rPr>
              <a:t>名自然人股东发行股份及支付现金购买其合计持有的高升科技</a:t>
            </a:r>
            <a:r>
              <a:rPr lang="en-US" altLang="zh-CN" sz="1200" b="1">
                <a:solidFill>
                  <a:srgbClr val="002060"/>
                </a:solidFill>
                <a:latin typeface="微软雅黑"/>
                <a:ea typeface="微软雅黑"/>
                <a:cs typeface="微软雅黑"/>
              </a:rPr>
              <a:t>100%</a:t>
            </a:r>
            <a:r>
              <a:rPr lang="zh-CN" altLang="en-US" sz="1200" b="1">
                <a:solidFill>
                  <a:srgbClr val="002060"/>
                </a:solidFill>
                <a:latin typeface="微软雅黑"/>
                <a:ea typeface="微软雅黑"/>
                <a:cs typeface="微软雅黑"/>
              </a:rPr>
              <a:t>股权，其中以发行股份方式支付交易对价的</a:t>
            </a:r>
            <a:r>
              <a:rPr lang="en-US" altLang="zh-CN" sz="1200" b="1">
                <a:solidFill>
                  <a:srgbClr val="002060"/>
                </a:solidFill>
                <a:latin typeface="微软雅黑"/>
                <a:ea typeface="微软雅黑"/>
                <a:cs typeface="微软雅黑"/>
              </a:rPr>
              <a:t>60%</a:t>
            </a:r>
            <a:r>
              <a:rPr lang="zh-CN" altLang="en-US" sz="1200" b="1">
                <a:solidFill>
                  <a:srgbClr val="002060"/>
                </a:solidFill>
                <a:latin typeface="微软雅黑"/>
                <a:ea typeface="微软雅黑"/>
                <a:cs typeface="微软雅黑"/>
              </a:rPr>
              <a:t>，以现金方式支付交易对价的</a:t>
            </a:r>
            <a:r>
              <a:rPr lang="en-US" altLang="zh-CN" sz="1200" b="1">
                <a:solidFill>
                  <a:srgbClr val="002060"/>
                </a:solidFill>
                <a:latin typeface="微软雅黑"/>
                <a:ea typeface="微软雅黑"/>
                <a:cs typeface="微软雅黑"/>
              </a:rPr>
              <a:t>40%</a:t>
            </a:r>
            <a:r>
              <a:rPr lang="zh-CN" altLang="en-US" sz="1200" b="1">
                <a:solidFill>
                  <a:srgbClr val="002060"/>
                </a:solidFill>
                <a:latin typeface="微软雅黑"/>
                <a:ea typeface="微软雅黑"/>
                <a:cs typeface="微软雅黑"/>
              </a:rPr>
              <a:t>。</a:t>
            </a:r>
            <a:endParaRPr lang="en-US" altLang="zh-CN" sz="1200" b="1">
              <a:solidFill>
                <a:srgbClr val="002060"/>
              </a:solidFill>
              <a:latin typeface="微软雅黑"/>
              <a:ea typeface="微软雅黑"/>
              <a:cs typeface="微软雅黑"/>
            </a:endParaRPr>
          </a:p>
          <a:p>
            <a:pPr algn="just">
              <a:buFont typeface="Wingdings" pitchFamily="2" charset="2"/>
              <a:buChar char="ü"/>
            </a:pPr>
            <a:r>
              <a:rPr lang="zh-CN" altLang="en-US" sz="1200" b="1">
                <a:solidFill>
                  <a:srgbClr val="002060"/>
                </a:solidFill>
                <a:latin typeface="微软雅黑"/>
                <a:ea typeface="微软雅黑"/>
                <a:cs typeface="微软雅黑"/>
              </a:rPr>
              <a:t>交易完成后，蓝鼎控股将持有高升科技</a:t>
            </a:r>
            <a:r>
              <a:rPr lang="en-US" altLang="zh-CN" sz="1200" b="1">
                <a:solidFill>
                  <a:srgbClr val="002060"/>
                </a:solidFill>
                <a:latin typeface="微软雅黑"/>
                <a:ea typeface="微软雅黑"/>
                <a:cs typeface="微软雅黑"/>
              </a:rPr>
              <a:t>100%</a:t>
            </a:r>
            <a:r>
              <a:rPr lang="zh-CN" altLang="en-US" sz="1200" b="1">
                <a:solidFill>
                  <a:srgbClr val="002060"/>
                </a:solidFill>
                <a:latin typeface="微软雅黑"/>
                <a:ea typeface="微软雅黑"/>
                <a:cs typeface="微软雅黑"/>
              </a:rPr>
              <a:t>股权。</a:t>
            </a:r>
            <a:endParaRPr lang="en-US" altLang="zh-CN" sz="1200" b="1">
              <a:solidFill>
                <a:srgbClr val="002060"/>
              </a:solidFill>
              <a:latin typeface="微软雅黑"/>
              <a:ea typeface="微软雅黑"/>
              <a:cs typeface="微软雅黑"/>
            </a:endParaRPr>
          </a:p>
          <a:p>
            <a:pPr algn="just">
              <a:buFont typeface="Wingdings" pitchFamily="2" charset="2"/>
              <a:buChar char="ü"/>
            </a:pPr>
            <a:r>
              <a:rPr lang="zh-CN" altLang="en-US" sz="1200" b="1">
                <a:solidFill>
                  <a:srgbClr val="002060"/>
                </a:solidFill>
                <a:latin typeface="微软雅黑"/>
                <a:ea typeface="微软雅黑"/>
                <a:cs typeface="微软雅黑"/>
              </a:rPr>
              <a:t>根据暂定价格</a:t>
            </a:r>
            <a:r>
              <a:rPr lang="en-US" altLang="zh-CN" sz="1200" b="1">
                <a:solidFill>
                  <a:srgbClr val="002060"/>
                </a:solidFill>
                <a:latin typeface="微软雅黑"/>
                <a:ea typeface="微软雅黑"/>
                <a:cs typeface="微软雅黑"/>
              </a:rPr>
              <a:t>150,000</a:t>
            </a:r>
            <a:r>
              <a:rPr lang="zh-CN" altLang="en-US" sz="1200" b="1">
                <a:solidFill>
                  <a:srgbClr val="002060"/>
                </a:solidFill>
                <a:latin typeface="微软雅黑"/>
                <a:ea typeface="微软雅黑"/>
                <a:cs typeface="微软雅黑"/>
              </a:rPr>
              <a:t>万元测算，蓝鼎控股本次向于平等名自然人发行股票数量合计为</a:t>
            </a:r>
            <a:r>
              <a:rPr lang="en-US" altLang="zh-CN" sz="1200" b="1">
                <a:solidFill>
                  <a:srgbClr val="002060"/>
                </a:solidFill>
                <a:latin typeface="微软雅黑"/>
                <a:ea typeface="微软雅黑"/>
                <a:cs typeface="微软雅黑"/>
              </a:rPr>
              <a:t>10,514.02</a:t>
            </a:r>
            <a:r>
              <a:rPr lang="zh-CN" altLang="en-US" sz="1200" b="1">
                <a:solidFill>
                  <a:srgbClr val="002060"/>
                </a:solidFill>
                <a:latin typeface="微软雅黑"/>
                <a:ea typeface="微软雅黑"/>
                <a:cs typeface="微软雅黑"/>
              </a:rPr>
              <a:t>万股</a:t>
            </a:r>
            <a:r>
              <a:rPr lang="en-US" altLang="zh-CN" sz="1200" b="1">
                <a:solidFill>
                  <a:srgbClr val="002060"/>
                </a:solidFill>
                <a:latin typeface="微软雅黑"/>
                <a:ea typeface="微软雅黑"/>
                <a:cs typeface="微软雅黑"/>
              </a:rPr>
              <a:t>,</a:t>
            </a:r>
            <a:r>
              <a:rPr lang="zh-CN" altLang="en-US" sz="1200" b="1">
                <a:solidFill>
                  <a:srgbClr val="002060"/>
                </a:solidFill>
                <a:latin typeface="微软雅黑"/>
                <a:ea typeface="微软雅黑"/>
                <a:cs typeface="微软雅黑"/>
              </a:rPr>
              <a:t>支付的现金为</a:t>
            </a:r>
            <a:r>
              <a:rPr lang="en-US" altLang="zh-CN" sz="1200" b="1">
                <a:solidFill>
                  <a:srgbClr val="002060"/>
                </a:solidFill>
                <a:latin typeface="微软雅黑"/>
                <a:ea typeface="微软雅黑"/>
                <a:cs typeface="微软雅黑"/>
              </a:rPr>
              <a:t>60,000</a:t>
            </a:r>
            <a:r>
              <a:rPr lang="zh-CN" altLang="en-US" sz="1200" b="1">
                <a:solidFill>
                  <a:srgbClr val="002060"/>
                </a:solidFill>
                <a:latin typeface="微软雅黑"/>
                <a:ea typeface="微软雅黑"/>
                <a:cs typeface="微软雅黑"/>
              </a:rPr>
              <a:t>万元。</a:t>
            </a:r>
            <a:r>
              <a:rPr lang="zh-CN" altLang="en-US" sz="1500" b="1">
                <a:solidFill>
                  <a:srgbClr val="002060"/>
                </a:solidFill>
                <a:latin typeface="微软雅黑"/>
                <a:ea typeface="微软雅黑"/>
                <a:cs typeface="微软雅黑"/>
              </a:rPr>
              <a:t> </a:t>
            </a:r>
          </a:p>
        </p:txBody>
      </p:sp>
      <p:sp>
        <p:nvSpPr>
          <p:cNvPr id="66" name="矩形 65"/>
          <p:cNvSpPr/>
          <p:nvPr/>
        </p:nvSpPr>
        <p:spPr bwMode="auto">
          <a:xfrm>
            <a:off x="539750" y="1112838"/>
            <a:ext cx="1252538" cy="3762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Wingdings" pitchFamily="2" charset="2"/>
              <a:buNone/>
              <a:defRPr/>
            </a:pPr>
            <a:r>
              <a:rPr lang="zh-CN" altLang="en-US" sz="1400"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t>深圳德泽世家</a:t>
            </a:r>
          </a:p>
        </p:txBody>
      </p:sp>
      <p:cxnSp>
        <p:nvCxnSpPr>
          <p:cNvPr id="71" name="直接箭头连接符 70"/>
          <p:cNvCxnSpPr/>
          <p:nvPr/>
        </p:nvCxnSpPr>
        <p:spPr bwMode="auto">
          <a:xfrm rot="5400000">
            <a:off x="1026319" y="1653381"/>
            <a:ext cx="323850" cy="1588"/>
          </a:xfrm>
          <a:prstGeom prst="straightConnector1">
            <a:avLst/>
          </a:prstGeom>
          <a:ln w="19050">
            <a:solidFill>
              <a:srgbClr val="002060"/>
            </a:solidFill>
            <a:headEnd type="none"/>
            <a:tailEnd type="triangle" w="lg" len="med"/>
          </a:ln>
        </p:spPr>
        <p:style>
          <a:lnRef idx="1">
            <a:schemeClr val="accent1"/>
          </a:lnRef>
          <a:fillRef idx="0">
            <a:schemeClr val="accent1"/>
          </a:fillRef>
          <a:effectRef idx="0">
            <a:schemeClr val="accent1"/>
          </a:effectRef>
          <a:fontRef idx="minor">
            <a:schemeClr val="tx1"/>
          </a:fontRef>
        </p:style>
      </p:cxnSp>
      <p:sp>
        <p:nvSpPr>
          <p:cNvPr id="72" name="椭圆 71"/>
          <p:cNvSpPr/>
          <p:nvPr/>
        </p:nvSpPr>
        <p:spPr>
          <a:xfrm>
            <a:off x="395288" y="1816100"/>
            <a:ext cx="1571625" cy="64293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Wingdings" pitchFamily="2" charset="2"/>
              <a:buNone/>
              <a:defRPr/>
            </a:pPr>
            <a:r>
              <a:rPr lang="zh-CN" altLang="en-US" sz="1400"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t>湖北</a:t>
            </a:r>
            <a:endParaRPr lang="en-US" altLang="zh-CN" sz="1400"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endParaRPr>
          </a:p>
          <a:p>
            <a:pPr algn="ctr" fontAlgn="auto">
              <a:spcBef>
                <a:spcPts val="0"/>
              </a:spcBef>
              <a:spcAft>
                <a:spcPts val="0"/>
              </a:spcAft>
              <a:buFont typeface="Wingdings" pitchFamily="2" charset="2"/>
              <a:buNone/>
              <a:defRPr/>
            </a:pPr>
            <a:r>
              <a:rPr lang="zh-CN" altLang="en-US" sz="1400"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t>蓝鼎控股</a:t>
            </a:r>
            <a:endParaRPr lang="en-US" altLang="zh-CN" sz="1400"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73" name="矩形 72"/>
          <p:cNvSpPr/>
          <p:nvPr/>
        </p:nvSpPr>
        <p:spPr bwMode="auto">
          <a:xfrm>
            <a:off x="2916238" y="1978025"/>
            <a:ext cx="1252537" cy="374650"/>
          </a:xfrm>
          <a:prstGeom prst="rect">
            <a:avLst/>
          </a:prstGeom>
          <a:solidFill>
            <a:schemeClr val="tx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Wingdings" pitchFamily="2" charset="2"/>
              <a:buNone/>
              <a:defRPr/>
            </a:pPr>
            <a:r>
              <a:rPr lang="zh-CN" altLang="en-US" sz="1200"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t>吉林省</a:t>
            </a:r>
            <a:endParaRPr lang="en-US" altLang="zh-CN" sz="1200"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endParaRPr>
          </a:p>
          <a:p>
            <a:pPr algn="ctr" fontAlgn="auto">
              <a:spcBef>
                <a:spcPts val="0"/>
              </a:spcBef>
              <a:spcAft>
                <a:spcPts val="0"/>
              </a:spcAft>
              <a:buFont typeface="Wingdings" pitchFamily="2" charset="2"/>
              <a:buNone/>
              <a:defRPr/>
            </a:pPr>
            <a:r>
              <a:rPr lang="zh-CN" altLang="en-US" sz="1200"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t>高升科技</a:t>
            </a:r>
          </a:p>
        </p:txBody>
      </p:sp>
      <p:sp>
        <p:nvSpPr>
          <p:cNvPr id="82" name="矩形 81"/>
          <p:cNvSpPr/>
          <p:nvPr/>
        </p:nvSpPr>
        <p:spPr bwMode="auto">
          <a:xfrm>
            <a:off x="2916238" y="1112838"/>
            <a:ext cx="1252537" cy="376237"/>
          </a:xfrm>
          <a:prstGeom prst="rect">
            <a:avLst/>
          </a:prstGeom>
          <a:solidFill>
            <a:schemeClr val="accent3">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Wingdings" pitchFamily="2" charset="2"/>
              <a:buNone/>
              <a:defRPr/>
            </a:pPr>
            <a:r>
              <a:rPr lang="zh-CN" altLang="en-US" sz="1400"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t>于平等</a:t>
            </a:r>
            <a:r>
              <a:rPr lang="en-US" altLang="zh-CN" sz="1400"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t>5</a:t>
            </a:r>
            <a:r>
              <a:rPr lang="zh-CN" altLang="en-US" sz="1400"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t>人</a:t>
            </a:r>
          </a:p>
        </p:txBody>
      </p:sp>
      <p:sp>
        <p:nvSpPr>
          <p:cNvPr id="85" name="TextBox 84"/>
          <p:cNvSpPr txBox="1"/>
          <p:nvPr/>
        </p:nvSpPr>
        <p:spPr bwMode="auto">
          <a:xfrm>
            <a:off x="2700338" y="1546225"/>
            <a:ext cx="782637" cy="276225"/>
          </a:xfrm>
          <a:prstGeom prst="rect">
            <a:avLst/>
          </a:prstGeom>
          <a:noFill/>
        </p:spPr>
        <p:txBody>
          <a:bodyPr>
            <a:spAutoFit/>
          </a:bodyPr>
          <a:lstStyle/>
          <a:p>
            <a:pPr fontAlgn="auto">
              <a:spcBef>
                <a:spcPts val="0"/>
              </a:spcBef>
              <a:spcAft>
                <a:spcPts val="0"/>
              </a:spcAft>
              <a:buFont typeface="Wingdings" pitchFamily="2" charset="2"/>
              <a:buNone/>
              <a:defRPr/>
            </a:pPr>
            <a:r>
              <a:rPr lang="en-US" altLang="zh-CN" sz="1200"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cs typeface="+mn-cs"/>
              </a:rPr>
              <a:t>100%</a:t>
            </a:r>
            <a:endParaRPr lang="zh-CN" altLang="en-US" sz="1200"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cs typeface="+mn-cs"/>
            </a:endParaRPr>
          </a:p>
        </p:txBody>
      </p:sp>
      <p:cxnSp>
        <p:nvCxnSpPr>
          <p:cNvPr id="92" name="直接箭头连接符 91"/>
          <p:cNvCxnSpPr/>
          <p:nvPr/>
        </p:nvCxnSpPr>
        <p:spPr>
          <a:xfrm flipH="1">
            <a:off x="1979613" y="2192338"/>
            <a:ext cx="792162" cy="0"/>
          </a:xfrm>
          <a:prstGeom prst="straightConnector1">
            <a:avLst/>
          </a:prstGeom>
          <a:ln>
            <a:prstDash val="sysDash"/>
            <a:tailEnd type="arrow"/>
          </a:ln>
        </p:spPr>
        <p:style>
          <a:lnRef idx="1">
            <a:schemeClr val="accent1"/>
          </a:lnRef>
          <a:fillRef idx="0">
            <a:schemeClr val="accent1"/>
          </a:fillRef>
          <a:effectRef idx="0">
            <a:schemeClr val="accent1"/>
          </a:effectRef>
          <a:fontRef idx="minor">
            <a:schemeClr val="tx1"/>
          </a:fontRef>
        </p:style>
      </p:cxnSp>
      <p:sp>
        <p:nvSpPr>
          <p:cNvPr id="93" name="矩形 92"/>
          <p:cNvSpPr/>
          <p:nvPr/>
        </p:nvSpPr>
        <p:spPr bwMode="auto">
          <a:xfrm>
            <a:off x="5651500" y="1112838"/>
            <a:ext cx="1252538" cy="3762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Wingdings" pitchFamily="2" charset="2"/>
              <a:buNone/>
              <a:defRPr/>
            </a:pPr>
            <a:r>
              <a:rPr lang="zh-CN" altLang="en-US" sz="1400"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t>深圳德泽世家</a:t>
            </a:r>
          </a:p>
        </p:txBody>
      </p:sp>
      <p:sp>
        <p:nvSpPr>
          <p:cNvPr id="95" name="矩形 94"/>
          <p:cNvSpPr/>
          <p:nvPr/>
        </p:nvSpPr>
        <p:spPr bwMode="auto">
          <a:xfrm>
            <a:off x="7451725" y="1112838"/>
            <a:ext cx="1252538" cy="376237"/>
          </a:xfrm>
          <a:prstGeom prst="rect">
            <a:avLst/>
          </a:prstGeom>
          <a:solidFill>
            <a:schemeClr val="accent3">
              <a:lumMod val="85000"/>
            </a:schemeClr>
          </a:solidFill>
          <a:ln/>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buFont typeface="Wingdings" pitchFamily="2" charset="2"/>
              <a:buNone/>
              <a:defRPr/>
            </a:pPr>
            <a:r>
              <a:rPr lang="zh-CN" altLang="en-US" sz="1400"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t>于平等</a:t>
            </a:r>
            <a:r>
              <a:rPr lang="en-US" altLang="zh-CN" sz="1400"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t>5</a:t>
            </a:r>
            <a:r>
              <a:rPr lang="zh-CN" altLang="en-US" sz="1400"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t>人</a:t>
            </a:r>
          </a:p>
        </p:txBody>
      </p:sp>
      <p:sp>
        <p:nvSpPr>
          <p:cNvPr id="96" name="椭圆 95"/>
          <p:cNvSpPr/>
          <p:nvPr/>
        </p:nvSpPr>
        <p:spPr>
          <a:xfrm>
            <a:off x="6300788" y="1978025"/>
            <a:ext cx="1571625" cy="64293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Wingdings" pitchFamily="2" charset="2"/>
              <a:buNone/>
              <a:defRPr/>
            </a:pPr>
            <a:r>
              <a:rPr lang="zh-CN" altLang="en-US" sz="1400"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t>湖北</a:t>
            </a:r>
            <a:endParaRPr lang="en-US" altLang="zh-CN" sz="1400"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endParaRPr>
          </a:p>
          <a:p>
            <a:pPr algn="ctr" fontAlgn="auto">
              <a:spcBef>
                <a:spcPts val="0"/>
              </a:spcBef>
              <a:spcAft>
                <a:spcPts val="0"/>
              </a:spcAft>
              <a:buFont typeface="Wingdings" pitchFamily="2" charset="2"/>
              <a:buNone/>
              <a:defRPr/>
            </a:pPr>
            <a:r>
              <a:rPr lang="zh-CN" altLang="en-US" sz="1400"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t>蓝鼎控股</a:t>
            </a:r>
            <a:endParaRPr lang="en-US" altLang="zh-CN" sz="1400"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97" name="矩形 96"/>
          <p:cNvSpPr/>
          <p:nvPr/>
        </p:nvSpPr>
        <p:spPr bwMode="auto">
          <a:xfrm>
            <a:off x="6443663" y="3165475"/>
            <a:ext cx="1252537" cy="376238"/>
          </a:xfrm>
          <a:prstGeom prst="rect">
            <a:avLst/>
          </a:prstGeom>
          <a:solidFill>
            <a:schemeClr val="tx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Wingdings" pitchFamily="2" charset="2"/>
              <a:buNone/>
              <a:defRPr/>
            </a:pPr>
            <a:r>
              <a:rPr lang="zh-CN" altLang="en-US" sz="1200"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t>吉林省</a:t>
            </a:r>
            <a:endParaRPr lang="en-US" altLang="zh-CN" sz="1200"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endParaRPr>
          </a:p>
          <a:p>
            <a:pPr algn="ctr" fontAlgn="auto">
              <a:spcBef>
                <a:spcPts val="0"/>
              </a:spcBef>
              <a:spcAft>
                <a:spcPts val="0"/>
              </a:spcAft>
              <a:buFont typeface="Wingdings" pitchFamily="2" charset="2"/>
              <a:buNone/>
              <a:defRPr/>
            </a:pPr>
            <a:r>
              <a:rPr lang="zh-CN" altLang="en-US" sz="1200"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t>高升科技</a:t>
            </a:r>
          </a:p>
        </p:txBody>
      </p:sp>
      <p:cxnSp>
        <p:nvCxnSpPr>
          <p:cNvPr id="99" name="直接箭头连接符 98"/>
          <p:cNvCxnSpPr/>
          <p:nvPr/>
        </p:nvCxnSpPr>
        <p:spPr>
          <a:xfrm>
            <a:off x="6300788" y="1546225"/>
            <a:ext cx="647700" cy="377825"/>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103" name="直接箭头连接符 102"/>
          <p:cNvCxnSpPr/>
          <p:nvPr/>
        </p:nvCxnSpPr>
        <p:spPr>
          <a:xfrm flipH="1">
            <a:off x="7235825" y="1546225"/>
            <a:ext cx="792163" cy="377825"/>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105" name="直接箭头连接符 104"/>
          <p:cNvCxnSpPr>
            <a:stCxn id="96" idx="4"/>
          </p:cNvCxnSpPr>
          <p:nvPr/>
        </p:nvCxnSpPr>
        <p:spPr>
          <a:xfrm>
            <a:off x="7086600" y="2620963"/>
            <a:ext cx="6350" cy="492125"/>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106" name="TextBox 105"/>
          <p:cNvSpPr txBox="1"/>
          <p:nvPr/>
        </p:nvSpPr>
        <p:spPr bwMode="auto">
          <a:xfrm>
            <a:off x="6372225" y="2733675"/>
            <a:ext cx="782638" cy="276225"/>
          </a:xfrm>
          <a:prstGeom prst="rect">
            <a:avLst/>
          </a:prstGeom>
          <a:noFill/>
        </p:spPr>
        <p:txBody>
          <a:bodyPr>
            <a:spAutoFit/>
          </a:bodyPr>
          <a:lstStyle/>
          <a:p>
            <a:pPr fontAlgn="auto">
              <a:spcBef>
                <a:spcPts val="0"/>
              </a:spcBef>
              <a:spcAft>
                <a:spcPts val="0"/>
              </a:spcAft>
              <a:buFont typeface="Wingdings" pitchFamily="2" charset="2"/>
              <a:buNone/>
              <a:defRPr/>
            </a:pPr>
            <a:r>
              <a:rPr lang="en-US" altLang="zh-CN" sz="1200"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cs typeface="+mn-cs"/>
              </a:rPr>
              <a:t>100%</a:t>
            </a:r>
            <a:endParaRPr lang="zh-CN" altLang="en-US" sz="1200"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cs typeface="+mn-cs"/>
            </a:endParaRPr>
          </a:p>
        </p:txBody>
      </p:sp>
      <p:cxnSp>
        <p:nvCxnSpPr>
          <p:cNvPr id="108" name="直接箭头连接符 107"/>
          <p:cNvCxnSpPr>
            <a:stCxn id="82" idx="2"/>
            <a:endCxn id="73" idx="0"/>
          </p:cNvCxnSpPr>
          <p:nvPr/>
        </p:nvCxnSpPr>
        <p:spPr>
          <a:xfrm>
            <a:off x="3541713" y="1489075"/>
            <a:ext cx="0" cy="48895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25" name="标题 1"/>
          <p:cNvSpPr txBox="1">
            <a:spLocks/>
          </p:cNvSpPr>
          <p:nvPr/>
        </p:nvSpPr>
        <p:spPr>
          <a:xfrm>
            <a:off x="117475" y="139700"/>
            <a:ext cx="7850188" cy="573088"/>
          </a:xfrm>
          <a:prstGeom prst="rect">
            <a:avLst/>
          </a:prstGeom>
        </p:spPr>
        <p:txBody>
          <a:bodyPr>
            <a:normAutofit fontScale="97500"/>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fontAlgn="auto">
              <a:spcAft>
                <a:spcPts val="0"/>
              </a:spcAft>
              <a:defRPr/>
            </a:pPr>
            <a:r>
              <a:rPr lang="zh-CN" altLang="en-US" sz="3200" b="1" dirty="0" smtClean="0">
                <a:solidFill>
                  <a:srgbClr val="0000CC"/>
                </a:solidFill>
                <a:latin typeface="华文楷体" pitchFamily="2" charset="-122"/>
                <a:ea typeface="华文楷体" pitchFamily="2" charset="-122"/>
              </a:rPr>
              <a:t>重组案例</a:t>
            </a:r>
            <a:r>
              <a:rPr lang="zh-CN" altLang="en-US" sz="3200" b="1" dirty="0">
                <a:solidFill>
                  <a:srgbClr val="0000CC"/>
                </a:solidFill>
                <a:latin typeface="华文楷体" pitchFamily="2" charset="-122"/>
                <a:ea typeface="华文楷体" pitchFamily="2" charset="-122"/>
              </a:rPr>
              <a:t>三</a:t>
            </a:r>
            <a:endParaRPr lang="zh-CN" altLang="en-US" sz="3200" b="1" dirty="0" smtClean="0">
              <a:solidFill>
                <a:srgbClr val="0000CC"/>
              </a:solidFill>
              <a:latin typeface="华文楷体" pitchFamily="2" charset="-122"/>
              <a:ea typeface="华文楷体" pitchFamily="2" charset="-122"/>
            </a:endParaRPr>
          </a:p>
        </p:txBody>
      </p:sp>
    </p:spTree>
  </p:cSld>
  <p:clrMapOvr>
    <a:masterClrMapping/>
  </p:clrMapOvr>
  <p:transition>
    <p:dissolv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页脚占位符 3"/>
          <p:cNvSpPr txBox="1">
            <a:spLocks noGrp="1"/>
          </p:cNvSpPr>
          <p:nvPr/>
        </p:nvSpPr>
        <p:spPr bwMode="auto">
          <a:xfrm>
            <a:off x="5867400" y="4846638"/>
            <a:ext cx="2895600" cy="239712"/>
          </a:xfrm>
          <a:prstGeom prst="rect">
            <a:avLst/>
          </a:prstGeom>
          <a:noFill/>
          <a:ln>
            <a:miter lim="800000"/>
            <a:headEnd/>
            <a:tailEnd/>
          </a:ln>
        </p:spPr>
        <p:txBody>
          <a:bodyPr/>
          <a:lstStyle/>
          <a:p>
            <a:pPr algn="r" fontAlgn="auto">
              <a:spcAft>
                <a:spcPts val="0"/>
              </a:spcAft>
              <a:defRPr/>
            </a:pPr>
            <a:r>
              <a:rPr lang="en-US" altLang="zh-CN" sz="1200" dirty="0">
                <a:latin typeface="+mj-lt"/>
                <a:ea typeface="+mn-ea"/>
                <a:cs typeface="+mn-cs"/>
              </a:rPr>
              <a:t>Company Logo</a:t>
            </a:r>
          </a:p>
        </p:txBody>
      </p:sp>
      <p:sp>
        <p:nvSpPr>
          <p:cNvPr id="5127" name="Rectangle 4"/>
          <p:cNvSpPr>
            <a:spLocks noChangeArrowheads="1"/>
          </p:cNvSpPr>
          <p:nvPr/>
        </p:nvSpPr>
        <p:spPr bwMode="gray">
          <a:xfrm>
            <a:off x="304800" y="898525"/>
            <a:ext cx="8443913" cy="2806700"/>
          </a:xfrm>
          <a:prstGeom prst="rect">
            <a:avLst/>
          </a:prstGeom>
          <a:noFill/>
          <a:ln w="9525">
            <a:noFill/>
            <a:miter lim="800000"/>
            <a:headEnd/>
            <a:tailEnd/>
          </a:ln>
        </p:spPr>
        <p:txBody>
          <a:bodyPr>
            <a:spAutoFit/>
          </a:bodyPr>
          <a:lstStyle/>
          <a:p>
            <a:pPr indent="304800" fontAlgn="auto">
              <a:lnSpc>
                <a:spcPct val="170000"/>
              </a:lnSpc>
              <a:spcAft>
                <a:spcPts val="0"/>
              </a:spcAft>
              <a:buFont typeface="Wingdings" pitchFamily="2" charset="2"/>
              <a:buChar char="Ø"/>
              <a:defRPr/>
            </a:pPr>
            <a:r>
              <a:rPr lang="zh-CN" altLang="en-US" b="1" dirty="0">
                <a:latin typeface="+mn-ea"/>
                <a:ea typeface="+mn-ea"/>
                <a:cs typeface="+mn-cs"/>
              </a:rPr>
              <a:t>关于个人非货币性资产投资有关个人所得税政策的通知（财税</a:t>
            </a:r>
            <a:r>
              <a:rPr lang="en-US" altLang="zh-CN" b="1" dirty="0">
                <a:latin typeface="+mn-ea"/>
                <a:ea typeface="+mn-ea"/>
                <a:cs typeface="+mn-cs"/>
              </a:rPr>
              <a:t>2015 41</a:t>
            </a:r>
            <a:r>
              <a:rPr lang="zh-CN" altLang="en-US" b="1" dirty="0">
                <a:latin typeface="+mn-ea"/>
                <a:ea typeface="+mn-ea"/>
                <a:cs typeface="+mn-cs"/>
              </a:rPr>
              <a:t>号）</a:t>
            </a:r>
            <a:endParaRPr lang="en-US" altLang="zh-CN" b="1" dirty="0">
              <a:latin typeface="+mn-ea"/>
              <a:ea typeface="+mn-ea"/>
              <a:cs typeface="+mn-cs"/>
            </a:endParaRPr>
          </a:p>
          <a:p>
            <a:pPr fontAlgn="auto">
              <a:lnSpc>
                <a:spcPts val="2500"/>
              </a:lnSpc>
              <a:spcBef>
                <a:spcPts val="0"/>
              </a:spcBef>
              <a:spcAft>
                <a:spcPts val="0"/>
              </a:spcAft>
              <a:buFont typeface="Wingdings" pitchFamily="2" charset="2"/>
              <a:buChar char="n"/>
              <a:defRPr/>
            </a:pPr>
            <a:r>
              <a:rPr kumimoji="1" lang="zh-CN" altLang="en-US" sz="1200" dirty="0">
                <a:latin typeface="+mn-ea"/>
                <a:ea typeface="+mn-ea"/>
                <a:cs typeface="+mn-cs"/>
                <a:sym typeface="Wingdings 3" pitchFamily="18" charset="2"/>
              </a:rPr>
              <a:t>个人以非货币性资产投资，属于个人</a:t>
            </a:r>
            <a:r>
              <a:rPr kumimoji="1" lang="zh-CN" altLang="en-US" sz="1200" dirty="0">
                <a:solidFill>
                  <a:srgbClr val="FF0000"/>
                </a:solidFill>
                <a:latin typeface="+mn-ea"/>
                <a:ea typeface="+mn-ea"/>
                <a:cs typeface="+mn-cs"/>
                <a:sym typeface="Wingdings 3" pitchFamily="18" charset="2"/>
              </a:rPr>
              <a:t>转让非货币性资产和投资</a:t>
            </a:r>
            <a:r>
              <a:rPr kumimoji="1" lang="zh-CN" altLang="en-US" sz="1200" dirty="0">
                <a:latin typeface="+mn-ea"/>
                <a:ea typeface="+mn-ea"/>
                <a:cs typeface="+mn-cs"/>
                <a:sym typeface="Wingdings 3" pitchFamily="18" charset="2"/>
              </a:rPr>
              <a:t>同时发生。对个人转让非货币性资产的所得，应按照“财产转让所得”项目，依法计算缴纳个人所得税。</a:t>
            </a:r>
            <a:endParaRPr kumimoji="1" lang="en-US" altLang="zh-CN" sz="1200" dirty="0">
              <a:latin typeface="+mn-ea"/>
              <a:ea typeface="+mn-ea"/>
              <a:cs typeface="+mn-cs"/>
              <a:sym typeface="Wingdings 3" pitchFamily="18" charset="2"/>
            </a:endParaRPr>
          </a:p>
          <a:p>
            <a:pPr fontAlgn="auto">
              <a:lnSpc>
                <a:spcPts val="2500"/>
              </a:lnSpc>
              <a:spcBef>
                <a:spcPts val="0"/>
              </a:spcBef>
              <a:spcAft>
                <a:spcPts val="0"/>
              </a:spcAft>
              <a:buFont typeface="Wingdings" pitchFamily="2" charset="2"/>
              <a:buChar char="n"/>
              <a:defRPr/>
            </a:pPr>
            <a:r>
              <a:rPr kumimoji="1" lang="zh-CN" altLang="en-US" sz="1200" dirty="0">
                <a:latin typeface="+mn-ea"/>
                <a:ea typeface="+mn-ea"/>
                <a:cs typeface="+mn-cs"/>
                <a:sym typeface="Wingdings 3" pitchFamily="18" charset="2"/>
              </a:rPr>
              <a:t>个人以非货币性资产投资，应按评估后的</a:t>
            </a:r>
            <a:r>
              <a:rPr kumimoji="1" lang="zh-CN" altLang="en-US" sz="1200" dirty="0">
                <a:solidFill>
                  <a:srgbClr val="FF0000"/>
                </a:solidFill>
                <a:latin typeface="+mn-ea"/>
                <a:ea typeface="+mn-ea"/>
                <a:cs typeface="+mn-cs"/>
                <a:sym typeface="Wingdings 3" pitchFamily="18" charset="2"/>
              </a:rPr>
              <a:t>公允价值确认非货币性资产转让收入</a:t>
            </a:r>
            <a:r>
              <a:rPr kumimoji="1" lang="zh-CN" altLang="en-US" sz="1200" dirty="0">
                <a:latin typeface="+mn-ea"/>
                <a:ea typeface="+mn-ea"/>
                <a:cs typeface="+mn-cs"/>
                <a:sym typeface="Wingdings 3" pitchFamily="18" charset="2"/>
              </a:rPr>
              <a:t>。非货币性资产</a:t>
            </a:r>
            <a:r>
              <a:rPr kumimoji="1" lang="zh-CN" altLang="en-US" sz="1200" dirty="0">
                <a:solidFill>
                  <a:srgbClr val="FF0000"/>
                </a:solidFill>
                <a:latin typeface="+mn-ea"/>
                <a:ea typeface="+mn-ea"/>
                <a:cs typeface="+mn-cs"/>
                <a:sym typeface="Wingdings 3" pitchFamily="18" charset="2"/>
              </a:rPr>
              <a:t>转让收入减除该资产原值及合理税费后的余额</a:t>
            </a:r>
            <a:r>
              <a:rPr kumimoji="1" lang="zh-CN" altLang="en-US" sz="1200" dirty="0">
                <a:latin typeface="+mn-ea"/>
                <a:ea typeface="+mn-ea"/>
                <a:cs typeface="+mn-cs"/>
                <a:sym typeface="Wingdings 3" pitchFamily="18" charset="2"/>
              </a:rPr>
              <a:t>为应纳税所得额。个人以非货币性资产投资，</a:t>
            </a:r>
            <a:r>
              <a:rPr kumimoji="1" lang="zh-CN" altLang="en-US" sz="1200" dirty="0">
                <a:solidFill>
                  <a:srgbClr val="FF0000"/>
                </a:solidFill>
                <a:latin typeface="+mn-ea"/>
                <a:ea typeface="+mn-ea"/>
                <a:cs typeface="+mn-cs"/>
                <a:sym typeface="Wingdings 3" pitchFamily="18" charset="2"/>
              </a:rPr>
              <a:t>应于非货币性资产转让、取得被投资企业股权时，确认</a:t>
            </a:r>
            <a:r>
              <a:rPr kumimoji="1" lang="zh-CN" altLang="en-US" sz="1200" dirty="0">
                <a:latin typeface="+mn-ea"/>
                <a:ea typeface="+mn-ea"/>
                <a:cs typeface="+mn-cs"/>
                <a:sym typeface="Wingdings 3" pitchFamily="18" charset="2"/>
              </a:rPr>
              <a:t>非货币性资产转让收入的实现。</a:t>
            </a:r>
            <a:endParaRPr kumimoji="1" lang="en-US" altLang="zh-CN" sz="1200" dirty="0">
              <a:latin typeface="+mn-ea"/>
              <a:ea typeface="+mn-ea"/>
              <a:cs typeface="+mn-cs"/>
              <a:sym typeface="Wingdings 3" pitchFamily="18" charset="2"/>
            </a:endParaRPr>
          </a:p>
          <a:p>
            <a:pPr fontAlgn="auto">
              <a:lnSpc>
                <a:spcPts val="2500"/>
              </a:lnSpc>
              <a:spcBef>
                <a:spcPts val="0"/>
              </a:spcBef>
              <a:spcAft>
                <a:spcPts val="0"/>
              </a:spcAft>
              <a:buFont typeface="Wingdings" pitchFamily="2" charset="2"/>
              <a:buChar char="n"/>
              <a:defRPr/>
            </a:pPr>
            <a:r>
              <a:rPr kumimoji="1" lang="zh-CN" altLang="en-US" sz="1200" dirty="0">
                <a:solidFill>
                  <a:srgbClr val="FF0000"/>
                </a:solidFill>
                <a:latin typeface="+mn-ea"/>
                <a:ea typeface="+mn-ea"/>
                <a:cs typeface="+mn-cs"/>
                <a:sym typeface="Wingdings 3" pitchFamily="18" charset="2"/>
              </a:rPr>
              <a:t>个人应在发生上述应税行为的次月</a:t>
            </a:r>
            <a:r>
              <a:rPr kumimoji="1" lang="en-US" altLang="zh-CN" sz="1200" dirty="0">
                <a:solidFill>
                  <a:srgbClr val="FF0000"/>
                </a:solidFill>
                <a:latin typeface="+mn-ea"/>
                <a:ea typeface="+mn-ea"/>
                <a:cs typeface="+mn-cs"/>
                <a:sym typeface="Wingdings 3" pitchFamily="18" charset="2"/>
              </a:rPr>
              <a:t>15</a:t>
            </a:r>
            <a:r>
              <a:rPr kumimoji="1" lang="zh-CN" altLang="en-US" sz="1200" dirty="0">
                <a:solidFill>
                  <a:srgbClr val="FF0000"/>
                </a:solidFill>
                <a:latin typeface="+mn-ea"/>
                <a:ea typeface="+mn-ea"/>
                <a:cs typeface="+mn-cs"/>
                <a:sym typeface="Wingdings 3" pitchFamily="18" charset="2"/>
              </a:rPr>
              <a:t>日内向主管税务机关申报纳税</a:t>
            </a:r>
            <a:r>
              <a:rPr kumimoji="1" lang="zh-CN" altLang="en-US" sz="1200" dirty="0">
                <a:latin typeface="+mn-ea"/>
                <a:ea typeface="+mn-ea"/>
                <a:cs typeface="+mn-cs"/>
                <a:sym typeface="Wingdings 3" pitchFamily="18" charset="2"/>
              </a:rPr>
              <a:t>。纳税人一次性缴税有困难的，可</a:t>
            </a:r>
            <a:r>
              <a:rPr kumimoji="1" lang="zh-CN" altLang="en-US" sz="1200" dirty="0">
                <a:solidFill>
                  <a:srgbClr val="FF0000"/>
                </a:solidFill>
                <a:latin typeface="+mn-ea"/>
                <a:ea typeface="+mn-ea"/>
                <a:cs typeface="+mn-cs"/>
                <a:sym typeface="Wingdings 3" pitchFamily="18" charset="2"/>
              </a:rPr>
              <a:t>合理确定分期</a:t>
            </a:r>
            <a:r>
              <a:rPr kumimoji="1" lang="zh-CN" altLang="en-US" sz="1200" dirty="0">
                <a:latin typeface="+mn-ea"/>
                <a:ea typeface="+mn-ea"/>
                <a:cs typeface="+mn-cs"/>
                <a:sym typeface="Wingdings 3" pitchFamily="18" charset="2"/>
              </a:rPr>
              <a:t>缴纳计划并报主管税务机关备案后，自发生上述应税行为之日起</a:t>
            </a:r>
            <a:r>
              <a:rPr kumimoji="1" lang="zh-CN" altLang="en-US" sz="1200" dirty="0">
                <a:solidFill>
                  <a:srgbClr val="FF0000"/>
                </a:solidFill>
                <a:latin typeface="+mn-ea"/>
                <a:ea typeface="+mn-ea"/>
                <a:cs typeface="+mn-cs"/>
                <a:sym typeface="Wingdings 3" pitchFamily="18" charset="2"/>
              </a:rPr>
              <a:t>不超过</a:t>
            </a:r>
            <a:r>
              <a:rPr kumimoji="1" lang="en-US" altLang="zh-CN" sz="1200" dirty="0">
                <a:solidFill>
                  <a:srgbClr val="FF0000"/>
                </a:solidFill>
                <a:latin typeface="+mn-ea"/>
                <a:ea typeface="+mn-ea"/>
                <a:cs typeface="+mn-cs"/>
                <a:sym typeface="Wingdings 3" pitchFamily="18" charset="2"/>
              </a:rPr>
              <a:t>5</a:t>
            </a:r>
            <a:r>
              <a:rPr kumimoji="1" lang="zh-CN" altLang="en-US" sz="1200" dirty="0">
                <a:solidFill>
                  <a:srgbClr val="FF0000"/>
                </a:solidFill>
                <a:latin typeface="+mn-ea"/>
                <a:ea typeface="+mn-ea"/>
                <a:cs typeface="+mn-cs"/>
                <a:sym typeface="Wingdings 3" pitchFamily="18" charset="2"/>
              </a:rPr>
              <a:t>个公历年度内（含）分期</a:t>
            </a:r>
            <a:r>
              <a:rPr kumimoji="1" lang="zh-CN" altLang="en-US" sz="1200" dirty="0">
                <a:latin typeface="+mn-ea"/>
                <a:ea typeface="+mn-ea"/>
                <a:cs typeface="+mn-cs"/>
                <a:sym typeface="Wingdings 3" pitchFamily="18" charset="2"/>
              </a:rPr>
              <a:t>缴纳个人所得税。</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页脚占位符 3"/>
          <p:cNvSpPr txBox="1">
            <a:spLocks noGrp="1"/>
          </p:cNvSpPr>
          <p:nvPr/>
        </p:nvSpPr>
        <p:spPr bwMode="auto">
          <a:xfrm>
            <a:off x="5867400" y="4846638"/>
            <a:ext cx="2895600" cy="239712"/>
          </a:xfrm>
          <a:prstGeom prst="rect">
            <a:avLst/>
          </a:prstGeom>
          <a:noFill/>
          <a:ln>
            <a:miter lim="800000"/>
            <a:headEnd/>
            <a:tailEnd/>
          </a:ln>
        </p:spPr>
        <p:txBody>
          <a:bodyPr/>
          <a:lstStyle/>
          <a:p>
            <a:pPr algn="r" fontAlgn="auto">
              <a:spcAft>
                <a:spcPts val="0"/>
              </a:spcAft>
              <a:defRPr/>
            </a:pPr>
            <a:r>
              <a:rPr lang="en-US" altLang="zh-CN" sz="1200" dirty="0">
                <a:latin typeface="+mj-lt"/>
                <a:ea typeface="+mn-ea"/>
                <a:cs typeface="+mn-cs"/>
              </a:rPr>
              <a:t>Company Logo</a:t>
            </a:r>
          </a:p>
        </p:txBody>
      </p:sp>
      <p:sp>
        <p:nvSpPr>
          <p:cNvPr id="5127" name="Rectangle 4"/>
          <p:cNvSpPr>
            <a:spLocks noChangeArrowheads="1"/>
          </p:cNvSpPr>
          <p:nvPr/>
        </p:nvSpPr>
        <p:spPr bwMode="gray">
          <a:xfrm>
            <a:off x="304800" y="898525"/>
            <a:ext cx="8443913" cy="2486025"/>
          </a:xfrm>
          <a:prstGeom prst="rect">
            <a:avLst/>
          </a:prstGeom>
          <a:noFill/>
          <a:ln w="9525">
            <a:noFill/>
            <a:miter lim="800000"/>
            <a:headEnd/>
            <a:tailEnd/>
          </a:ln>
        </p:spPr>
        <p:txBody>
          <a:bodyPr>
            <a:spAutoFit/>
          </a:bodyPr>
          <a:lstStyle/>
          <a:p>
            <a:pPr indent="304800" fontAlgn="auto">
              <a:lnSpc>
                <a:spcPct val="170000"/>
              </a:lnSpc>
              <a:spcAft>
                <a:spcPts val="0"/>
              </a:spcAft>
              <a:buFont typeface="Wingdings" pitchFamily="2" charset="2"/>
              <a:buChar char="Ø"/>
              <a:defRPr/>
            </a:pPr>
            <a:r>
              <a:rPr lang="zh-CN" altLang="en-US" b="1" dirty="0">
                <a:latin typeface="+mn-ea"/>
                <a:ea typeface="+mn-ea"/>
                <a:cs typeface="+mn-cs"/>
              </a:rPr>
              <a:t>关于个人非货币性资产投资有关个人所得税政策的通知（财税</a:t>
            </a:r>
            <a:r>
              <a:rPr lang="en-US" altLang="zh-CN" b="1" dirty="0">
                <a:latin typeface="+mn-ea"/>
                <a:ea typeface="+mn-ea"/>
                <a:cs typeface="+mn-cs"/>
              </a:rPr>
              <a:t>2015 41</a:t>
            </a:r>
            <a:r>
              <a:rPr lang="zh-CN" altLang="en-US" b="1" dirty="0">
                <a:latin typeface="+mn-ea"/>
                <a:ea typeface="+mn-ea"/>
                <a:cs typeface="+mn-cs"/>
              </a:rPr>
              <a:t>号）</a:t>
            </a:r>
            <a:endParaRPr lang="en-US" altLang="zh-CN" b="1" dirty="0">
              <a:latin typeface="+mn-ea"/>
              <a:ea typeface="+mn-ea"/>
              <a:cs typeface="+mn-cs"/>
            </a:endParaRPr>
          </a:p>
          <a:p>
            <a:pPr fontAlgn="auto">
              <a:lnSpc>
                <a:spcPts val="2500"/>
              </a:lnSpc>
              <a:spcBef>
                <a:spcPts val="0"/>
              </a:spcBef>
              <a:spcAft>
                <a:spcPts val="0"/>
              </a:spcAft>
              <a:buFont typeface="Wingdings" pitchFamily="2" charset="2"/>
              <a:buChar char="n"/>
              <a:defRPr/>
            </a:pPr>
            <a:r>
              <a:rPr kumimoji="1" lang="zh-CN" altLang="en-US" sz="1200" dirty="0">
                <a:latin typeface="+mn-ea"/>
                <a:ea typeface="+mn-ea"/>
                <a:cs typeface="+mn-cs"/>
                <a:sym typeface="Wingdings 3" pitchFamily="18" charset="2"/>
              </a:rPr>
              <a:t>个人以非货币性资产投资交易过程中取得现金补价的，</a:t>
            </a:r>
            <a:r>
              <a:rPr kumimoji="1" lang="zh-CN" altLang="en-US" sz="1200" dirty="0">
                <a:solidFill>
                  <a:srgbClr val="FF0000"/>
                </a:solidFill>
                <a:latin typeface="+mn-ea"/>
                <a:ea typeface="+mn-ea"/>
                <a:cs typeface="+mn-cs"/>
                <a:sym typeface="Wingdings 3" pitchFamily="18" charset="2"/>
              </a:rPr>
              <a:t>现金部分应优先用于缴税</a:t>
            </a:r>
            <a:r>
              <a:rPr kumimoji="1" lang="zh-CN" altLang="en-US" sz="1200" dirty="0">
                <a:latin typeface="+mn-ea"/>
                <a:ea typeface="+mn-ea"/>
                <a:cs typeface="+mn-cs"/>
                <a:sym typeface="Wingdings 3" pitchFamily="18" charset="2"/>
              </a:rPr>
              <a:t>；现金不足以缴纳的部分，可分期缴纳。</a:t>
            </a:r>
            <a:endParaRPr kumimoji="1" lang="en-US" altLang="zh-CN" sz="1200" dirty="0">
              <a:latin typeface="+mn-ea"/>
              <a:ea typeface="+mn-ea"/>
              <a:cs typeface="+mn-cs"/>
              <a:sym typeface="Wingdings 3" pitchFamily="18" charset="2"/>
            </a:endParaRPr>
          </a:p>
          <a:p>
            <a:pPr fontAlgn="auto">
              <a:lnSpc>
                <a:spcPts val="2500"/>
              </a:lnSpc>
              <a:spcBef>
                <a:spcPts val="0"/>
              </a:spcBef>
              <a:spcAft>
                <a:spcPts val="0"/>
              </a:spcAft>
              <a:buFont typeface="Wingdings" pitchFamily="2" charset="2"/>
              <a:buChar char="n"/>
              <a:defRPr/>
            </a:pPr>
            <a:r>
              <a:rPr kumimoji="1" lang="zh-CN" altLang="en-US" sz="1200" dirty="0">
                <a:latin typeface="+mn-ea"/>
                <a:ea typeface="+mn-ea"/>
                <a:cs typeface="+mn-cs"/>
                <a:sym typeface="Wingdings 3" pitchFamily="18" charset="2"/>
              </a:rPr>
              <a:t>个人在分期缴税期间转让其持有的上述全部或部分股权，并取得现金收入的，该现金收入应优先用于缴纳尚未缴清的税款。</a:t>
            </a:r>
            <a:endParaRPr kumimoji="1" lang="en-US" altLang="zh-CN" sz="1200" dirty="0">
              <a:latin typeface="+mn-ea"/>
              <a:ea typeface="+mn-ea"/>
              <a:cs typeface="+mn-cs"/>
              <a:sym typeface="Wingdings 3" pitchFamily="18" charset="2"/>
            </a:endParaRPr>
          </a:p>
          <a:p>
            <a:pPr fontAlgn="auto">
              <a:lnSpc>
                <a:spcPts val="2500"/>
              </a:lnSpc>
              <a:spcBef>
                <a:spcPts val="0"/>
              </a:spcBef>
              <a:spcAft>
                <a:spcPts val="0"/>
              </a:spcAft>
              <a:buFont typeface="Wingdings" pitchFamily="2" charset="2"/>
              <a:buChar char="n"/>
              <a:defRPr/>
            </a:pPr>
            <a:r>
              <a:rPr kumimoji="1" lang="zh-CN" altLang="en-US" sz="1200" dirty="0">
                <a:latin typeface="+mn-ea"/>
                <a:ea typeface="+mn-ea"/>
                <a:cs typeface="+mn-cs"/>
                <a:sym typeface="Wingdings 3" pitchFamily="18" charset="2"/>
              </a:rPr>
              <a:t>本通知所称</a:t>
            </a:r>
            <a:r>
              <a:rPr kumimoji="1" lang="zh-CN" altLang="en-US" sz="1200" dirty="0">
                <a:solidFill>
                  <a:srgbClr val="FF0000"/>
                </a:solidFill>
                <a:latin typeface="+mn-ea"/>
                <a:ea typeface="+mn-ea"/>
                <a:cs typeface="+mn-cs"/>
                <a:sym typeface="Wingdings 3" pitchFamily="18" charset="2"/>
              </a:rPr>
              <a:t>非货币性资产，是指现金、银行存款等货币性资产以外的资产，包括股权、不动产、技术发明成果以及其他形式的非货币性资产。</a:t>
            </a:r>
            <a:endParaRPr kumimoji="1" lang="en-US" altLang="zh-CN" sz="1200" dirty="0">
              <a:solidFill>
                <a:srgbClr val="FF0000"/>
              </a:solidFill>
              <a:latin typeface="+mn-ea"/>
              <a:ea typeface="+mn-ea"/>
              <a:cs typeface="+mn-cs"/>
              <a:sym typeface="Wingdings 3" pitchFamily="18" charset="2"/>
            </a:endParaRPr>
          </a:p>
          <a:p>
            <a:pPr fontAlgn="auto">
              <a:lnSpc>
                <a:spcPts val="2500"/>
              </a:lnSpc>
              <a:spcBef>
                <a:spcPts val="0"/>
              </a:spcBef>
              <a:spcAft>
                <a:spcPts val="0"/>
              </a:spcAft>
              <a:buFont typeface="Wingdings" pitchFamily="2" charset="2"/>
              <a:buChar char="n"/>
              <a:defRPr/>
            </a:pPr>
            <a:r>
              <a:rPr kumimoji="1" lang="zh-CN" altLang="en-US" sz="1200" dirty="0">
                <a:latin typeface="+mn-ea"/>
                <a:ea typeface="+mn-ea"/>
                <a:cs typeface="+mn-cs"/>
                <a:sym typeface="Wingdings 3" pitchFamily="18" charset="2"/>
              </a:rPr>
              <a:t>本通知所称非货币性资产投资，</a:t>
            </a:r>
            <a:r>
              <a:rPr kumimoji="1" lang="zh-CN" altLang="en-US" sz="1200" dirty="0">
                <a:solidFill>
                  <a:srgbClr val="FF0000"/>
                </a:solidFill>
                <a:latin typeface="+mn-ea"/>
                <a:ea typeface="+mn-ea"/>
                <a:cs typeface="+mn-cs"/>
                <a:sym typeface="Wingdings 3" pitchFamily="18" charset="2"/>
              </a:rPr>
              <a:t>包括以非货币性资产出资设立新的企业，以及以非货币性资产出资参与企业增资扩股、定向增发股票、股权置换、重组改制等投资行为</a:t>
            </a:r>
            <a:r>
              <a:rPr kumimoji="1" lang="zh-CN" altLang="en-US" sz="1200" dirty="0">
                <a:latin typeface="+mn-ea"/>
                <a:ea typeface="+mn-ea"/>
                <a:cs typeface="+mn-cs"/>
                <a:sym typeface="Wingdings 3" pitchFamily="18" charset="2"/>
              </a:rPr>
              <a:t>。</a:t>
            </a:r>
            <a:endParaRPr kumimoji="1" lang="en-US" altLang="zh-CN" sz="1200" dirty="0">
              <a:latin typeface="+mn-ea"/>
              <a:ea typeface="+mn-ea"/>
              <a:cs typeface="+mn-cs"/>
              <a:sym typeface="Wingdings 3" pitchFamily="18" charset="2"/>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页脚占位符 3"/>
          <p:cNvSpPr txBox="1">
            <a:spLocks noGrp="1"/>
          </p:cNvSpPr>
          <p:nvPr/>
        </p:nvSpPr>
        <p:spPr bwMode="auto">
          <a:xfrm>
            <a:off x="5867400" y="4846638"/>
            <a:ext cx="2895600" cy="239712"/>
          </a:xfrm>
          <a:prstGeom prst="rect">
            <a:avLst/>
          </a:prstGeom>
          <a:noFill/>
          <a:ln>
            <a:miter lim="800000"/>
            <a:headEnd/>
            <a:tailEnd/>
          </a:ln>
        </p:spPr>
        <p:txBody>
          <a:bodyPr/>
          <a:lstStyle/>
          <a:p>
            <a:pPr algn="r" fontAlgn="auto">
              <a:spcAft>
                <a:spcPts val="0"/>
              </a:spcAft>
              <a:defRPr/>
            </a:pPr>
            <a:r>
              <a:rPr lang="en-US" altLang="zh-CN" sz="1200" dirty="0">
                <a:latin typeface="+mj-lt"/>
                <a:ea typeface="+mn-ea"/>
                <a:cs typeface="+mn-cs"/>
              </a:rPr>
              <a:t>Company Logo</a:t>
            </a:r>
          </a:p>
        </p:txBody>
      </p:sp>
      <p:sp>
        <p:nvSpPr>
          <p:cNvPr id="5127" name="Rectangle 4"/>
          <p:cNvSpPr>
            <a:spLocks noChangeArrowheads="1"/>
          </p:cNvSpPr>
          <p:nvPr/>
        </p:nvSpPr>
        <p:spPr bwMode="gray">
          <a:xfrm>
            <a:off x="304800" y="896938"/>
            <a:ext cx="8443913" cy="3910012"/>
          </a:xfrm>
          <a:prstGeom prst="rect">
            <a:avLst/>
          </a:prstGeom>
          <a:noFill/>
          <a:ln w="9525">
            <a:noFill/>
            <a:miter lim="800000"/>
            <a:headEnd/>
            <a:tailEnd/>
          </a:ln>
        </p:spPr>
        <p:txBody>
          <a:bodyPr>
            <a:spAutoFit/>
          </a:bodyPr>
          <a:lstStyle/>
          <a:p>
            <a:pPr indent="304800" fontAlgn="auto">
              <a:lnSpc>
                <a:spcPct val="170000"/>
              </a:lnSpc>
              <a:spcAft>
                <a:spcPts val="0"/>
              </a:spcAft>
              <a:buFont typeface="Wingdings" pitchFamily="2" charset="2"/>
              <a:buChar char="Ø"/>
              <a:defRPr/>
            </a:pPr>
            <a:r>
              <a:rPr lang="zh-CN" altLang="en-US" sz="2000" dirty="0">
                <a:ea typeface="黑体" pitchFamily="49" charset="-122"/>
                <a:cs typeface="+mn-cs"/>
              </a:rPr>
              <a:t>湖北蓝鼎控股案例</a:t>
            </a:r>
            <a:endParaRPr lang="en-US" altLang="zh-CN" sz="2000" dirty="0">
              <a:ea typeface="黑体" pitchFamily="49" charset="-122"/>
              <a:cs typeface="+mn-cs"/>
            </a:endParaRPr>
          </a:p>
          <a:p>
            <a:pPr indent="304800" fontAlgn="auto">
              <a:lnSpc>
                <a:spcPct val="170000"/>
              </a:lnSpc>
              <a:spcAft>
                <a:spcPts val="0"/>
              </a:spcAft>
              <a:buFont typeface="Wingdings" pitchFamily="2" charset="2"/>
              <a:buChar char="n"/>
              <a:defRPr/>
            </a:pPr>
            <a:r>
              <a:rPr lang="zh-CN" altLang="en-US" sz="2000" dirty="0">
                <a:ea typeface="黑体" pitchFamily="49" charset="-122"/>
                <a:cs typeface="+mn-cs"/>
              </a:rPr>
              <a:t>纳税义务</a:t>
            </a:r>
            <a:endParaRPr lang="en-US" altLang="zh-CN" sz="2000" dirty="0">
              <a:ea typeface="黑体" pitchFamily="49" charset="-122"/>
              <a:cs typeface="+mn-cs"/>
            </a:endParaRPr>
          </a:p>
          <a:p>
            <a:pPr fontAlgn="auto">
              <a:spcBef>
                <a:spcPts val="0"/>
              </a:spcBef>
              <a:spcAft>
                <a:spcPts val="0"/>
              </a:spcAft>
              <a:buFont typeface="Wingdings" pitchFamily="2" charset="2"/>
              <a:buChar char="ü"/>
              <a:defRPr/>
            </a:pPr>
            <a:r>
              <a:rPr lang="zh-CN" altLang="en-US" sz="1600" dirty="0">
                <a:latin typeface="+mn-lt"/>
                <a:ea typeface="+mn-ea"/>
                <a:cs typeface="+mn-cs"/>
              </a:rPr>
              <a:t>以蓝鼎控股的角度，属于收购行为，即蓝鼎控股发行股份及支付现金购买于平五人持有高升科技</a:t>
            </a:r>
            <a:r>
              <a:rPr lang="en-US" altLang="zh-CN" sz="1600" dirty="0">
                <a:latin typeface="+mn-lt"/>
                <a:ea typeface="+mn-ea"/>
                <a:cs typeface="+mn-cs"/>
              </a:rPr>
              <a:t>100%</a:t>
            </a:r>
            <a:r>
              <a:rPr lang="zh-CN" altLang="en-US" sz="1600" dirty="0">
                <a:latin typeface="+mn-lt"/>
                <a:ea typeface="+mn-ea"/>
                <a:cs typeface="+mn-cs"/>
              </a:rPr>
              <a:t>股权；</a:t>
            </a:r>
            <a:endParaRPr lang="en-US" altLang="zh-CN" sz="1600" dirty="0">
              <a:latin typeface="+mn-lt"/>
              <a:ea typeface="+mn-ea"/>
              <a:cs typeface="+mn-cs"/>
            </a:endParaRPr>
          </a:p>
          <a:p>
            <a:pPr fontAlgn="auto">
              <a:spcBef>
                <a:spcPts val="0"/>
              </a:spcBef>
              <a:spcAft>
                <a:spcPts val="0"/>
              </a:spcAft>
              <a:buFont typeface="Wingdings" pitchFamily="2" charset="2"/>
              <a:buChar char="ü"/>
              <a:defRPr/>
            </a:pPr>
            <a:r>
              <a:rPr lang="zh-CN" altLang="en-US" sz="1600" dirty="0">
                <a:latin typeface="+mn-lt"/>
                <a:ea typeface="+mn-ea"/>
                <a:cs typeface="+mn-cs"/>
              </a:rPr>
              <a:t>以于平等五人角度，则是投资行为，即该五人将持有高升科技的股权投资至蓝鼎控股，增加了蓝鼎控股注册资本，同时换取了蓝鼎控股向其定向增发的股票和支付的现金。</a:t>
            </a:r>
            <a:endParaRPr lang="en-US" altLang="zh-CN" sz="1600" dirty="0">
              <a:latin typeface="+mn-lt"/>
              <a:ea typeface="+mn-ea"/>
              <a:cs typeface="+mn-cs"/>
            </a:endParaRPr>
          </a:p>
          <a:p>
            <a:pPr fontAlgn="auto">
              <a:spcBef>
                <a:spcPts val="0"/>
              </a:spcBef>
              <a:spcAft>
                <a:spcPts val="0"/>
              </a:spcAft>
              <a:buFont typeface="Wingdings" pitchFamily="2" charset="2"/>
              <a:buChar char="n"/>
              <a:defRPr/>
            </a:pPr>
            <a:r>
              <a:rPr lang="zh-CN" altLang="en-US" sz="2000" dirty="0">
                <a:ea typeface="黑体" pitchFamily="49" charset="-122"/>
                <a:cs typeface="+mn-cs"/>
              </a:rPr>
              <a:t>  个人所得税税额</a:t>
            </a:r>
            <a:endParaRPr lang="en-US" altLang="zh-CN" sz="2000" dirty="0">
              <a:ea typeface="黑体" pitchFamily="49" charset="-122"/>
              <a:cs typeface="+mn-cs"/>
            </a:endParaRPr>
          </a:p>
          <a:p>
            <a:pPr fontAlgn="auto">
              <a:spcBef>
                <a:spcPts val="0"/>
              </a:spcBef>
              <a:spcAft>
                <a:spcPts val="0"/>
              </a:spcAft>
              <a:buFont typeface="Wingdings" pitchFamily="2" charset="2"/>
              <a:buChar char="ü"/>
              <a:defRPr/>
            </a:pPr>
            <a:r>
              <a:rPr lang="zh-CN" altLang="en-US" sz="1600" dirty="0">
                <a:latin typeface="+mn-lt"/>
                <a:ea typeface="+mn-ea"/>
                <a:cs typeface="+mn-cs"/>
              </a:rPr>
              <a:t>根据财税</a:t>
            </a:r>
            <a:r>
              <a:rPr lang="en-US" altLang="zh-CN" sz="1600" dirty="0">
                <a:latin typeface="+mn-lt"/>
                <a:ea typeface="+mn-ea"/>
                <a:cs typeface="+mn-cs"/>
              </a:rPr>
              <a:t>〔2015〕41</a:t>
            </a:r>
            <a:r>
              <a:rPr lang="zh-CN" altLang="en-US" sz="1600" dirty="0">
                <a:latin typeface="+mn-lt"/>
                <a:ea typeface="+mn-ea"/>
                <a:cs typeface="+mn-cs"/>
              </a:rPr>
              <a:t>号的规定“个人以非货币性资产投资，应按评估后的公允价值确认非货币性资产转让收入。非货币性资产转让收入减除该资产原值及合理税费后的余额为应纳税所得额。” </a:t>
            </a:r>
            <a:endParaRPr lang="en-US" altLang="zh-CN" sz="1600" dirty="0">
              <a:latin typeface="+mn-lt"/>
              <a:ea typeface="+mn-ea"/>
              <a:cs typeface="+mn-cs"/>
            </a:endParaRPr>
          </a:p>
          <a:p>
            <a:pPr fontAlgn="auto">
              <a:spcBef>
                <a:spcPts val="0"/>
              </a:spcBef>
              <a:spcAft>
                <a:spcPts val="0"/>
              </a:spcAft>
              <a:buFont typeface="Wingdings" pitchFamily="2" charset="2"/>
              <a:buChar char="ü"/>
              <a:defRPr/>
            </a:pPr>
            <a:r>
              <a:rPr lang="zh-CN" altLang="en-US" sz="1600" dirty="0">
                <a:latin typeface="+mn-lt"/>
                <a:ea typeface="+mn-ea"/>
                <a:cs typeface="+mn-cs"/>
              </a:rPr>
              <a:t>资产原值：根据蓝鼎控股公告预案</a:t>
            </a:r>
            <a:r>
              <a:rPr lang="en-US" altLang="zh-CN" sz="1600" dirty="0">
                <a:latin typeface="+mn-lt"/>
                <a:ea typeface="+mn-ea"/>
                <a:cs typeface="+mn-cs"/>
              </a:rPr>
              <a:t>,</a:t>
            </a:r>
            <a:r>
              <a:rPr lang="zh-CN" altLang="en-US" sz="1600" dirty="0">
                <a:latin typeface="+mn-lt"/>
                <a:ea typeface="+mn-ea"/>
                <a:cs typeface="+mn-cs"/>
              </a:rPr>
              <a:t>于平五人的持股成本合计为</a:t>
            </a:r>
            <a:r>
              <a:rPr lang="en-US" altLang="zh-CN" sz="1600" dirty="0">
                <a:latin typeface="+mn-lt"/>
                <a:ea typeface="+mn-ea"/>
                <a:cs typeface="+mn-cs"/>
              </a:rPr>
              <a:t>1800</a:t>
            </a:r>
            <a:r>
              <a:rPr lang="zh-CN" altLang="en-US" sz="1600" dirty="0">
                <a:latin typeface="+mn-lt"/>
                <a:ea typeface="+mn-ea"/>
                <a:cs typeface="+mn-cs"/>
              </a:rPr>
              <a:t>万；</a:t>
            </a:r>
            <a:endParaRPr lang="en-US" altLang="zh-CN" sz="1600" dirty="0">
              <a:latin typeface="+mn-lt"/>
              <a:ea typeface="+mn-ea"/>
              <a:cs typeface="+mn-cs"/>
            </a:endParaRPr>
          </a:p>
          <a:p>
            <a:pPr fontAlgn="auto">
              <a:spcBef>
                <a:spcPts val="0"/>
              </a:spcBef>
              <a:spcAft>
                <a:spcPts val="0"/>
              </a:spcAft>
              <a:buFont typeface="Wingdings" pitchFamily="2" charset="2"/>
              <a:buChar char="ü"/>
              <a:defRPr/>
            </a:pPr>
            <a:r>
              <a:rPr lang="zh-CN" altLang="en-US" sz="1600" dirty="0">
                <a:latin typeface="+mn-lt"/>
                <a:ea typeface="+mn-ea"/>
                <a:cs typeface="+mn-cs"/>
                <a:sym typeface="Wingdings 3" pitchFamily="18" charset="2"/>
              </a:rPr>
              <a:t>合理税费：</a:t>
            </a:r>
            <a:r>
              <a:rPr lang="zh-CN" altLang="en-US" sz="1600" dirty="0">
                <a:latin typeface="+mn-lt"/>
                <a:ea typeface="+mn-ea"/>
                <a:cs typeface="+mn-cs"/>
              </a:rPr>
              <a:t>包括印花税、工商登记费用等；</a:t>
            </a:r>
            <a:endParaRPr lang="en-US" altLang="zh-CN" sz="1600" dirty="0">
              <a:latin typeface="+mn-lt"/>
              <a:ea typeface="+mn-ea"/>
              <a:cs typeface="+mn-cs"/>
            </a:endParaRPr>
          </a:p>
          <a:p>
            <a:pPr fontAlgn="auto">
              <a:spcBef>
                <a:spcPts val="0"/>
              </a:spcBef>
              <a:spcAft>
                <a:spcPts val="0"/>
              </a:spcAft>
              <a:buFont typeface="Wingdings" pitchFamily="2" charset="2"/>
              <a:buChar char="ü"/>
              <a:defRPr/>
            </a:pPr>
            <a:r>
              <a:rPr lang="zh-CN" altLang="en-US" sz="1600" dirty="0">
                <a:latin typeface="+mn-lt"/>
                <a:ea typeface="+mn-ea"/>
                <a:cs typeface="+mn-cs"/>
                <a:sym typeface="Wingdings 3" pitchFamily="18" charset="2"/>
              </a:rPr>
              <a:t>应纳税额：</a:t>
            </a:r>
            <a:r>
              <a:rPr lang="zh-CN" altLang="en-US" sz="1600" dirty="0">
                <a:latin typeface="+mn-lt"/>
                <a:ea typeface="+mn-ea"/>
                <a:cs typeface="+mn-cs"/>
              </a:rPr>
              <a:t>（</a:t>
            </a:r>
            <a:r>
              <a:rPr lang="en-US" altLang="zh-CN" sz="1600" dirty="0">
                <a:latin typeface="+mn-lt"/>
                <a:ea typeface="+mn-ea"/>
                <a:cs typeface="+mn-cs"/>
              </a:rPr>
              <a:t>150000-1800</a:t>
            </a:r>
            <a:r>
              <a:rPr lang="zh-CN" altLang="en-US" sz="1600" dirty="0">
                <a:latin typeface="+mn-lt"/>
                <a:ea typeface="+mn-ea"/>
                <a:cs typeface="+mn-cs"/>
              </a:rPr>
              <a:t>）*</a:t>
            </a:r>
            <a:r>
              <a:rPr lang="en-US" altLang="zh-CN" sz="1600" dirty="0">
                <a:latin typeface="+mn-lt"/>
                <a:ea typeface="+mn-ea"/>
                <a:cs typeface="+mn-cs"/>
              </a:rPr>
              <a:t>20%=29640</a:t>
            </a:r>
            <a:r>
              <a:rPr lang="zh-CN" altLang="en-US" sz="1600" dirty="0">
                <a:latin typeface="+mn-lt"/>
                <a:ea typeface="+mn-ea"/>
                <a:cs typeface="+mn-cs"/>
              </a:rPr>
              <a:t>万元，假设税费忽略不计。</a:t>
            </a:r>
            <a:endParaRPr lang="zh-CN" altLang="en-US" sz="1600" dirty="0">
              <a:latin typeface="+mn-lt"/>
              <a:ea typeface="+mn-ea"/>
              <a:cs typeface="+mn-cs"/>
              <a:sym typeface="Wingdings 3" pitchFamily="18" charset="2"/>
            </a:endParaRPr>
          </a:p>
        </p:txBody>
      </p:sp>
      <p:sp>
        <p:nvSpPr>
          <p:cNvPr id="86019" name="Rectangle 4"/>
          <p:cNvSpPr>
            <a:spLocks noChangeArrowheads="1"/>
          </p:cNvSpPr>
          <p:nvPr/>
        </p:nvSpPr>
        <p:spPr bwMode="black">
          <a:xfrm>
            <a:off x="0" y="141288"/>
            <a:ext cx="8964613" cy="457200"/>
          </a:xfrm>
          <a:prstGeom prst="rect">
            <a:avLst/>
          </a:prstGeom>
          <a:noFill/>
          <a:ln w="9525">
            <a:noFill/>
            <a:miter lim="800000"/>
            <a:headEnd/>
            <a:tailEnd/>
          </a:ln>
        </p:spPr>
        <p:txBody>
          <a:bodyPr anchor="ctr"/>
          <a:lstStyle/>
          <a:p>
            <a:pPr>
              <a:buFont typeface="Wingdings" pitchFamily="2" charset="2"/>
              <a:buNone/>
            </a:pPr>
            <a:r>
              <a:rPr lang="zh-CN" altLang="en-US" sz="2800">
                <a:solidFill>
                  <a:schemeClr val="bg1"/>
                </a:solidFill>
                <a:latin typeface="黑体" pitchFamily="2" charset="-122"/>
                <a:ea typeface="黑体" pitchFamily="2" charset="-122"/>
              </a:rPr>
              <a:t>一、国内并购业务税政和案例</a:t>
            </a:r>
            <a:endParaRPr lang="en-US" altLang="zh-CN" sz="2800">
              <a:solidFill>
                <a:schemeClr val="bg1"/>
              </a:solidFill>
              <a:latin typeface="黑体" pitchFamily="2" charset="-122"/>
              <a:ea typeface="黑体" pitchFamily="2" charset="-122"/>
            </a:endParaRPr>
          </a:p>
        </p:txBody>
      </p:sp>
      <p:sp>
        <p:nvSpPr>
          <p:cNvPr id="8" name="标题 1"/>
          <p:cNvSpPr txBox="1">
            <a:spLocks/>
          </p:cNvSpPr>
          <p:nvPr/>
        </p:nvSpPr>
        <p:spPr>
          <a:xfrm>
            <a:off x="117475" y="139700"/>
            <a:ext cx="7850188" cy="573088"/>
          </a:xfrm>
          <a:prstGeom prst="rect">
            <a:avLst/>
          </a:prstGeom>
        </p:spPr>
        <p:txBody>
          <a:bodyPr>
            <a:normAutofit fontScale="97500"/>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fontAlgn="auto">
              <a:spcAft>
                <a:spcPts val="0"/>
              </a:spcAft>
              <a:defRPr/>
            </a:pPr>
            <a:r>
              <a:rPr lang="zh-CN" altLang="en-US" sz="3200" b="1" dirty="0" smtClean="0">
                <a:solidFill>
                  <a:srgbClr val="0000CC"/>
                </a:solidFill>
                <a:latin typeface="华文楷体" pitchFamily="2" charset="-122"/>
                <a:ea typeface="华文楷体" pitchFamily="2" charset="-122"/>
              </a:rPr>
              <a:t>重组案例</a:t>
            </a:r>
            <a:r>
              <a:rPr lang="zh-CN" altLang="en-US" sz="3200" b="1" dirty="0">
                <a:solidFill>
                  <a:srgbClr val="0000CC"/>
                </a:solidFill>
                <a:latin typeface="华文楷体" pitchFamily="2" charset="-122"/>
                <a:ea typeface="华文楷体" pitchFamily="2" charset="-122"/>
              </a:rPr>
              <a:t>三</a:t>
            </a:r>
            <a:endParaRPr lang="zh-CN" altLang="en-US" sz="3200" b="1" dirty="0" smtClean="0">
              <a:solidFill>
                <a:srgbClr val="0000CC"/>
              </a:solidFill>
              <a:latin typeface="华文楷体" pitchFamily="2" charset="-122"/>
              <a:ea typeface="华文楷体" pitchFamily="2" charset="-122"/>
            </a:endParaRPr>
          </a:p>
        </p:txBody>
      </p:sp>
    </p:spTree>
  </p:cSld>
  <p:clrMapOvr>
    <a:masterClrMapping/>
  </p:clrMapOvr>
  <p:transition>
    <p:wipe dir="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页脚占位符 3"/>
          <p:cNvSpPr txBox="1">
            <a:spLocks noGrp="1"/>
          </p:cNvSpPr>
          <p:nvPr/>
        </p:nvSpPr>
        <p:spPr bwMode="auto">
          <a:xfrm>
            <a:off x="5867400" y="4846638"/>
            <a:ext cx="2895600" cy="239712"/>
          </a:xfrm>
          <a:prstGeom prst="rect">
            <a:avLst/>
          </a:prstGeom>
          <a:noFill/>
          <a:ln>
            <a:miter lim="800000"/>
            <a:headEnd/>
            <a:tailEnd/>
          </a:ln>
        </p:spPr>
        <p:txBody>
          <a:bodyPr/>
          <a:lstStyle/>
          <a:p>
            <a:pPr algn="r" fontAlgn="auto">
              <a:spcAft>
                <a:spcPts val="0"/>
              </a:spcAft>
              <a:defRPr/>
            </a:pPr>
            <a:r>
              <a:rPr lang="en-US" altLang="zh-CN" sz="1200" dirty="0">
                <a:latin typeface="+mj-lt"/>
                <a:ea typeface="+mn-ea"/>
                <a:cs typeface="+mn-cs"/>
              </a:rPr>
              <a:t>Company Logo</a:t>
            </a:r>
          </a:p>
        </p:txBody>
      </p:sp>
      <p:sp>
        <p:nvSpPr>
          <p:cNvPr id="7" name="日期占位符 5"/>
          <p:cNvSpPr txBox="1">
            <a:spLocks noGrp="1"/>
          </p:cNvSpPr>
          <p:nvPr/>
        </p:nvSpPr>
        <p:spPr bwMode="gray">
          <a:xfrm>
            <a:off x="14288" y="628650"/>
            <a:ext cx="8458200" cy="171450"/>
          </a:xfrm>
          <a:prstGeom prst="rect">
            <a:avLst/>
          </a:prstGeom>
          <a:noFill/>
          <a:ln>
            <a:miter lim="800000"/>
            <a:headEnd/>
            <a:tailEnd/>
          </a:ln>
        </p:spPr>
        <p:txBody>
          <a:bodyPr/>
          <a:lstStyle/>
          <a:p>
            <a:pPr fontAlgn="auto">
              <a:spcAft>
                <a:spcPts val="0"/>
              </a:spcAft>
              <a:defRPr/>
            </a:pPr>
            <a:r>
              <a:rPr lang="en-US" altLang="zh-CN" sz="1000" dirty="0">
                <a:solidFill>
                  <a:schemeClr val="bg1"/>
                </a:solidFill>
                <a:latin typeface="+mj-lt"/>
                <a:ea typeface="+mn-ea"/>
                <a:cs typeface="+mn-cs"/>
              </a:rPr>
              <a:t>www.themegallery.com</a:t>
            </a:r>
          </a:p>
        </p:txBody>
      </p:sp>
      <p:sp>
        <p:nvSpPr>
          <p:cNvPr id="5127" name="Rectangle 4"/>
          <p:cNvSpPr>
            <a:spLocks noChangeArrowheads="1"/>
          </p:cNvSpPr>
          <p:nvPr/>
        </p:nvSpPr>
        <p:spPr bwMode="gray">
          <a:xfrm>
            <a:off x="304800" y="898525"/>
            <a:ext cx="8443913" cy="3230563"/>
          </a:xfrm>
          <a:prstGeom prst="rect">
            <a:avLst/>
          </a:prstGeom>
          <a:noFill/>
          <a:ln w="9525">
            <a:noFill/>
            <a:miter lim="800000"/>
            <a:headEnd/>
            <a:tailEnd/>
          </a:ln>
        </p:spPr>
        <p:txBody>
          <a:bodyPr>
            <a:spAutoFit/>
          </a:bodyPr>
          <a:lstStyle/>
          <a:p>
            <a:pPr indent="304800" fontAlgn="auto">
              <a:lnSpc>
                <a:spcPct val="170000"/>
              </a:lnSpc>
              <a:spcAft>
                <a:spcPts val="0"/>
              </a:spcAft>
              <a:buFont typeface="Wingdings" pitchFamily="2" charset="2"/>
              <a:buChar char="Ø"/>
              <a:defRPr/>
            </a:pPr>
            <a:r>
              <a:rPr lang="zh-CN" altLang="en-US" sz="2000" dirty="0">
                <a:ea typeface="黑体" pitchFamily="49" charset="-122"/>
                <a:cs typeface="+mn-cs"/>
              </a:rPr>
              <a:t>湖北蓝鼎控股案例</a:t>
            </a:r>
            <a:endParaRPr lang="en-US" altLang="zh-CN" sz="2000" dirty="0">
              <a:ea typeface="黑体" pitchFamily="49" charset="-122"/>
              <a:cs typeface="+mn-cs"/>
            </a:endParaRPr>
          </a:p>
          <a:p>
            <a:pPr indent="304800" fontAlgn="auto">
              <a:lnSpc>
                <a:spcPct val="170000"/>
              </a:lnSpc>
              <a:spcAft>
                <a:spcPts val="0"/>
              </a:spcAft>
              <a:buFont typeface="Wingdings" pitchFamily="2" charset="2"/>
              <a:buChar char="n"/>
              <a:defRPr/>
            </a:pPr>
            <a:r>
              <a:rPr lang="zh-CN" altLang="en-US" sz="2000" dirty="0">
                <a:ea typeface="黑体" pitchFamily="49" charset="-122"/>
                <a:cs typeface="+mn-cs"/>
              </a:rPr>
              <a:t>纳税人和纳税地点</a:t>
            </a:r>
            <a:endParaRPr lang="en-US" altLang="zh-CN" sz="2000" dirty="0">
              <a:ea typeface="黑体" pitchFamily="49" charset="-122"/>
              <a:cs typeface="+mn-cs"/>
            </a:endParaRPr>
          </a:p>
          <a:p>
            <a:pPr fontAlgn="auto">
              <a:spcBef>
                <a:spcPts val="0"/>
              </a:spcBef>
              <a:spcAft>
                <a:spcPts val="0"/>
              </a:spcAft>
              <a:buFont typeface="Wingdings" pitchFamily="2" charset="2"/>
              <a:buChar char="ü"/>
              <a:defRPr/>
            </a:pPr>
            <a:r>
              <a:rPr lang="zh-CN" altLang="en-US" sz="1600" dirty="0">
                <a:latin typeface="+mn-lt"/>
                <a:ea typeface="+mn-ea"/>
                <a:cs typeface="+mn-cs"/>
              </a:rPr>
              <a:t>非货币性资产投资个人所得税以发生非货币性资产投资行为并取得被投资企业股权的个人</a:t>
            </a:r>
            <a:r>
              <a:rPr lang="en-US" altLang="zh-CN" sz="1600" dirty="0">
                <a:latin typeface="+mn-lt"/>
                <a:ea typeface="+mn-ea"/>
                <a:cs typeface="+mn-cs"/>
              </a:rPr>
              <a:t>——</a:t>
            </a:r>
            <a:r>
              <a:rPr lang="zh-CN" altLang="en-US" sz="1600" dirty="0">
                <a:latin typeface="+mn-lt"/>
                <a:ea typeface="+mn-ea"/>
                <a:cs typeface="+mn-cs"/>
              </a:rPr>
              <a:t>于平等</a:t>
            </a:r>
            <a:r>
              <a:rPr lang="en-US" altLang="zh-CN" sz="1600" dirty="0">
                <a:latin typeface="+mn-lt"/>
                <a:ea typeface="+mn-ea"/>
                <a:cs typeface="+mn-cs"/>
              </a:rPr>
              <a:t>5</a:t>
            </a:r>
            <a:r>
              <a:rPr lang="zh-CN" altLang="en-US" sz="1600" dirty="0">
                <a:latin typeface="+mn-lt"/>
                <a:ea typeface="+mn-ea"/>
                <a:cs typeface="+mn-cs"/>
              </a:rPr>
              <a:t>人为纳税人，并由纳税人向主管税务机关（长春市地税局）自行申报缴纳。</a:t>
            </a:r>
            <a:endParaRPr lang="en-US" altLang="zh-CN" sz="1600" dirty="0">
              <a:latin typeface="+mn-lt"/>
              <a:ea typeface="+mn-ea"/>
              <a:cs typeface="+mn-cs"/>
            </a:endParaRPr>
          </a:p>
          <a:p>
            <a:pPr fontAlgn="auto">
              <a:spcBef>
                <a:spcPts val="0"/>
              </a:spcBef>
              <a:spcAft>
                <a:spcPts val="0"/>
              </a:spcAft>
              <a:buFont typeface="Wingdings" pitchFamily="2" charset="2"/>
              <a:buChar char="n"/>
              <a:defRPr/>
            </a:pPr>
            <a:r>
              <a:rPr lang="zh-CN" altLang="en-US" sz="2000" dirty="0">
                <a:ea typeface="黑体" pitchFamily="49" charset="-122"/>
                <a:cs typeface="+mn-cs"/>
              </a:rPr>
              <a:t>  纳税时间</a:t>
            </a:r>
            <a:endParaRPr lang="en-US" altLang="zh-CN" sz="2000" dirty="0">
              <a:ea typeface="黑体" pitchFamily="49" charset="-122"/>
              <a:cs typeface="+mn-cs"/>
            </a:endParaRPr>
          </a:p>
          <a:p>
            <a:pPr fontAlgn="auto">
              <a:spcBef>
                <a:spcPts val="0"/>
              </a:spcBef>
              <a:spcAft>
                <a:spcPts val="0"/>
              </a:spcAft>
              <a:buFont typeface="Wingdings" pitchFamily="2" charset="2"/>
              <a:buChar char="ü"/>
              <a:defRPr/>
            </a:pPr>
            <a:r>
              <a:rPr lang="zh-CN" altLang="en-US" sz="1600" dirty="0">
                <a:latin typeface="+mn-lt"/>
                <a:ea typeface="+mn-ea"/>
                <a:cs typeface="+mn-cs"/>
              </a:rPr>
              <a:t>个人应在发生应税行为的次月</a:t>
            </a:r>
            <a:r>
              <a:rPr lang="en-US" altLang="zh-CN" sz="1600" dirty="0">
                <a:latin typeface="+mn-lt"/>
                <a:ea typeface="+mn-ea"/>
                <a:cs typeface="+mn-cs"/>
              </a:rPr>
              <a:t>15</a:t>
            </a:r>
            <a:r>
              <a:rPr lang="zh-CN" altLang="en-US" sz="1600" dirty="0">
                <a:latin typeface="+mn-lt"/>
                <a:ea typeface="+mn-ea"/>
                <a:cs typeface="+mn-cs"/>
              </a:rPr>
              <a:t>日内向主管税务机关申报纳税。</a:t>
            </a:r>
            <a:endParaRPr lang="en-US" altLang="zh-CN" sz="1600" dirty="0">
              <a:latin typeface="+mn-lt"/>
              <a:ea typeface="+mn-ea"/>
              <a:cs typeface="+mn-cs"/>
            </a:endParaRPr>
          </a:p>
          <a:p>
            <a:pPr fontAlgn="auto">
              <a:spcBef>
                <a:spcPts val="0"/>
              </a:spcBef>
              <a:spcAft>
                <a:spcPts val="0"/>
              </a:spcAft>
              <a:buFont typeface="Wingdings" pitchFamily="2" charset="2"/>
              <a:buChar char="n"/>
              <a:defRPr/>
            </a:pPr>
            <a:r>
              <a:rPr lang="zh-CN" altLang="en-US" sz="2000" dirty="0">
                <a:ea typeface="黑体" pitchFamily="49" charset="-122"/>
                <a:cs typeface="+mn-cs"/>
              </a:rPr>
              <a:t>  税款递延</a:t>
            </a:r>
            <a:endParaRPr lang="en-US" altLang="zh-CN" sz="2000" dirty="0">
              <a:ea typeface="黑体" pitchFamily="49" charset="-122"/>
              <a:cs typeface="+mn-cs"/>
            </a:endParaRPr>
          </a:p>
          <a:p>
            <a:pPr fontAlgn="auto">
              <a:spcBef>
                <a:spcPts val="0"/>
              </a:spcBef>
              <a:spcAft>
                <a:spcPts val="0"/>
              </a:spcAft>
              <a:buFont typeface="Wingdings" pitchFamily="2" charset="2"/>
              <a:buChar char="ü"/>
              <a:defRPr/>
            </a:pPr>
            <a:r>
              <a:rPr lang="zh-CN" altLang="en-US" sz="1600" dirty="0">
                <a:latin typeface="+mn-lt"/>
                <a:ea typeface="+mn-ea"/>
                <a:cs typeface="+mn-cs"/>
              </a:rPr>
              <a:t>蓝鼎控股并购案中，由于于平五人将持有的高升科技</a:t>
            </a:r>
            <a:r>
              <a:rPr lang="en-US" altLang="zh-CN" sz="1600" dirty="0">
                <a:latin typeface="+mn-lt"/>
                <a:ea typeface="+mn-ea"/>
                <a:cs typeface="+mn-cs"/>
              </a:rPr>
              <a:t>100%</a:t>
            </a:r>
            <a:r>
              <a:rPr lang="zh-CN" altLang="en-US" sz="1600" dirty="0">
                <a:latin typeface="+mn-lt"/>
                <a:ea typeface="+mn-ea"/>
                <a:cs typeface="+mn-cs"/>
              </a:rPr>
              <a:t>股权投资至蓝鼎控股，取得</a:t>
            </a:r>
            <a:r>
              <a:rPr lang="en-US" altLang="zh-CN" sz="1600" dirty="0">
                <a:latin typeface="+mn-lt"/>
                <a:ea typeface="+mn-ea"/>
                <a:cs typeface="+mn-cs"/>
              </a:rPr>
              <a:t>6</a:t>
            </a:r>
            <a:r>
              <a:rPr lang="zh-CN" altLang="en-US" sz="1600" dirty="0">
                <a:latin typeface="+mn-lt"/>
                <a:ea typeface="+mn-ea"/>
                <a:cs typeface="+mn-cs"/>
              </a:rPr>
              <a:t>亿元现金补价，该</a:t>
            </a:r>
            <a:r>
              <a:rPr lang="en-US" altLang="zh-CN" sz="1600" dirty="0">
                <a:latin typeface="+mn-lt"/>
                <a:ea typeface="+mn-ea"/>
                <a:cs typeface="+mn-cs"/>
              </a:rPr>
              <a:t>6</a:t>
            </a:r>
            <a:r>
              <a:rPr lang="zh-CN" altLang="en-US" sz="1600" dirty="0">
                <a:latin typeface="+mn-lt"/>
                <a:ea typeface="+mn-ea"/>
                <a:cs typeface="+mn-cs"/>
              </a:rPr>
              <a:t>亿元应优先支付个人所得税</a:t>
            </a:r>
            <a:r>
              <a:rPr lang="en-US" altLang="zh-CN" sz="1600" dirty="0">
                <a:latin typeface="+mn-lt"/>
                <a:ea typeface="+mn-ea"/>
                <a:cs typeface="+mn-cs"/>
              </a:rPr>
              <a:t>29640</a:t>
            </a:r>
            <a:r>
              <a:rPr lang="zh-CN" altLang="en-US" sz="1600" dirty="0">
                <a:latin typeface="+mn-lt"/>
                <a:ea typeface="+mn-ea"/>
                <a:cs typeface="+mn-cs"/>
              </a:rPr>
              <a:t>万。由于现金部分足以支付税款，因此于平五人无法享受递延纳税的税收优惠。</a:t>
            </a:r>
          </a:p>
        </p:txBody>
      </p:sp>
      <p:sp>
        <p:nvSpPr>
          <p:cNvPr id="8" name="椭圆形标注 7"/>
          <p:cNvSpPr/>
          <p:nvPr/>
        </p:nvSpPr>
        <p:spPr>
          <a:xfrm>
            <a:off x="1258888" y="4084638"/>
            <a:ext cx="7705725" cy="701675"/>
          </a:xfrm>
          <a:prstGeom prst="wedgeEllipseCallout">
            <a:avLst>
              <a:gd name="adj1" fmla="val -32951"/>
              <a:gd name="adj2" fmla="val -91448"/>
            </a:avLst>
          </a:prstGeom>
        </p:spPr>
        <p:style>
          <a:lnRef idx="2">
            <a:schemeClr val="dk1"/>
          </a:lnRef>
          <a:fillRef idx="1">
            <a:schemeClr val="lt1"/>
          </a:fillRef>
          <a:effectRef idx="0">
            <a:schemeClr val="dk1"/>
          </a:effectRef>
          <a:fontRef idx="minor">
            <a:schemeClr val="dk1"/>
          </a:fontRef>
        </p:style>
        <p:txBody>
          <a:bodyPr anchor="ctr"/>
          <a:lstStyle/>
          <a:p>
            <a:pPr fontAlgn="auto">
              <a:spcBef>
                <a:spcPts val="0"/>
              </a:spcBef>
              <a:spcAft>
                <a:spcPts val="0"/>
              </a:spcAft>
              <a:buFont typeface="Wingdings" pitchFamily="2" charset="2"/>
              <a:buNone/>
              <a:defRPr/>
            </a:pPr>
            <a:r>
              <a:rPr lang="zh-CN" altLang="en-US" sz="1050" dirty="0">
                <a:solidFill>
                  <a:srgbClr val="FF0000"/>
                </a:solidFill>
              </a:rPr>
              <a:t>本次交易对方需要按照现行有效的税收法规缴纳个人所得税。交易对方已经充分知悉其纳税义务并承诺依法纳税，不会因该等纳税而终止或取消本次交易。本次交易的现金对价设置亦充分考虑了交易对方缴纳税收的现金需求，能够满足其缴纳个人所得税的需要。</a:t>
            </a:r>
          </a:p>
        </p:txBody>
      </p:sp>
      <p:sp>
        <p:nvSpPr>
          <p:cNvPr id="87045" name="Rectangle 4"/>
          <p:cNvSpPr>
            <a:spLocks noChangeArrowheads="1"/>
          </p:cNvSpPr>
          <p:nvPr/>
        </p:nvSpPr>
        <p:spPr bwMode="black">
          <a:xfrm>
            <a:off x="0" y="141288"/>
            <a:ext cx="8964613" cy="457200"/>
          </a:xfrm>
          <a:prstGeom prst="rect">
            <a:avLst/>
          </a:prstGeom>
          <a:noFill/>
          <a:ln w="9525">
            <a:noFill/>
            <a:miter lim="800000"/>
            <a:headEnd/>
            <a:tailEnd/>
          </a:ln>
        </p:spPr>
        <p:txBody>
          <a:bodyPr anchor="ctr"/>
          <a:lstStyle/>
          <a:p>
            <a:pPr>
              <a:buFont typeface="Wingdings" pitchFamily="2" charset="2"/>
              <a:buNone/>
            </a:pPr>
            <a:r>
              <a:rPr lang="zh-CN" altLang="en-US" sz="2800">
                <a:solidFill>
                  <a:schemeClr val="bg1"/>
                </a:solidFill>
                <a:latin typeface="黑体" pitchFamily="2" charset="-122"/>
                <a:ea typeface="黑体" pitchFamily="2" charset="-122"/>
              </a:rPr>
              <a:t>一、国内并购业务税政和案例</a:t>
            </a:r>
            <a:endParaRPr lang="en-US" altLang="zh-CN" sz="2800">
              <a:solidFill>
                <a:schemeClr val="bg1"/>
              </a:solidFill>
              <a:latin typeface="黑体" pitchFamily="2" charset="-122"/>
              <a:ea typeface="黑体" pitchFamily="2" charset="-122"/>
            </a:endParaRPr>
          </a:p>
        </p:txBody>
      </p:sp>
      <p:sp>
        <p:nvSpPr>
          <p:cNvPr id="9" name="标题 1"/>
          <p:cNvSpPr txBox="1">
            <a:spLocks/>
          </p:cNvSpPr>
          <p:nvPr/>
        </p:nvSpPr>
        <p:spPr>
          <a:xfrm>
            <a:off x="117475" y="139700"/>
            <a:ext cx="7850188" cy="573088"/>
          </a:xfrm>
          <a:prstGeom prst="rect">
            <a:avLst/>
          </a:prstGeom>
        </p:spPr>
        <p:txBody>
          <a:bodyPr>
            <a:normAutofit fontScale="97500"/>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fontAlgn="auto">
              <a:spcAft>
                <a:spcPts val="0"/>
              </a:spcAft>
              <a:defRPr/>
            </a:pPr>
            <a:r>
              <a:rPr lang="zh-CN" altLang="en-US" sz="3200" b="1" dirty="0" smtClean="0">
                <a:solidFill>
                  <a:srgbClr val="0000CC"/>
                </a:solidFill>
                <a:latin typeface="华文楷体" pitchFamily="2" charset="-122"/>
                <a:ea typeface="华文楷体" pitchFamily="2" charset="-122"/>
              </a:rPr>
              <a:t>重组案例</a:t>
            </a:r>
            <a:r>
              <a:rPr lang="zh-CN" altLang="en-US" sz="3200" b="1" dirty="0">
                <a:solidFill>
                  <a:srgbClr val="0000CC"/>
                </a:solidFill>
                <a:latin typeface="华文楷体" pitchFamily="2" charset="-122"/>
                <a:ea typeface="华文楷体" pitchFamily="2" charset="-122"/>
              </a:rPr>
              <a:t>三</a:t>
            </a:r>
            <a:endParaRPr lang="zh-CN" altLang="en-US" sz="3200" b="1" dirty="0" smtClean="0">
              <a:solidFill>
                <a:srgbClr val="0000CC"/>
              </a:solidFill>
              <a:latin typeface="华文楷体" pitchFamily="2" charset="-122"/>
              <a:ea typeface="华文楷体" pitchFamily="2" charset="-122"/>
            </a:endParaRPr>
          </a:p>
        </p:txBody>
      </p:sp>
    </p:spTree>
  </p:cSld>
  <p:clrMapOvr>
    <a:masterClrMapping/>
  </p:clrMapOvr>
  <p:transition>
    <p:wipe dir="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srcRect/>
          <a:stretch>
            <a:fillRect/>
          </a:stretch>
        </p:blipFill>
        <p:spPr bwMode="auto">
          <a:xfrm>
            <a:off x="1588" y="0"/>
            <a:ext cx="9140825" cy="5143500"/>
          </a:xfrm>
          <a:prstGeom prst="rect">
            <a:avLst/>
          </a:prstGeom>
          <a:noFill/>
          <a:ln w="9525">
            <a:noFill/>
            <a:miter lim="800000"/>
            <a:headEnd/>
            <a:tailEnd/>
          </a:ln>
        </p:spPr>
      </p:pic>
      <p:sp>
        <p:nvSpPr>
          <p:cNvPr id="16" name="TextBox 3"/>
          <p:cNvSpPr txBox="1"/>
          <p:nvPr/>
        </p:nvSpPr>
        <p:spPr>
          <a:xfrm>
            <a:off x="755576" y="1774569"/>
            <a:ext cx="6535577" cy="746348"/>
          </a:xfrm>
          <a:prstGeom prst="rect">
            <a:avLst/>
          </a:prstGeom>
          <a:noFill/>
        </p:spPr>
        <p:txBody>
          <a:bodyPr lIns="68571" tIns="34285" rIns="68571" bIns="34285" anchor="ctr">
            <a:spAutoFit/>
            <a:scene3d>
              <a:camera prst="orthographicFront"/>
              <a:lightRig rig="soft" dir="tl">
                <a:rot lat="0" lon="0" rev="0"/>
              </a:lightRig>
            </a:scene3d>
            <a:sp3d contourW="25400" prstMaterial="matte">
              <a:contourClr>
                <a:schemeClr val="accent2">
                  <a:tint val="20000"/>
                </a:schemeClr>
              </a:contourClr>
            </a:sp3d>
          </a:bodyPr>
          <a:lstStyle>
            <a:defPPr>
              <a:defRPr lang="zh-CN"/>
            </a:defPPr>
            <a:lvl1pPr>
              <a:defRPr sz="7200" spc="50">
                <a:ln w="11430"/>
                <a:solidFill>
                  <a:schemeClr val="tx1">
                    <a:lumMod val="65000"/>
                    <a:lumOff val="35000"/>
                  </a:schemeClr>
                </a:solidFill>
                <a:effectLst>
                  <a:outerShdw blurRad="38100" dist="38100" dir="2700000" algn="tl">
                    <a:srgbClr val="000000">
                      <a:alpha val="43137"/>
                    </a:srgbClr>
                  </a:outerShdw>
                </a:effectLst>
                <a:latin typeface="华康俪金黑W8(P)" pitchFamily="34" charset="-122"/>
                <a:ea typeface="华康俪金黑W8(P)" pitchFamily="34" charset="-122"/>
                <a:cs typeface="经典繁仿黑" pitchFamily="49" charset="-122"/>
              </a:defRPr>
            </a:lvl1pPr>
          </a:lstStyle>
          <a:p>
            <a:pPr algn="ctr" defTabSz="815975" fontAlgn="auto">
              <a:spcBef>
                <a:spcPts val="0"/>
              </a:spcBef>
              <a:spcAft>
                <a:spcPts val="0"/>
              </a:spcAft>
              <a:defRPr/>
            </a:pPr>
            <a:r>
              <a:rPr lang="zh-CN" altLang="en-US" sz="4400" b="1" spc="0" dirty="0">
                <a:solidFill>
                  <a:srgbClr val="043C77"/>
                </a:solidFill>
                <a:effectLst/>
                <a:latin typeface="微软雅黑" pitchFamily="34" charset="-122"/>
                <a:ea typeface="微软雅黑" pitchFamily="34" charset="-122"/>
              </a:rPr>
              <a:t>谢 谢 聆 听</a:t>
            </a:r>
          </a:p>
        </p:txBody>
      </p:sp>
      <p:pic>
        <p:nvPicPr>
          <p:cNvPr id="88067" name="图片 4" descr="C:\Documents and Settings\fywang\Application Data\Tencent\Users\156050057\QQ\WinTemp\RichOle\BMH_55MCGKWEJW4EHPOI[QR.png"/>
          <p:cNvPicPr>
            <a:picLocks noChangeAspect="1" noChangeArrowheads="1"/>
          </p:cNvPicPr>
          <p:nvPr/>
        </p:nvPicPr>
        <p:blipFill>
          <a:blip r:embed="rId4" cstate="print"/>
          <a:srcRect/>
          <a:stretch>
            <a:fillRect/>
          </a:stretch>
        </p:blipFill>
        <p:spPr bwMode="auto">
          <a:xfrm>
            <a:off x="107950" y="1419225"/>
            <a:ext cx="2047875" cy="1951038"/>
          </a:xfrm>
          <a:prstGeom prst="rect">
            <a:avLst/>
          </a:prstGeom>
          <a:noFill/>
          <a:ln w="9525">
            <a:noFill/>
            <a:miter lim="800000"/>
            <a:headEnd/>
            <a:tailEnd/>
          </a:ln>
        </p:spPr>
      </p:pic>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4*#ppt_w"/>
                                          </p:val>
                                        </p:tav>
                                        <p:tav tm="100000">
                                          <p:val>
                                            <p:strVal val="#ppt_w"/>
                                          </p:val>
                                        </p:tav>
                                      </p:tavLst>
                                    </p:anim>
                                    <p:anim calcmode="lin" valueType="num">
                                      <p:cBhvr>
                                        <p:cTn id="8" dur="1000" fill="hold"/>
                                        <p:tgtEl>
                                          <p:spTgt spid="2"/>
                                        </p:tgtEl>
                                        <p:attrNameLst>
                                          <p:attrName>ppt_h</p:attrName>
                                        </p:attrNameLst>
                                      </p:cBhvr>
                                      <p:tavLst>
                                        <p:tav tm="0">
                                          <p:val>
                                            <p:strVal val="4*#ppt_h"/>
                                          </p:val>
                                        </p:tav>
                                        <p:tav tm="100000">
                                          <p:val>
                                            <p:strVal val="#ppt_h"/>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cSFhU0BIok2sQDS8Tp3WO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8C3cRvJx9EiiwPDzKSPcGQ"/>
</p:tagLst>
</file>

<file path=ppt/theme/theme1.xml><?xml version="1.0" encoding="utf-8"?>
<a:theme xmlns:a="http://schemas.openxmlformats.org/drawingml/2006/main" name="A000120140530A12PPBG">
  <a:themeElements>
    <a:clrScheme name="KSO_BLUE4">
      <a:dk1>
        <a:srgbClr val="3D3F41"/>
      </a:dk1>
      <a:lt1>
        <a:srgbClr val="FFFFFF"/>
      </a:lt1>
      <a:dk2>
        <a:srgbClr val="3D3F41"/>
      </a:dk2>
      <a:lt2>
        <a:srgbClr val="EAF5FC"/>
      </a:lt2>
      <a:accent1>
        <a:srgbClr val="47B6E7"/>
      </a:accent1>
      <a:accent2>
        <a:srgbClr val="628EE3"/>
      </a:accent2>
      <a:accent3>
        <a:srgbClr val="2BC3B5"/>
      </a:accent3>
      <a:accent4>
        <a:srgbClr val="92D050"/>
      </a:accent4>
      <a:accent5>
        <a:srgbClr val="CEB9A3"/>
      </a:accent5>
      <a:accent6>
        <a:srgbClr val="FFC000"/>
      </a:accent6>
      <a:hlink>
        <a:srgbClr val="00B0F0"/>
      </a:hlink>
      <a:folHlink>
        <a:srgbClr val="AFB2B4"/>
      </a:folHlink>
    </a:clrScheme>
    <a:fontScheme name="自定义 3">
      <a:majorFont>
        <a:latin typeface="Britannic Bold"/>
        <a:ea typeface="华文隶书"/>
        <a:cs typeface=""/>
      </a:majorFont>
      <a:minorFont>
        <a:latin typeface="Arial"/>
        <a:ea typeface="华文中宋"/>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itchFamily="34" charset="0"/>
            <a:ea typeface="微软雅黑" pitchFamily="34" charset="-122"/>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53673600c4de6</Template>
  <TotalTime>684</TotalTime>
  <Words>28731</Words>
  <Application>Microsoft Office PowerPoint</Application>
  <PresentationFormat>全屏显示(16:9)</PresentationFormat>
  <Paragraphs>1456</Paragraphs>
  <Slides>98</Slides>
  <Notes>17</Notes>
  <HiddenSlides>0</HiddenSlides>
  <MMClips>0</MMClips>
  <ScaleCrop>false</ScaleCrop>
  <HeadingPairs>
    <vt:vector size="6" baseType="variant">
      <vt:variant>
        <vt:lpstr>主题</vt:lpstr>
      </vt:variant>
      <vt:variant>
        <vt:i4>2</vt:i4>
      </vt:variant>
      <vt:variant>
        <vt:lpstr>嵌入 OLE 服务器</vt:lpstr>
      </vt:variant>
      <vt:variant>
        <vt:i4>1</vt:i4>
      </vt:variant>
      <vt:variant>
        <vt:lpstr>幻灯片标题</vt:lpstr>
      </vt:variant>
      <vt:variant>
        <vt:i4>98</vt:i4>
      </vt:variant>
    </vt:vector>
  </HeadingPairs>
  <TitlesOfParts>
    <vt:vector size="101" baseType="lpstr">
      <vt:lpstr>A000120140530A12PPBG</vt:lpstr>
      <vt:lpstr>Office 主题​​</vt:lpstr>
      <vt:lpstr>think-cell Slide</vt:lpstr>
      <vt:lpstr>幻灯片 1</vt:lpstr>
      <vt:lpstr>幻灯片 2</vt:lpstr>
      <vt:lpstr>幻灯片 3</vt:lpstr>
      <vt:lpstr>幻灯片 4</vt:lpstr>
      <vt:lpstr>幻灯片 5</vt:lpstr>
      <vt:lpstr>幻灯片 6</vt:lpstr>
      <vt:lpstr>税务征管的进化</vt:lpstr>
      <vt:lpstr>洞见的金税三期</vt:lpstr>
      <vt:lpstr>幻灯片 9</vt:lpstr>
      <vt:lpstr>幻灯片 10</vt:lpstr>
      <vt:lpstr>幻灯片 11</vt:lpstr>
      <vt:lpstr>千户计划</vt:lpstr>
      <vt:lpstr>外汇税务合作</vt:lpstr>
      <vt:lpstr>幻灯片 14</vt:lpstr>
      <vt:lpstr>幻灯片 15</vt:lpstr>
      <vt:lpstr>幻灯片 16</vt:lpstr>
      <vt:lpstr>虚开增值税专用发票</vt:lpstr>
      <vt:lpstr>幻灯片 18</vt:lpstr>
      <vt:lpstr>进项税管理</vt:lpstr>
      <vt:lpstr>组织架构与经营模式</vt:lpstr>
      <vt:lpstr>财务与税务管理的协同</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幻灯片 50</vt:lpstr>
      <vt:lpstr>幻灯片 51</vt:lpstr>
      <vt:lpstr>幻灯片 52</vt:lpstr>
      <vt:lpstr>幻灯片 53</vt:lpstr>
      <vt:lpstr>幻灯片 54</vt:lpstr>
      <vt:lpstr>幻灯片 55</vt:lpstr>
      <vt:lpstr>幻灯片 56</vt:lpstr>
      <vt:lpstr>幻灯片 57</vt:lpstr>
      <vt:lpstr>幻灯片 58</vt:lpstr>
      <vt:lpstr>幻灯片 59</vt:lpstr>
      <vt:lpstr>幻灯片 60</vt:lpstr>
      <vt:lpstr>幻灯片 61</vt:lpstr>
      <vt:lpstr>幻灯片 62</vt:lpstr>
      <vt:lpstr>幻灯片 63</vt:lpstr>
      <vt:lpstr>幻灯片 64</vt:lpstr>
      <vt:lpstr>幻灯片 65</vt:lpstr>
      <vt:lpstr>幻灯片 66</vt:lpstr>
      <vt:lpstr>幻灯片 67</vt:lpstr>
      <vt:lpstr>幻灯片 68</vt:lpstr>
      <vt:lpstr>幻灯片 69</vt:lpstr>
      <vt:lpstr>幻灯片 70</vt:lpstr>
      <vt:lpstr>幻灯片 71</vt:lpstr>
      <vt:lpstr>幻灯片 72</vt:lpstr>
      <vt:lpstr>幻灯片 73</vt:lpstr>
      <vt:lpstr>幻灯片 74</vt:lpstr>
      <vt:lpstr>幻灯片 75</vt:lpstr>
      <vt:lpstr>幻灯片 76</vt:lpstr>
      <vt:lpstr>幻灯片 77</vt:lpstr>
      <vt:lpstr>幻灯片 78</vt:lpstr>
      <vt:lpstr>幻灯片 79</vt:lpstr>
      <vt:lpstr>幻灯片 80</vt:lpstr>
      <vt:lpstr>幻灯片 81</vt:lpstr>
      <vt:lpstr>幻灯片 82</vt:lpstr>
      <vt:lpstr>重组并购税务筹划考量因素</vt:lpstr>
      <vt:lpstr>重组并购的步骤</vt:lpstr>
      <vt:lpstr>幻灯片 85</vt:lpstr>
      <vt:lpstr>重组案例二</vt:lpstr>
      <vt:lpstr>重组案例二</vt:lpstr>
      <vt:lpstr>重组案例二</vt:lpstr>
      <vt:lpstr>幻灯片 89</vt:lpstr>
      <vt:lpstr>幻灯片 90</vt:lpstr>
      <vt:lpstr>幻灯片 91</vt:lpstr>
      <vt:lpstr>幻灯片 92</vt:lpstr>
      <vt:lpstr>幻灯片 93</vt:lpstr>
      <vt:lpstr>幻灯片 94</vt:lpstr>
      <vt:lpstr>幻灯片 95</vt:lpstr>
      <vt:lpstr>幻灯片 96</vt:lpstr>
      <vt:lpstr>幻灯片 97</vt:lpstr>
      <vt:lpstr>幻灯片 98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duanhui</dc:creator>
  <cp:lastModifiedBy>Administrator</cp:lastModifiedBy>
  <cp:revision>214</cp:revision>
  <dcterms:created xsi:type="dcterms:W3CDTF">2014-08-14T01:00:00Z</dcterms:created>
  <dcterms:modified xsi:type="dcterms:W3CDTF">2016-11-22T07:34:27Z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2052-10.1.0.5603</vt:lpwstr>
  </property>
</Properties>
</file>